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642" r:id="rId2"/>
    <p:sldId id="644" r:id="rId3"/>
    <p:sldId id="645" r:id="rId4"/>
    <p:sldId id="646" r:id="rId5"/>
    <p:sldId id="648" r:id="rId6"/>
    <p:sldId id="649" r:id="rId7"/>
    <p:sldId id="650" r:id="rId8"/>
    <p:sldId id="651" r:id="rId9"/>
    <p:sldId id="652" r:id="rId10"/>
    <p:sldId id="653" r:id="rId11"/>
    <p:sldId id="657" r:id="rId12"/>
    <p:sldId id="655" r:id="rId13"/>
    <p:sldId id="643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C39"/>
    <a:srgbClr val="303644"/>
    <a:srgbClr val="3F485B"/>
    <a:srgbClr val="343B4A"/>
    <a:srgbClr val="515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190" autoAdjust="0"/>
  </p:normalViewPr>
  <p:slideViewPr>
    <p:cSldViewPr snapToGrid="0">
      <p:cViewPr>
        <p:scale>
          <a:sx n="60" d="100"/>
          <a:sy n="60" d="100"/>
        </p:scale>
        <p:origin x="-4296" y="-1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1DAC7-C20D-4FC2-9DD1-03884DC069CC}" type="datetimeFigureOut">
              <a:rPr lang="zh-CN" altLang="en-US" smtClean="0"/>
              <a:pPr/>
              <a:t>15-05-17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0D920-EB8B-4E53-97E4-D8161C4F0B39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43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97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 smtClean="0">
              <a:latin typeface="Arial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D0CB4E-EBE0-4C77-BF02-40DB25B4E567}" type="slidenum">
              <a:rPr lang="en-US" altLang="zh-CN" smtClean="0">
                <a:latin typeface="Arial" pitchFamily="34" charset="0"/>
              </a:rPr>
              <a:pPr/>
              <a:t>13</a:t>
            </a:fld>
            <a:endParaRPr lang="en-US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1404600" y="6400800"/>
            <a:ext cx="360000" cy="360000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01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55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748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76251"/>
            <a:ext cx="10479617" cy="576263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7" y="1484314"/>
            <a:ext cx="10972800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A56B555-5566-C045-853E-214FEA0EE5CA}" type="datetime1">
              <a:rPr lang="nl-NL" smtClean="0"/>
              <a:t>15-05-17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Cornerstone Global Meeting Madrid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4A78B8FD-E162-1B47-A9E0-AFA76847CE8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768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-19051" y="6587114"/>
            <a:ext cx="12211051" cy="0"/>
          </a:xfrm>
          <a:prstGeom prst="line">
            <a:avLst/>
          </a:prstGeom>
          <a:ln w="19050">
            <a:solidFill>
              <a:srgbClr val="515C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 flipH="1">
            <a:off x="-19051" y="340073"/>
            <a:ext cx="1623000" cy="542244"/>
            <a:chOff x="3533690" y="533400"/>
            <a:chExt cx="1637426" cy="675969"/>
          </a:xfrm>
          <a:solidFill>
            <a:srgbClr val="EE1C39"/>
          </a:solidFill>
        </p:grpSpPr>
        <p:sp>
          <p:nvSpPr>
            <p:cNvPr id="12" name="矩形 11"/>
            <p:cNvSpPr/>
            <p:nvPr/>
          </p:nvSpPr>
          <p:spPr>
            <a:xfrm>
              <a:off x="3806724" y="533400"/>
              <a:ext cx="1364392" cy="675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533690" y="533400"/>
              <a:ext cx="623734" cy="67596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直接连接符 14"/>
          <p:cNvCxnSpPr/>
          <p:nvPr userDrawn="1"/>
        </p:nvCxnSpPr>
        <p:spPr>
          <a:xfrm>
            <a:off x="-19051" y="6587114"/>
            <a:ext cx="12211051" cy="0"/>
          </a:xfrm>
          <a:prstGeom prst="line">
            <a:avLst/>
          </a:prstGeom>
          <a:ln w="19050">
            <a:solidFill>
              <a:srgbClr val="515C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 userDrawn="1"/>
        </p:nvSpPr>
        <p:spPr>
          <a:xfrm>
            <a:off x="11390533" y="6425335"/>
            <a:ext cx="482600" cy="323557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837" y="372158"/>
            <a:ext cx="1140296" cy="77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-document1.docx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76718" y="228600"/>
            <a:ext cx="86061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Subject :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 descr="Madrid Cornerstone PPT Template - Taking Care of Busine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1222" y="1553976"/>
            <a:ext cx="8951259" cy="50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00" y="1415637"/>
            <a:ext cx="3245773" cy="44210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hoek 1"/>
          <p:cNvSpPr/>
          <p:nvPr/>
        </p:nvSpPr>
        <p:spPr>
          <a:xfrm>
            <a:off x="4522768" y="1514121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l-NL" sz="2800" dirty="0"/>
              <a:t>RALF KNEGTMANS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  <a:p>
            <a:pPr algn="ctr"/>
            <a:r>
              <a:rPr lang="nl-NL" sz="4000" dirty="0"/>
              <a:t>AGILE</a:t>
            </a:r>
          </a:p>
          <a:p>
            <a:pPr algn="ctr"/>
            <a:r>
              <a:rPr lang="nl-NL" sz="4000" dirty="0"/>
              <a:t>TALENT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  <a:p>
            <a:pPr algn="ctr"/>
            <a:r>
              <a:rPr lang="nl-NL" sz="2800" dirty="0"/>
              <a:t>9 ESSENTIAL STEPS FOR</a:t>
            </a:r>
          </a:p>
          <a:p>
            <a:pPr algn="ctr"/>
            <a:r>
              <a:rPr lang="nl-NL" sz="2800" dirty="0"/>
              <a:t>SELECTING TOMORROW’S </a:t>
            </a:r>
          </a:p>
          <a:p>
            <a:pPr algn="ctr"/>
            <a:r>
              <a:rPr lang="nl-NL" sz="2800" dirty="0"/>
              <a:t>TOP TALENT </a:t>
            </a:r>
          </a:p>
        </p:txBody>
      </p:sp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3724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dirty="0" smtClean="0"/>
              <a:t>_____________________________________________________</a:t>
            </a:r>
            <a:endParaRPr lang="nl-NL" sz="2800" dirty="0"/>
          </a:p>
          <a:p>
            <a:pPr algn="ctr"/>
            <a:endParaRPr lang="nl-NL" sz="2800" b="1" dirty="0" smtClean="0"/>
          </a:p>
          <a:p>
            <a:pPr algn="ctr"/>
            <a:r>
              <a:rPr lang="nl-NL" sz="2800" b="1" dirty="0" smtClean="0"/>
              <a:t>“</a:t>
            </a:r>
            <a:r>
              <a:rPr lang="nl-NL" sz="2800" b="1" dirty="0"/>
              <a:t>70% of </a:t>
            </a:r>
            <a:r>
              <a:rPr lang="nl-NL" sz="2800" b="1" dirty="0" err="1"/>
              <a:t>today’s</a:t>
            </a:r>
            <a:r>
              <a:rPr lang="nl-NL" sz="2800" b="1" dirty="0"/>
              <a:t> high performers </a:t>
            </a:r>
            <a:r>
              <a:rPr lang="nl-NL" sz="2800" b="1" dirty="0" err="1"/>
              <a:t>lack</a:t>
            </a:r>
            <a:r>
              <a:rPr lang="nl-NL" sz="2800" b="1" dirty="0"/>
              <a:t> </a:t>
            </a:r>
            <a:r>
              <a:rPr lang="nl-NL" sz="2800" b="1" dirty="0" err="1"/>
              <a:t>critical</a:t>
            </a:r>
            <a:r>
              <a:rPr lang="nl-NL" sz="2800" b="1" dirty="0"/>
              <a:t> </a:t>
            </a:r>
            <a:r>
              <a:rPr lang="nl-NL" sz="2800" b="1" dirty="0" err="1"/>
              <a:t>attributes</a:t>
            </a:r>
            <a:r>
              <a:rPr lang="nl-NL" sz="2800" b="1" dirty="0"/>
              <a:t> </a:t>
            </a:r>
            <a:r>
              <a:rPr lang="nl-NL" sz="2800" b="1" dirty="0" err="1"/>
              <a:t>essential</a:t>
            </a:r>
            <a:r>
              <a:rPr lang="nl-NL" sz="2800" b="1" dirty="0"/>
              <a:t> </a:t>
            </a:r>
            <a:r>
              <a:rPr lang="nl-NL" sz="2800" b="1" dirty="0" err="1"/>
              <a:t>to</a:t>
            </a:r>
            <a:r>
              <a:rPr lang="nl-NL" sz="2800" b="1" dirty="0"/>
              <a:t> </a:t>
            </a:r>
            <a:r>
              <a:rPr lang="nl-NL" sz="2800" b="1" dirty="0" err="1"/>
              <a:t>their</a:t>
            </a:r>
            <a:r>
              <a:rPr lang="nl-NL" sz="2800" b="1" dirty="0"/>
              <a:t> </a:t>
            </a:r>
            <a:r>
              <a:rPr lang="nl-NL" sz="2800" b="1" dirty="0" err="1"/>
              <a:t>success</a:t>
            </a:r>
            <a:r>
              <a:rPr lang="nl-NL" sz="2800" b="1" dirty="0"/>
              <a:t> in </a:t>
            </a:r>
            <a:r>
              <a:rPr lang="nl-NL" sz="2800" b="1" dirty="0" err="1"/>
              <a:t>future</a:t>
            </a:r>
            <a:r>
              <a:rPr lang="nl-NL" sz="2800" b="1" dirty="0"/>
              <a:t> </a:t>
            </a:r>
            <a:r>
              <a:rPr lang="nl-NL" sz="2800" b="1" dirty="0" err="1"/>
              <a:t>roles</a:t>
            </a:r>
            <a:r>
              <a:rPr lang="nl-NL" sz="2800" b="1" dirty="0"/>
              <a:t>.”</a:t>
            </a:r>
          </a:p>
          <a:p>
            <a:pPr algn="ctr"/>
            <a:endParaRPr lang="nl-NL" sz="2800" b="1" dirty="0"/>
          </a:p>
          <a:p>
            <a:pPr algn="ctr"/>
            <a:r>
              <a:rPr lang="nl-NL" sz="2000" dirty="0"/>
              <a:t>JEAN MARTIN AND CONRAD SCHMIDT, HARVARD BUSINESS REVIEW</a:t>
            </a:r>
          </a:p>
          <a:p>
            <a:endParaRPr lang="nl-NL" sz="2400" b="1" dirty="0"/>
          </a:p>
          <a:p>
            <a:r>
              <a:rPr lang="nl-NL" sz="2400" dirty="0" smtClean="0"/>
              <a:t>______________________________________________________________</a:t>
            </a:r>
            <a:endParaRPr lang="nl-NL" sz="2400" dirty="0"/>
          </a:p>
          <a:p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Rechthoek 1"/>
          <p:cNvSpPr/>
          <p:nvPr/>
        </p:nvSpPr>
        <p:spPr>
          <a:xfrm>
            <a:off x="1515679" y="990771"/>
            <a:ext cx="862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600" dirty="0" err="1"/>
              <a:t>What’s</a:t>
            </a:r>
            <a:r>
              <a:rPr lang="nl-NL" sz="3600" dirty="0"/>
              <a:t> </a:t>
            </a:r>
            <a:r>
              <a:rPr lang="nl-NL" sz="3600" dirty="0" err="1"/>
              <a:t>going</a:t>
            </a:r>
            <a:r>
              <a:rPr lang="nl-NL" sz="3600" dirty="0"/>
              <a:t> on in </a:t>
            </a:r>
            <a:r>
              <a:rPr lang="nl-NL" sz="3600" dirty="0" err="1"/>
              <a:t>our</a:t>
            </a:r>
            <a:r>
              <a:rPr lang="nl-NL" sz="3600" dirty="0"/>
              <a:t> </a:t>
            </a:r>
            <a:r>
              <a:rPr lang="nl-NL" sz="3600" dirty="0" err="1"/>
              <a:t>world</a:t>
            </a:r>
            <a:r>
              <a:rPr lang="nl-NL" sz="3600" dirty="0"/>
              <a:t>?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25" y="1761410"/>
            <a:ext cx="11427493" cy="32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1638572" y="1176049"/>
            <a:ext cx="8991664" cy="389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b="1" dirty="0"/>
              <a:t>The </a:t>
            </a:r>
            <a:r>
              <a:rPr lang="nl-NL" sz="2800" b="1" dirty="0" err="1"/>
              <a:t>average</a:t>
            </a:r>
            <a:r>
              <a:rPr lang="nl-NL" sz="2800" b="1" dirty="0"/>
              <a:t> life span of companies is </a:t>
            </a:r>
            <a:r>
              <a:rPr lang="nl-NL" sz="2800" b="1" dirty="0" err="1"/>
              <a:t>shrinking</a:t>
            </a:r>
            <a:r>
              <a:rPr lang="nl-NL" sz="2800" b="1" dirty="0"/>
              <a:t> </a:t>
            </a:r>
            <a:r>
              <a:rPr lang="nl-NL" sz="2800" b="1" dirty="0" err="1"/>
              <a:t>rapidly</a:t>
            </a:r>
            <a:endParaRPr lang="nl-NL" sz="2800" b="1" dirty="0"/>
          </a:p>
          <a:p>
            <a:pPr>
              <a:lnSpc>
                <a:spcPct val="200000"/>
              </a:lnSpc>
            </a:pPr>
            <a:endParaRPr lang="nl-NL" sz="2800" dirty="0"/>
          </a:p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nl-NL" sz="2800" dirty="0"/>
              <a:t>1950 	</a:t>
            </a:r>
            <a:r>
              <a:rPr lang="nl-NL" sz="28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nl-NL" sz="2800" dirty="0">
                <a:ea typeface="Wingdings"/>
                <a:cs typeface="Wingdings"/>
                <a:sym typeface="Wingdings"/>
              </a:rPr>
              <a:t> 		45 </a:t>
            </a:r>
            <a:r>
              <a:rPr lang="nl-NL" sz="2800" dirty="0" err="1">
                <a:ea typeface="Wingdings"/>
                <a:cs typeface="Wingdings"/>
                <a:sym typeface="Wingdings"/>
              </a:rPr>
              <a:t>years</a:t>
            </a:r>
            <a:r>
              <a:rPr lang="nl-NL" sz="2800" dirty="0">
                <a:ea typeface="Wingdings"/>
                <a:cs typeface="Wingdings"/>
                <a:sym typeface="Wingdings"/>
              </a:rPr>
              <a:t> on </a:t>
            </a:r>
            <a:r>
              <a:rPr lang="nl-NL" sz="2800" dirty="0" err="1">
                <a:ea typeface="Wingdings"/>
                <a:cs typeface="Wingdings"/>
                <a:sym typeface="Wingdings"/>
              </a:rPr>
              <a:t>average</a:t>
            </a:r>
            <a:endParaRPr lang="nl-NL" sz="2800" dirty="0">
              <a:ea typeface="Wingdings"/>
              <a:cs typeface="Wingdings"/>
              <a:sym typeface="Wingdings"/>
            </a:endParaRPr>
          </a:p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nl-NL" sz="2800" dirty="0" err="1">
                <a:ea typeface="Wingdings"/>
                <a:cs typeface="Wingdings"/>
                <a:sym typeface="Wingdings"/>
              </a:rPr>
              <a:t>Today</a:t>
            </a:r>
            <a:r>
              <a:rPr lang="nl-NL" sz="2800" dirty="0">
                <a:ea typeface="Wingdings"/>
                <a:cs typeface="Wingdings"/>
                <a:sym typeface="Wingdings"/>
              </a:rPr>
              <a:t>	</a:t>
            </a:r>
            <a:r>
              <a:rPr lang="nl-NL" sz="28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nl-NL" sz="2800" dirty="0">
                <a:ea typeface="Wingdings"/>
                <a:cs typeface="Wingdings"/>
                <a:sym typeface="Wingdings"/>
              </a:rPr>
              <a:t>  		10 </a:t>
            </a:r>
            <a:r>
              <a:rPr lang="nl-NL" sz="2800" dirty="0" err="1">
                <a:ea typeface="Wingdings"/>
                <a:cs typeface="Wingdings"/>
                <a:sym typeface="Wingdings"/>
              </a:rPr>
              <a:t>years</a:t>
            </a:r>
            <a:r>
              <a:rPr lang="nl-NL" sz="2800" dirty="0">
                <a:ea typeface="Wingdings"/>
                <a:cs typeface="Wingdings"/>
                <a:sym typeface="Wingdings"/>
              </a:rPr>
              <a:t> </a:t>
            </a:r>
          </a:p>
          <a:p>
            <a:pPr marL="342900" indent="-342900">
              <a:lnSpc>
                <a:spcPct val="200000"/>
              </a:lnSpc>
              <a:buFont typeface="Arial"/>
              <a:buChar char="•"/>
            </a:pPr>
            <a:r>
              <a:rPr lang="nl-NL" sz="2800" dirty="0" err="1">
                <a:ea typeface="Wingdings"/>
                <a:cs typeface="Wingdings"/>
                <a:sym typeface="Wingdings"/>
              </a:rPr>
              <a:t>Future</a:t>
            </a:r>
            <a:r>
              <a:rPr lang="nl-NL" sz="2800" dirty="0">
                <a:ea typeface="Wingdings"/>
                <a:cs typeface="Wingdings"/>
                <a:sym typeface="Wingdings"/>
              </a:rPr>
              <a:t>	</a:t>
            </a:r>
            <a:r>
              <a:rPr lang="nl-NL" sz="28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nl-NL" sz="2800" dirty="0">
                <a:ea typeface="Wingdings"/>
                <a:cs typeface="Wingdings"/>
                <a:sym typeface="Wingdings"/>
              </a:rPr>
              <a:t> 		5 </a:t>
            </a:r>
            <a:r>
              <a:rPr lang="nl-NL" sz="2800" dirty="0" err="1">
                <a:ea typeface="Wingdings"/>
                <a:cs typeface="Wingdings"/>
                <a:sym typeface="Wingdings"/>
              </a:rPr>
              <a:t>years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809332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474715" y="875967"/>
            <a:ext cx="9094074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2800" dirty="0" err="1"/>
              <a:t>Questions</a:t>
            </a:r>
            <a:r>
              <a:rPr lang="nl-NL" sz="2800" dirty="0"/>
              <a:t> / Topics in </a:t>
            </a:r>
            <a:r>
              <a:rPr lang="nl-NL" sz="2800" dirty="0" err="1"/>
              <a:t>our</a:t>
            </a:r>
            <a:r>
              <a:rPr lang="nl-NL" sz="2800" dirty="0"/>
              <a:t> </a:t>
            </a:r>
            <a:r>
              <a:rPr lang="nl-NL" sz="2800" dirty="0" err="1"/>
              <a:t>Book</a:t>
            </a:r>
            <a:endParaRPr lang="nl-NL" sz="2800" dirty="0"/>
          </a:p>
          <a:p>
            <a:endParaRPr lang="nl-NL" sz="2800" dirty="0"/>
          </a:p>
          <a:p>
            <a:pPr marL="342900" indent="-342900">
              <a:buFont typeface="Arial"/>
              <a:buChar char="•"/>
            </a:pPr>
            <a:r>
              <a:rPr lang="nl-NL" sz="2800" dirty="0"/>
              <a:t>The </a:t>
            </a:r>
            <a:r>
              <a:rPr lang="nl-NL" sz="2800" dirty="0" err="1"/>
              <a:t>world</a:t>
            </a:r>
            <a:r>
              <a:rPr lang="nl-NL" sz="2800" dirty="0"/>
              <a:t> is </a:t>
            </a:r>
            <a:r>
              <a:rPr lang="nl-NL" sz="2800" dirty="0" err="1"/>
              <a:t>changing</a:t>
            </a:r>
            <a:r>
              <a:rPr lang="nl-NL" sz="2800" dirty="0"/>
              <a:t> </a:t>
            </a:r>
            <a:r>
              <a:rPr lang="nl-NL" sz="2800" dirty="0" err="1"/>
              <a:t>rapidly</a:t>
            </a:r>
            <a:r>
              <a:rPr lang="nl-NL" sz="2800" dirty="0"/>
              <a:t>; </a:t>
            </a:r>
            <a:r>
              <a:rPr lang="nl-NL" sz="2800" dirty="0" err="1"/>
              <a:t>if</a:t>
            </a:r>
            <a:r>
              <a:rPr lang="nl-NL" sz="2800" dirty="0"/>
              <a:t> we as companies do </a:t>
            </a:r>
            <a:r>
              <a:rPr lang="nl-NL" sz="2800" dirty="0" err="1"/>
              <a:t>not</a:t>
            </a:r>
            <a:r>
              <a:rPr lang="nl-NL" sz="2800" dirty="0"/>
              <a:t> </a:t>
            </a:r>
            <a:r>
              <a:rPr lang="nl-NL" sz="2800" dirty="0" err="1"/>
              <a:t>wish</a:t>
            </a:r>
            <a:r>
              <a:rPr lang="nl-NL" sz="2800" dirty="0"/>
              <a:t> </a:t>
            </a:r>
            <a:r>
              <a:rPr lang="nl-NL" sz="2800" dirty="0" err="1"/>
              <a:t>to</a:t>
            </a:r>
            <a:r>
              <a:rPr lang="nl-NL" sz="2800" dirty="0"/>
              <a:t> </a:t>
            </a:r>
            <a:r>
              <a:rPr lang="nl-NL" sz="2800" dirty="0" err="1"/>
              <a:t>become</a:t>
            </a:r>
            <a:r>
              <a:rPr lang="nl-NL" sz="2800" dirty="0"/>
              <a:t> the next Kodak or Nokia, we </a:t>
            </a:r>
            <a:r>
              <a:rPr lang="nl-NL" sz="2800" dirty="0" err="1"/>
              <a:t>need</a:t>
            </a:r>
            <a:r>
              <a:rPr lang="nl-NL" sz="2800" dirty="0"/>
              <a:t> </a:t>
            </a:r>
            <a:r>
              <a:rPr lang="nl-NL" sz="2800" dirty="0" err="1"/>
              <a:t>to</a:t>
            </a:r>
            <a:r>
              <a:rPr lang="nl-NL" sz="2800" dirty="0"/>
              <a:t> </a:t>
            </a:r>
            <a:r>
              <a:rPr lang="nl-NL" sz="2800" dirty="0" err="1"/>
              <a:t>be</a:t>
            </a:r>
            <a:r>
              <a:rPr lang="nl-NL" sz="2800" dirty="0"/>
              <a:t> </a:t>
            </a:r>
            <a:r>
              <a:rPr lang="nl-NL" sz="2800" dirty="0" err="1"/>
              <a:t>able</a:t>
            </a:r>
            <a:r>
              <a:rPr lang="nl-NL" sz="2800" dirty="0"/>
              <a:t> </a:t>
            </a:r>
            <a:r>
              <a:rPr lang="nl-NL" sz="2800" dirty="0" err="1"/>
              <a:t>to</a:t>
            </a:r>
            <a:r>
              <a:rPr lang="nl-NL" sz="2800" dirty="0"/>
              <a:t> </a:t>
            </a:r>
            <a:r>
              <a:rPr lang="nl-NL" sz="2800" dirty="0" err="1"/>
              <a:t>continuously</a:t>
            </a:r>
            <a:r>
              <a:rPr lang="nl-NL" sz="2800" dirty="0"/>
              <a:t> </a:t>
            </a:r>
            <a:r>
              <a:rPr lang="nl-NL" sz="2800" dirty="0" err="1"/>
              <a:t>adjust</a:t>
            </a:r>
            <a:r>
              <a:rPr lang="nl-NL" sz="2800" dirty="0"/>
              <a:t>.  </a:t>
            </a:r>
          </a:p>
          <a:p>
            <a:pPr marL="342900" indent="-342900">
              <a:buFont typeface="Arial"/>
              <a:buChar char="•"/>
            </a:pPr>
            <a:r>
              <a:rPr lang="nl-NL" sz="2800" dirty="0" err="1"/>
              <a:t>What</a:t>
            </a:r>
            <a:r>
              <a:rPr lang="nl-NL" sz="2800" dirty="0"/>
              <a:t> are the </a:t>
            </a:r>
            <a:r>
              <a:rPr lang="nl-NL" sz="2800" dirty="0" err="1"/>
              <a:t>selection</a:t>
            </a:r>
            <a:r>
              <a:rPr lang="nl-NL" sz="2800" dirty="0"/>
              <a:t> criteria </a:t>
            </a:r>
            <a:r>
              <a:rPr lang="nl-NL" sz="2800" dirty="0" err="1"/>
              <a:t>for</a:t>
            </a:r>
            <a:r>
              <a:rPr lang="nl-NL" sz="2800" dirty="0"/>
              <a:t> </a:t>
            </a:r>
            <a:r>
              <a:rPr lang="nl-NL" sz="2800" dirty="0" err="1"/>
              <a:t>future-proof</a:t>
            </a:r>
            <a:r>
              <a:rPr lang="nl-NL" sz="2800" dirty="0"/>
              <a:t> talent, </a:t>
            </a:r>
            <a:r>
              <a:rPr lang="nl-NL" sz="2800" dirty="0" err="1"/>
              <a:t>which</a:t>
            </a:r>
            <a:r>
              <a:rPr lang="nl-NL" sz="2800" dirty="0"/>
              <a:t> </a:t>
            </a:r>
            <a:r>
              <a:rPr lang="nl-NL" sz="2800" dirty="0" err="1"/>
              <a:t>will</a:t>
            </a:r>
            <a:r>
              <a:rPr lang="nl-NL" sz="2800" dirty="0"/>
              <a:t> </a:t>
            </a:r>
            <a:r>
              <a:rPr lang="nl-NL" sz="2800" dirty="0" err="1"/>
              <a:t>allow</a:t>
            </a:r>
            <a:r>
              <a:rPr lang="nl-NL" sz="2800" dirty="0"/>
              <a:t> companies </a:t>
            </a:r>
            <a:r>
              <a:rPr lang="nl-NL" sz="2800" dirty="0" err="1"/>
              <a:t>to</a:t>
            </a:r>
            <a:r>
              <a:rPr lang="nl-NL" sz="2800" dirty="0"/>
              <a:t> </a:t>
            </a:r>
            <a:r>
              <a:rPr lang="nl-NL" sz="2800" dirty="0" err="1"/>
              <a:t>achieve</a:t>
            </a:r>
            <a:r>
              <a:rPr lang="nl-NL" sz="2800" dirty="0"/>
              <a:t> the </a:t>
            </a:r>
            <a:r>
              <a:rPr lang="nl-NL" sz="2800" dirty="0" err="1"/>
              <a:t>objectives</a:t>
            </a:r>
            <a:r>
              <a:rPr lang="nl-NL" sz="2800" dirty="0"/>
              <a:t> of </a:t>
            </a:r>
            <a:r>
              <a:rPr lang="nl-NL" sz="2800" dirty="0" err="1"/>
              <a:t>tomorrow</a:t>
            </a:r>
            <a:r>
              <a:rPr lang="nl-NL" sz="2800" dirty="0"/>
              <a:t>?</a:t>
            </a:r>
          </a:p>
          <a:p>
            <a:pPr marL="342900" indent="-342900">
              <a:buFont typeface="Arial"/>
              <a:buChar char="•"/>
            </a:pPr>
            <a:r>
              <a:rPr lang="nl-NL" sz="2800" dirty="0"/>
              <a:t>How </a:t>
            </a:r>
            <a:r>
              <a:rPr lang="nl-NL" sz="2800" dirty="0" err="1"/>
              <a:t>can</a:t>
            </a:r>
            <a:r>
              <a:rPr lang="nl-NL" sz="2800" dirty="0"/>
              <a:t> we </a:t>
            </a:r>
            <a:r>
              <a:rPr lang="nl-NL" sz="2800" dirty="0" err="1"/>
              <a:t>structure</a:t>
            </a:r>
            <a:r>
              <a:rPr lang="nl-NL" sz="2800" dirty="0"/>
              <a:t> </a:t>
            </a:r>
            <a:r>
              <a:rPr lang="nl-NL" sz="2800" dirty="0" err="1"/>
              <a:t>our</a:t>
            </a:r>
            <a:r>
              <a:rPr lang="nl-NL" sz="2800" dirty="0"/>
              <a:t> </a:t>
            </a:r>
            <a:r>
              <a:rPr lang="nl-NL" sz="2800" dirty="0" err="1"/>
              <a:t>selection</a:t>
            </a:r>
            <a:r>
              <a:rPr lang="nl-NL" sz="2800" dirty="0"/>
              <a:t> </a:t>
            </a:r>
            <a:r>
              <a:rPr lang="nl-NL" sz="2800" dirty="0" err="1"/>
              <a:t>process</a:t>
            </a:r>
            <a:r>
              <a:rPr lang="nl-NL" sz="2800" dirty="0"/>
              <a:t> in order </a:t>
            </a:r>
            <a:r>
              <a:rPr lang="nl-NL" sz="2800" dirty="0" err="1"/>
              <a:t>to</a:t>
            </a:r>
            <a:r>
              <a:rPr lang="nl-NL" sz="2800" dirty="0"/>
              <a:t> have a </a:t>
            </a:r>
            <a:r>
              <a:rPr lang="nl-NL" sz="2800" dirty="0" err="1"/>
              <a:t>better</a:t>
            </a:r>
            <a:r>
              <a:rPr lang="nl-NL" sz="2800" dirty="0"/>
              <a:t> </a:t>
            </a:r>
            <a:r>
              <a:rPr lang="nl-NL" sz="2800" dirty="0" err="1"/>
              <a:t>predictability</a:t>
            </a:r>
            <a:r>
              <a:rPr lang="nl-NL" sz="2800" dirty="0"/>
              <a:t> of </a:t>
            </a:r>
            <a:r>
              <a:rPr lang="nl-NL" sz="2800" dirty="0" err="1"/>
              <a:t>future</a:t>
            </a:r>
            <a:r>
              <a:rPr lang="nl-NL" sz="2800" dirty="0"/>
              <a:t> </a:t>
            </a:r>
            <a:r>
              <a:rPr lang="nl-NL" sz="2800" dirty="0" err="1"/>
              <a:t>success</a:t>
            </a:r>
            <a:r>
              <a:rPr lang="nl-NL" sz="2800" dirty="0"/>
              <a:t> of </a:t>
            </a:r>
            <a:r>
              <a:rPr lang="nl-NL" sz="2800" dirty="0" err="1"/>
              <a:t>our</a:t>
            </a:r>
            <a:r>
              <a:rPr lang="nl-NL" sz="2800" dirty="0"/>
              <a:t> </a:t>
            </a:r>
            <a:r>
              <a:rPr lang="nl-NL" sz="2800" dirty="0" err="1"/>
              <a:t>targeted</a:t>
            </a:r>
            <a:r>
              <a:rPr lang="nl-NL" sz="2800" dirty="0"/>
              <a:t> </a:t>
            </a:r>
            <a:r>
              <a:rPr lang="nl-NL" sz="2800" dirty="0" err="1"/>
              <a:t>candidates</a:t>
            </a:r>
            <a:r>
              <a:rPr lang="nl-NL" sz="2800" dirty="0"/>
              <a:t> (more </a:t>
            </a:r>
            <a:r>
              <a:rPr lang="nl-NL" sz="2800" dirty="0" err="1"/>
              <a:t>objective</a:t>
            </a:r>
            <a:r>
              <a:rPr lang="nl-NL" sz="2800" dirty="0"/>
              <a:t> &amp; </a:t>
            </a:r>
            <a:r>
              <a:rPr lang="nl-NL" sz="2800" dirty="0" err="1"/>
              <a:t>quantifiable</a:t>
            </a:r>
            <a:r>
              <a:rPr lang="nl-NL" sz="2800" dirty="0"/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3233487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302312"/>
              </p:ext>
            </p:extLst>
          </p:nvPr>
        </p:nvGraphicFramePr>
        <p:xfrm>
          <a:off x="1663161" y="988794"/>
          <a:ext cx="8890000" cy="537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3" imgW="8890000" imgH="5372100" progId="Word.Document.12">
                  <p:embed/>
                </p:oleObj>
              </mc:Choice>
              <mc:Fallback>
                <p:oleObj name="Document" r:id="rId3" imgW="8890000" imgH="5372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63161" y="988794"/>
                        <a:ext cx="8890000" cy="537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9169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1679536" y="643404"/>
            <a:ext cx="8645836" cy="1302854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2800" b="1" u="sng" dirty="0" smtClean="0"/>
              <a:t>__________________________________________________</a:t>
            </a:r>
            <a:r>
              <a:rPr lang="nl-NL" sz="2800" b="1" dirty="0" smtClean="0"/>
              <a:t/>
            </a:r>
            <a:br>
              <a:rPr lang="nl-NL" sz="2800" b="1" dirty="0" smtClean="0"/>
            </a:br>
            <a:r>
              <a:rPr lang="nl-NL" sz="2800" b="1" dirty="0" smtClean="0"/>
              <a:t/>
            </a:r>
            <a:br>
              <a:rPr lang="nl-NL" sz="2800" b="1" dirty="0" smtClean="0"/>
            </a:br>
            <a:r>
              <a:rPr lang="nl-NL" sz="3100" b="1" dirty="0" smtClean="0"/>
              <a:t>CURRENT SELECTION CRITERIA:</a:t>
            </a:r>
            <a:br>
              <a:rPr lang="nl-NL" sz="3100" b="1" dirty="0" smtClean="0"/>
            </a:br>
            <a:r>
              <a:rPr lang="nl-NL" sz="2800" b="1" u="sng" dirty="0" smtClean="0"/>
              <a:t>__________________________________________________</a:t>
            </a:r>
            <a:endParaRPr lang="nl-NL" sz="2800" b="1" dirty="0"/>
          </a:p>
        </p:txBody>
      </p:sp>
      <p:sp>
        <p:nvSpPr>
          <p:cNvPr id="4" name="Tekstvak 3"/>
          <p:cNvSpPr txBox="1"/>
          <p:nvPr/>
        </p:nvSpPr>
        <p:spPr>
          <a:xfrm>
            <a:off x="2826537" y="2264598"/>
            <a:ext cx="598078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 smtClean="0"/>
              <a:t>COMPETENCIES</a:t>
            </a:r>
            <a:endParaRPr lang="nl-NL" sz="4000" dirty="0" smtClean="0"/>
          </a:p>
          <a:p>
            <a:pPr algn="ctr"/>
            <a:r>
              <a:rPr lang="nl-NL" sz="2800" dirty="0" smtClean="0"/>
              <a:t>DIPLOMA’S</a:t>
            </a:r>
            <a:r>
              <a:rPr lang="nl-NL" b="1" dirty="0" smtClean="0"/>
              <a:t>     </a:t>
            </a:r>
            <a:r>
              <a:rPr lang="nl-NL" sz="4000" b="1" dirty="0" smtClean="0"/>
              <a:t>IQ &amp; EQ</a:t>
            </a:r>
          </a:p>
          <a:p>
            <a:pPr algn="ctr"/>
            <a:r>
              <a:rPr lang="nl-NL" sz="2400" dirty="0" smtClean="0"/>
              <a:t>RIGHT BRAIN ACIVITIES</a:t>
            </a:r>
          </a:p>
          <a:p>
            <a:pPr algn="ctr"/>
            <a:r>
              <a:rPr lang="nl-NL" sz="4000" b="1" dirty="0" smtClean="0"/>
              <a:t>EXPERIENCE</a:t>
            </a:r>
          </a:p>
          <a:p>
            <a:pPr algn="ctr"/>
            <a:r>
              <a:rPr lang="nl-NL" sz="2800" dirty="0" smtClean="0"/>
              <a:t>KNOWLEDGE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990241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1788539" y="438534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2400" b="1" u="sng" dirty="0" smtClean="0"/>
              <a:t>____________________________________________________</a:t>
            </a:r>
            <a:r>
              <a:rPr lang="nl-NL" sz="2400" dirty="0" smtClean="0"/>
              <a:t/>
            </a:r>
            <a:br>
              <a:rPr lang="nl-NL" sz="2400" dirty="0" smtClean="0"/>
            </a:br>
            <a:r>
              <a:rPr lang="nl-NL" sz="2400" dirty="0" smtClean="0"/>
              <a:t/>
            </a:r>
            <a:br>
              <a:rPr lang="nl-NL" sz="2400" dirty="0" smtClean="0"/>
            </a:br>
            <a:r>
              <a:rPr lang="nl-NL" sz="2800" b="1" dirty="0" smtClean="0"/>
              <a:t>IMPORTANT SELECTION CRITERIA FOR AGILE TALENT:</a:t>
            </a:r>
            <a:br>
              <a:rPr lang="nl-NL" sz="2800" b="1" dirty="0" smtClean="0"/>
            </a:br>
            <a:r>
              <a:rPr lang="nl-NL" sz="2400" b="1" u="sng" dirty="0" smtClean="0"/>
              <a:t>____________________________________________________</a:t>
            </a:r>
            <a:endParaRPr lang="nl-NL" sz="2400" dirty="0"/>
          </a:p>
        </p:txBody>
      </p:sp>
      <p:sp>
        <p:nvSpPr>
          <p:cNvPr id="3" name="Tekstvak 2"/>
          <p:cNvSpPr txBox="1"/>
          <p:nvPr/>
        </p:nvSpPr>
        <p:spPr>
          <a:xfrm>
            <a:off x="2824436" y="1780491"/>
            <a:ext cx="5878658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2400" dirty="0" smtClean="0"/>
              <a:t>RIGHT &amp; LEFT BRAIN</a:t>
            </a:r>
          </a:p>
          <a:p>
            <a:pPr algn="ctr"/>
            <a:r>
              <a:rPr lang="nl-NL" sz="2400" dirty="0" smtClean="0"/>
              <a:t>                              ANALYTICAL SKILLS</a:t>
            </a:r>
          </a:p>
          <a:p>
            <a:pPr algn="ctr"/>
            <a:r>
              <a:rPr lang="nl-NL" sz="3200" dirty="0" smtClean="0"/>
              <a:t>SELF REFLECTION       </a:t>
            </a:r>
            <a:r>
              <a:rPr lang="nl-NL" sz="2400" dirty="0" smtClean="0"/>
              <a:t>PASSION</a:t>
            </a:r>
          </a:p>
          <a:p>
            <a:pPr algn="ctr"/>
            <a:r>
              <a:rPr lang="nl-NL" sz="2800" b="1" dirty="0" smtClean="0"/>
              <a:t>ADAPTABILITY</a:t>
            </a:r>
            <a:r>
              <a:rPr lang="nl-NL" dirty="0" smtClean="0"/>
              <a:t>          </a:t>
            </a:r>
            <a:r>
              <a:rPr lang="nl-NL" sz="2400" dirty="0" smtClean="0"/>
              <a:t>REDUCING COMPLEXITY</a:t>
            </a:r>
          </a:p>
          <a:p>
            <a:pPr algn="ctr"/>
            <a:r>
              <a:rPr lang="nl-NL" sz="2400" dirty="0" smtClean="0"/>
              <a:t>HUNGER FOR FEEDBACK</a:t>
            </a:r>
          </a:p>
          <a:p>
            <a:pPr algn="ctr"/>
            <a:r>
              <a:rPr lang="nl-NL" sz="2000" dirty="0" smtClean="0"/>
              <a:t>INTUITION</a:t>
            </a:r>
            <a:r>
              <a:rPr lang="nl-NL" dirty="0" smtClean="0"/>
              <a:t>               </a:t>
            </a:r>
            <a:r>
              <a:rPr lang="nl-NL" sz="3200" b="1" dirty="0" smtClean="0"/>
              <a:t>LEARNING ABILITY</a:t>
            </a:r>
          </a:p>
          <a:p>
            <a:pPr algn="ctr"/>
            <a:r>
              <a:rPr lang="nl-NL" sz="2400" dirty="0" smtClean="0"/>
              <a:t>CREATIVITY</a:t>
            </a:r>
          </a:p>
          <a:p>
            <a:pPr algn="ctr"/>
            <a:r>
              <a:rPr lang="nl-NL" sz="2400" b="1" dirty="0" smtClean="0"/>
              <a:t>IQ, EQ &amp; AQ</a:t>
            </a:r>
          </a:p>
          <a:p>
            <a:pPr algn="ctr"/>
            <a:r>
              <a:rPr lang="nl-NL" sz="2000" dirty="0" smtClean="0"/>
              <a:t>CURIOSITY</a:t>
            </a:r>
            <a:r>
              <a:rPr lang="nl-NL" dirty="0" smtClean="0"/>
              <a:t>      </a:t>
            </a:r>
            <a:r>
              <a:rPr lang="nl-NL" sz="2800" dirty="0" smtClean="0"/>
              <a:t>RESILIENCE</a:t>
            </a:r>
          </a:p>
          <a:p>
            <a:pPr algn="ctr"/>
            <a:r>
              <a:rPr lang="nl-NL" sz="2800" dirty="0" smtClean="0"/>
              <a:t>ACHIEVEMENT MOTIVE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328213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333" y="1324186"/>
            <a:ext cx="8890000" cy="365760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2017061" y="5042649"/>
            <a:ext cx="7799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smtClean="0"/>
              <a:t>We </a:t>
            </a:r>
            <a:r>
              <a:rPr lang="nl-NL" sz="2400" dirty="0" err="1" smtClean="0"/>
              <a:t>will</a:t>
            </a:r>
            <a:r>
              <a:rPr lang="nl-NL" sz="2400" dirty="0" smtClean="0"/>
              <a:t> face a </a:t>
            </a:r>
            <a:r>
              <a:rPr lang="nl-NL" sz="2400" dirty="0" err="1" smtClean="0"/>
              <a:t>combined</a:t>
            </a:r>
            <a:r>
              <a:rPr lang="nl-NL" sz="2400" dirty="0" smtClean="0"/>
              <a:t>  “shift” </a:t>
            </a:r>
            <a:r>
              <a:rPr lang="nl-NL" sz="2400" dirty="0" err="1" smtClean="0"/>
              <a:t>from</a:t>
            </a:r>
            <a:r>
              <a:rPr lang="nl-NL" sz="2400" dirty="0" smtClean="0"/>
              <a:t> IQ, EQ </a:t>
            </a:r>
            <a:r>
              <a:rPr lang="nl-NL" sz="2400" dirty="0" err="1" smtClean="0"/>
              <a:t>to</a:t>
            </a:r>
            <a:r>
              <a:rPr lang="nl-NL" sz="2400" dirty="0" smtClean="0"/>
              <a:t> AQ.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540262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737103" y="358591"/>
            <a:ext cx="11016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smtClean="0"/>
              <a:t>STAGE 1: </a:t>
            </a:r>
            <a:r>
              <a:rPr lang="nl-NL" sz="2400" b="1" dirty="0" smtClean="0"/>
              <a:t>PREPARATION</a:t>
            </a:r>
            <a:endParaRPr lang="nl-NL" b="1" dirty="0" smtClean="0"/>
          </a:p>
        </p:txBody>
      </p:sp>
      <p:sp>
        <p:nvSpPr>
          <p:cNvPr id="10" name="Ovaal 9"/>
          <p:cNvSpPr/>
          <p:nvPr/>
        </p:nvSpPr>
        <p:spPr>
          <a:xfrm rot="5400000">
            <a:off x="1347196" y="420848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Ovaal 10"/>
          <p:cNvSpPr/>
          <p:nvPr/>
        </p:nvSpPr>
        <p:spPr>
          <a:xfrm>
            <a:off x="2540802" y="1756189"/>
            <a:ext cx="60959" cy="457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ekstvak 16"/>
          <p:cNvSpPr txBox="1"/>
          <p:nvPr/>
        </p:nvSpPr>
        <p:spPr>
          <a:xfrm>
            <a:off x="2745451" y="2379845"/>
            <a:ext cx="6648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STAGE 2</a:t>
            </a:r>
            <a:r>
              <a:rPr lang="nl-NL" sz="2400" dirty="0" smtClean="0"/>
              <a:t>: </a:t>
            </a:r>
            <a:r>
              <a:rPr lang="nl-NL" sz="2400" b="1" dirty="0" smtClean="0"/>
              <a:t>SELECTION</a:t>
            </a:r>
            <a:endParaRPr lang="nl-NL" sz="2400" b="1" dirty="0"/>
          </a:p>
          <a:p>
            <a:pPr algn="ctr"/>
            <a:endParaRPr lang="nl-NL" dirty="0"/>
          </a:p>
        </p:txBody>
      </p:sp>
      <p:sp>
        <p:nvSpPr>
          <p:cNvPr id="26" name="Rechthoek 25"/>
          <p:cNvSpPr/>
          <p:nvPr/>
        </p:nvSpPr>
        <p:spPr>
          <a:xfrm>
            <a:off x="3645650" y="4320099"/>
            <a:ext cx="49870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2400" dirty="0"/>
              <a:t>STAGE </a:t>
            </a:r>
            <a:r>
              <a:rPr lang="nl-NL" sz="2400" dirty="0" smtClean="0"/>
              <a:t>3: </a:t>
            </a:r>
            <a:r>
              <a:rPr lang="nl-NL" sz="2400" b="1" dirty="0" smtClean="0"/>
              <a:t>VERIFICATION</a:t>
            </a:r>
            <a:endParaRPr lang="nl-NL" sz="2400" b="1" dirty="0"/>
          </a:p>
        </p:txBody>
      </p:sp>
      <p:sp>
        <p:nvSpPr>
          <p:cNvPr id="30" name="Ovaal 29"/>
          <p:cNvSpPr/>
          <p:nvPr/>
        </p:nvSpPr>
        <p:spPr>
          <a:xfrm rot="5400000">
            <a:off x="4255744" y="420848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1" name="Ovaal 30"/>
          <p:cNvSpPr/>
          <p:nvPr/>
        </p:nvSpPr>
        <p:spPr>
          <a:xfrm rot="5400000">
            <a:off x="7028826" y="420848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2" name="Ovaal 31"/>
          <p:cNvSpPr/>
          <p:nvPr/>
        </p:nvSpPr>
        <p:spPr>
          <a:xfrm rot="5400000">
            <a:off x="9816581" y="420848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3" name="Tekstvak 32"/>
          <p:cNvSpPr txBox="1"/>
          <p:nvPr/>
        </p:nvSpPr>
        <p:spPr>
          <a:xfrm>
            <a:off x="976157" y="1063244"/>
            <a:ext cx="19722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1</a:t>
            </a:r>
          </a:p>
          <a:p>
            <a:pPr algn="ctr"/>
            <a:r>
              <a:rPr lang="nl-NL" sz="1600" dirty="0" smtClean="0"/>
              <a:t>Take the context </a:t>
            </a:r>
            <a:r>
              <a:rPr lang="nl-NL" sz="1600" dirty="0" err="1" smtClean="0"/>
              <a:t>into</a:t>
            </a:r>
            <a:r>
              <a:rPr lang="nl-NL" sz="1600" dirty="0" smtClean="0"/>
              <a:t> account</a:t>
            </a:r>
            <a:endParaRPr lang="nl-NL" sz="1600" dirty="0"/>
          </a:p>
        </p:txBody>
      </p:sp>
      <p:sp>
        <p:nvSpPr>
          <p:cNvPr id="34" name="Tekstvak 33"/>
          <p:cNvSpPr txBox="1"/>
          <p:nvPr/>
        </p:nvSpPr>
        <p:spPr>
          <a:xfrm>
            <a:off x="3645649" y="1030942"/>
            <a:ext cx="24304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2</a:t>
            </a:r>
          </a:p>
          <a:p>
            <a:pPr algn="ctr"/>
            <a:r>
              <a:rPr lang="nl-NL" sz="1600" dirty="0" smtClean="0"/>
              <a:t>Select </a:t>
            </a:r>
            <a:r>
              <a:rPr lang="nl-NL" sz="1600" dirty="0" err="1" smtClean="0"/>
              <a:t>based</a:t>
            </a:r>
            <a:r>
              <a:rPr lang="nl-NL" sz="1600" dirty="0" smtClean="0"/>
              <a:t> on </a:t>
            </a:r>
          </a:p>
          <a:p>
            <a:pPr algn="ctr"/>
            <a:r>
              <a:rPr lang="nl-NL" sz="1600" dirty="0" err="1" smtClean="0"/>
              <a:t>Ability</a:t>
            </a:r>
            <a:r>
              <a:rPr lang="nl-NL" sz="1600" dirty="0" smtClean="0"/>
              <a:t>, </a:t>
            </a:r>
            <a:r>
              <a:rPr lang="nl-NL" sz="1600" dirty="0" err="1" smtClean="0"/>
              <a:t>motivation</a:t>
            </a:r>
            <a:r>
              <a:rPr lang="nl-NL" sz="1600" dirty="0" smtClean="0"/>
              <a:t> </a:t>
            </a:r>
            <a:r>
              <a:rPr lang="nl-NL" sz="1600" dirty="0" err="1" smtClean="0"/>
              <a:t>and</a:t>
            </a:r>
            <a:r>
              <a:rPr lang="nl-NL" sz="1600" dirty="0" smtClean="0"/>
              <a:t> </a:t>
            </a:r>
            <a:r>
              <a:rPr lang="nl-NL" sz="1600" dirty="0" err="1" smtClean="0"/>
              <a:t>identity</a:t>
            </a:r>
            <a:endParaRPr lang="nl-NL" sz="1600" dirty="0"/>
          </a:p>
        </p:txBody>
      </p:sp>
      <p:sp>
        <p:nvSpPr>
          <p:cNvPr id="35" name="Tekstvak 34"/>
          <p:cNvSpPr txBox="1"/>
          <p:nvPr/>
        </p:nvSpPr>
        <p:spPr>
          <a:xfrm>
            <a:off x="6418733" y="1053955"/>
            <a:ext cx="2430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3</a:t>
            </a:r>
          </a:p>
          <a:p>
            <a:pPr algn="ctr"/>
            <a:r>
              <a:rPr lang="nl-NL" sz="1600" dirty="0" smtClean="0"/>
              <a:t>Make the </a:t>
            </a:r>
            <a:r>
              <a:rPr lang="nl-NL" sz="1600" dirty="0" err="1" smtClean="0"/>
              <a:t>selection</a:t>
            </a:r>
            <a:r>
              <a:rPr lang="nl-NL" sz="1600" dirty="0" smtClean="0"/>
              <a:t> </a:t>
            </a:r>
            <a:r>
              <a:rPr lang="nl-NL" sz="1600" dirty="0" err="1" smtClean="0"/>
              <a:t>objective</a:t>
            </a:r>
            <a:r>
              <a:rPr lang="nl-NL" sz="1600" dirty="0" smtClean="0"/>
              <a:t> </a:t>
            </a:r>
            <a:r>
              <a:rPr lang="nl-NL" sz="1600" dirty="0" err="1" smtClean="0"/>
              <a:t>and</a:t>
            </a:r>
            <a:r>
              <a:rPr lang="nl-NL" sz="1600" dirty="0" smtClean="0"/>
              <a:t> </a:t>
            </a:r>
            <a:r>
              <a:rPr lang="nl-NL" sz="1600" dirty="0" err="1" smtClean="0"/>
              <a:t>quantifiable</a:t>
            </a:r>
            <a:endParaRPr lang="nl-NL" sz="1600" dirty="0"/>
          </a:p>
        </p:txBody>
      </p:sp>
      <p:sp>
        <p:nvSpPr>
          <p:cNvPr id="36" name="Ovaal 35"/>
          <p:cNvSpPr/>
          <p:nvPr/>
        </p:nvSpPr>
        <p:spPr>
          <a:xfrm rot="5400000">
            <a:off x="2701865" y="2261600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7" name="Ovaal 36"/>
          <p:cNvSpPr/>
          <p:nvPr/>
        </p:nvSpPr>
        <p:spPr>
          <a:xfrm rot="5400000">
            <a:off x="5656957" y="2261600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8" name="Ovaal 37"/>
          <p:cNvSpPr/>
          <p:nvPr/>
        </p:nvSpPr>
        <p:spPr>
          <a:xfrm rot="5400000">
            <a:off x="8601368" y="2240685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9" name="Tekstvak 38"/>
          <p:cNvSpPr txBox="1"/>
          <p:nvPr/>
        </p:nvSpPr>
        <p:spPr>
          <a:xfrm>
            <a:off x="9381198" y="1063245"/>
            <a:ext cx="2081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4</a:t>
            </a:r>
          </a:p>
          <a:p>
            <a:pPr algn="ctr"/>
            <a:r>
              <a:rPr lang="nl-NL" sz="1600" dirty="0" err="1" smtClean="0"/>
              <a:t>Use</a:t>
            </a:r>
            <a:r>
              <a:rPr lang="nl-NL" sz="1600" dirty="0" smtClean="0"/>
              <a:t> a </a:t>
            </a:r>
            <a:r>
              <a:rPr lang="nl-NL" sz="1600" dirty="0" err="1" smtClean="0"/>
              <a:t>weighted</a:t>
            </a:r>
            <a:r>
              <a:rPr lang="nl-NL" sz="1600" dirty="0" smtClean="0"/>
              <a:t> feedback form</a:t>
            </a:r>
            <a:endParaRPr lang="nl-NL" sz="1600" dirty="0"/>
          </a:p>
        </p:txBody>
      </p:sp>
      <p:sp>
        <p:nvSpPr>
          <p:cNvPr id="40" name="Tekstvak 39"/>
          <p:cNvSpPr txBox="1"/>
          <p:nvPr/>
        </p:nvSpPr>
        <p:spPr>
          <a:xfrm>
            <a:off x="2091771" y="2871695"/>
            <a:ext cx="2430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5</a:t>
            </a:r>
          </a:p>
          <a:p>
            <a:pPr algn="ctr"/>
            <a:r>
              <a:rPr lang="nl-NL" sz="1600" dirty="0" smtClean="0"/>
              <a:t>Scan the </a:t>
            </a:r>
            <a:r>
              <a:rPr lang="nl-NL" sz="1600" dirty="0" err="1" smtClean="0"/>
              <a:t>candidate’s</a:t>
            </a:r>
            <a:r>
              <a:rPr lang="nl-NL" sz="1600" dirty="0" smtClean="0"/>
              <a:t> background</a:t>
            </a:r>
            <a:endParaRPr lang="nl-NL" sz="1600" dirty="0"/>
          </a:p>
        </p:txBody>
      </p:sp>
      <p:sp>
        <p:nvSpPr>
          <p:cNvPr id="41" name="Ovaal 40"/>
          <p:cNvSpPr/>
          <p:nvPr/>
        </p:nvSpPr>
        <p:spPr>
          <a:xfrm rot="5400000">
            <a:off x="3940986" y="4281648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42" name="Ovaal 41"/>
          <p:cNvSpPr/>
          <p:nvPr/>
        </p:nvSpPr>
        <p:spPr>
          <a:xfrm rot="5400000">
            <a:off x="7214824" y="4281648"/>
            <a:ext cx="1210238" cy="243042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43" name="Tekstvak 42"/>
          <p:cNvSpPr txBox="1"/>
          <p:nvPr/>
        </p:nvSpPr>
        <p:spPr>
          <a:xfrm>
            <a:off x="5046863" y="2871696"/>
            <a:ext cx="2430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6</a:t>
            </a:r>
          </a:p>
          <a:p>
            <a:pPr algn="ctr"/>
            <a:r>
              <a:rPr lang="nl-NL" sz="1600" dirty="0" err="1" smtClean="0"/>
              <a:t>Examine</a:t>
            </a:r>
            <a:r>
              <a:rPr lang="nl-NL" sz="1600" dirty="0" smtClean="0"/>
              <a:t> his/her </a:t>
            </a:r>
            <a:r>
              <a:rPr lang="nl-NL" sz="1600" dirty="0" err="1" smtClean="0"/>
              <a:t>learning</a:t>
            </a:r>
            <a:r>
              <a:rPr lang="nl-NL" sz="1600" dirty="0" smtClean="0"/>
              <a:t> </a:t>
            </a:r>
            <a:r>
              <a:rPr lang="nl-NL" sz="1600" dirty="0" err="1" smtClean="0"/>
              <a:t>agility</a:t>
            </a:r>
            <a:endParaRPr lang="nl-NL" sz="1600" dirty="0"/>
          </a:p>
        </p:txBody>
      </p:sp>
      <p:sp>
        <p:nvSpPr>
          <p:cNvPr id="44" name="Tekstvak 43"/>
          <p:cNvSpPr txBox="1"/>
          <p:nvPr/>
        </p:nvSpPr>
        <p:spPr>
          <a:xfrm>
            <a:off x="7991273" y="2871695"/>
            <a:ext cx="2430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7</a:t>
            </a:r>
          </a:p>
          <a:p>
            <a:pPr algn="ctr"/>
            <a:r>
              <a:rPr lang="nl-NL" sz="1600" dirty="0" smtClean="0"/>
              <a:t>Get the </a:t>
            </a:r>
            <a:r>
              <a:rPr lang="nl-NL" sz="1600" dirty="0" err="1" smtClean="0"/>
              <a:t>candidate</a:t>
            </a:r>
            <a:r>
              <a:rPr lang="nl-NL" sz="1600" dirty="0" smtClean="0"/>
              <a:t> </a:t>
            </a:r>
            <a:r>
              <a:rPr lang="nl-NL" sz="1600" dirty="0" err="1" smtClean="0"/>
              <a:t>to</a:t>
            </a:r>
            <a:r>
              <a:rPr lang="nl-NL" sz="1600" dirty="0" smtClean="0"/>
              <a:t> </a:t>
            </a:r>
            <a:r>
              <a:rPr lang="nl-NL" sz="1600" dirty="0" err="1" smtClean="0"/>
              <a:t>leave</a:t>
            </a:r>
            <a:r>
              <a:rPr lang="nl-NL" sz="1600" dirty="0" smtClean="0"/>
              <a:t> his/her comfort zone</a:t>
            </a:r>
            <a:endParaRPr lang="nl-NL" sz="1600" dirty="0"/>
          </a:p>
        </p:txBody>
      </p:sp>
      <p:sp>
        <p:nvSpPr>
          <p:cNvPr id="45" name="Tekstvak 44"/>
          <p:cNvSpPr txBox="1"/>
          <p:nvPr/>
        </p:nvSpPr>
        <p:spPr>
          <a:xfrm>
            <a:off x="3645649" y="4891743"/>
            <a:ext cx="1852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8</a:t>
            </a:r>
          </a:p>
          <a:p>
            <a:pPr algn="ctr"/>
            <a:r>
              <a:rPr lang="nl-NL" sz="1600" dirty="0" smtClean="0"/>
              <a:t>Carry out </a:t>
            </a:r>
            <a:r>
              <a:rPr lang="nl-NL" sz="1600" dirty="0" err="1" smtClean="0"/>
              <a:t>valid</a:t>
            </a:r>
            <a:r>
              <a:rPr lang="nl-NL" sz="1600" dirty="0" smtClean="0"/>
              <a:t> </a:t>
            </a:r>
            <a:r>
              <a:rPr lang="nl-NL" sz="1600" dirty="0" err="1" smtClean="0"/>
              <a:t>testing</a:t>
            </a:r>
            <a:r>
              <a:rPr lang="nl-NL" sz="1600" dirty="0" smtClean="0"/>
              <a:t> </a:t>
            </a:r>
            <a:endParaRPr lang="nl-NL" sz="1600" dirty="0"/>
          </a:p>
        </p:txBody>
      </p:sp>
      <p:sp>
        <p:nvSpPr>
          <p:cNvPr id="46" name="Tekstvak 45"/>
          <p:cNvSpPr txBox="1"/>
          <p:nvPr/>
        </p:nvSpPr>
        <p:spPr>
          <a:xfrm>
            <a:off x="6604729" y="4891742"/>
            <a:ext cx="24304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 smtClean="0"/>
              <a:t>9</a:t>
            </a:r>
          </a:p>
          <a:p>
            <a:pPr algn="ctr"/>
            <a:r>
              <a:rPr lang="nl-NL" sz="1600" dirty="0" err="1" smtClean="0"/>
              <a:t>Conduct</a:t>
            </a:r>
            <a:r>
              <a:rPr lang="nl-NL" sz="1600" dirty="0" smtClean="0"/>
              <a:t> </a:t>
            </a:r>
            <a:r>
              <a:rPr lang="nl-NL" sz="1600" dirty="0" err="1" smtClean="0"/>
              <a:t>meaningful</a:t>
            </a:r>
            <a:r>
              <a:rPr lang="nl-NL" sz="1600" dirty="0" smtClean="0"/>
              <a:t> </a:t>
            </a:r>
            <a:r>
              <a:rPr lang="nl-NL" sz="1600" dirty="0" err="1" smtClean="0"/>
              <a:t>reference</a:t>
            </a:r>
            <a:r>
              <a:rPr lang="nl-NL" sz="1600" dirty="0" smtClean="0"/>
              <a:t> checks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4155738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545167" y="635001"/>
            <a:ext cx="9271000" cy="569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2800" dirty="0"/>
              <a:t>Benefits </a:t>
            </a:r>
            <a:r>
              <a:rPr lang="nl-NL" sz="2800" dirty="0" err="1"/>
              <a:t>and</a:t>
            </a:r>
            <a:r>
              <a:rPr lang="nl-NL" sz="2800" dirty="0"/>
              <a:t> side </a:t>
            </a:r>
            <a:r>
              <a:rPr lang="nl-NL" sz="2800" dirty="0" err="1"/>
              <a:t>effects</a:t>
            </a:r>
            <a:r>
              <a:rPr lang="nl-NL" sz="2800" dirty="0"/>
              <a:t>:</a:t>
            </a:r>
          </a:p>
          <a:p>
            <a:pPr algn="ctr"/>
            <a:endParaRPr lang="nl-NL" sz="2800" dirty="0"/>
          </a:p>
          <a:p>
            <a:pPr marL="342900" indent="-342900">
              <a:buFont typeface="Arial"/>
              <a:buChar char="•"/>
            </a:pPr>
            <a:r>
              <a:rPr lang="nl-NL" sz="2800" dirty="0"/>
              <a:t>A significant </a:t>
            </a:r>
            <a:r>
              <a:rPr lang="nl-NL" sz="2800" dirty="0" err="1"/>
              <a:t>increase</a:t>
            </a:r>
            <a:r>
              <a:rPr lang="nl-NL" sz="2800" dirty="0"/>
              <a:t> in </a:t>
            </a:r>
            <a:r>
              <a:rPr lang="nl-NL" sz="2800" dirty="0" err="1"/>
              <a:t>pitches</a:t>
            </a:r>
            <a:r>
              <a:rPr lang="nl-NL" sz="2800" dirty="0"/>
              <a:t> </a:t>
            </a:r>
            <a:r>
              <a:rPr lang="nl-NL" sz="2800" dirty="0" err="1"/>
              <a:t>that</a:t>
            </a:r>
            <a:r>
              <a:rPr lang="nl-NL" sz="2800" dirty="0"/>
              <a:t> </a:t>
            </a:r>
            <a:r>
              <a:rPr lang="nl-NL" sz="2800" dirty="0" err="1"/>
              <a:t>were</a:t>
            </a:r>
            <a:r>
              <a:rPr lang="nl-NL" sz="2800" dirty="0"/>
              <a:t> won</a:t>
            </a:r>
          </a:p>
          <a:p>
            <a:endParaRPr lang="nl-NL" sz="2800" dirty="0"/>
          </a:p>
          <a:p>
            <a:pPr marL="342900" indent="-342900">
              <a:buFont typeface="Arial"/>
              <a:buChar char="•"/>
            </a:pPr>
            <a:r>
              <a:rPr lang="nl-NL" sz="2800" dirty="0"/>
              <a:t>Even the </a:t>
            </a:r>
            <a:r>
              <a:rPr lang="nl-NL" sz="2800" dirty="0" err="1"/>
              <a:t>main</a:t>
            </a:r>
            <a:r>
              <a:rPr lang="nl-NL" sz="2800" dirty="0"/>
              <a:t> </a:t>
            </a:r>
            <a:r>
              <a:rPr lang="nl-NL" sz="2800" dirty="0" err="1"/>
              <a:t>global</a:t>
            </a:r>
            <a:r>
              <a:rPr lang="nl-NL" sz="2800" dirty="0"/>
              <a:t> </a:t>
            </a:r>
            <a:r>
              <a:rPr lang="nl-NL" sz="2800" dirty="0" err="1"/>
              <a:t>competitors</a:t>
            </a:r>
            <a:r>
              <a:rPr lang="nl-NL" sz="2800" dirty="0"/>
              <a:t> (EZI, Russell, Spencer Stuart etc.) do </a:t>
            </a:r>
            <a:r>
              <a:rPr lang="nl-NL" sz="2800" dirty="0" err="1"/>
              <a:t>not</a:t>
            </a:r>
            <a:r>
              <a:rPr lang="nl-NL" sz="2800" dirty="0"/>
              <a:t> have a </a:t>
            </a:r>
            <a:r>
              <a:rPr lang="nl-NL" sz="2800" dirty="0" err="1"/>
              <a:t>book</a:t>
            </a:r>
            <a:r>
              <a:rPr lang="nl-NL" sz="2800" dirty="0"/>
              <a:t> </a:t>
            </a:r>
            <a:r>
              <a:rPr lang="nl-NL" sz="2800" dirty="0" err="1"/>
              <a:t>that</a:t>
            </a:r>
            <a:r>
              <a:rPr lang="nl-NL" sz="2800" dirty="0"/>
              <a:t> </a:t>
            </a:r>
            <a:r>
              <a:rPr lang="nl-NL" sz="2800" dirty="0" err="1"/>
              <a:t>describes</a:t>
            </a:r>
            <a:r>
              <a:rPr lang="nl-NL" sz="2800" dirty="0"/>
              <a:t> </a:t>
            </a:r>
            <a:r>
              <a:rPr lang="nl-NL" sz="2800" dirty="0" err="1"/>
              <a:t>their</a:t>
            </a:r>
            <a:r>
              <a:rPr lang="nl-NL" sz="2800" dirty="0"/>
              <a:t> approach in full detail. </a:t>
            </a:r>
          </a:p>
          <a:p>
            <a:endParaRPr lang="nl-NL" sz="2800" dirty="0"/>
          </a:p>
          <a:p>
            <a:pPr marL="342900" indent="-342900">
              <a:buFont typeface="Arial"/>
              <a:buChar char="•"/>
            </a:pPr>
            <a:r>
              <a:rPr lang="nl-NL" sz="2800" dirty="0"/>
              <a:t>Using the criterium </a:t>
            </a:r>
            <a:r>
              <a:rPr lang="nl-NL" sz="2800" dirty="0" err="1"/>
              <a:t>based</a:t>
            </a:r>
            <a:r>
              <a:rPr lang="nl-NL" sz="2800" dirty="0"/>
              <a:t> interview </a:t>
            </a:r>
            <a:r>
              <a:rPr lang="nl-NL" sz="2800" dirty="0" err="1"/>
              <a:t>with</a:t>
            </a:r>
            <a:r>
              <a:rPr lang="nl-NL" sz="2800" dirty="0"/>
              <a:t> a feed back form (p. 186 &amp; 187) </a:t>
            </a:r>
            <a:r>
              <a:rPr lang="nl-NL" sz="2800" dirty="0" err="1"/>
              <a:t>not</a:t>
            </a:r>
            <a:r>
              <a:rPr lang="nl-NL" sz="2800" dirty="0"/>
              <a:t> </a:t>
            </a:r>
            <a:r>
              <a:rPr lang="nl-NL" sz="2800" dirty="0" err="1"/>
              <a:t>only</a:t>
            </a:r>
            <a:r>
              <a:rPr lang="nl-NL" sz="2800" dirty="0"/>
              <a:t> </a:t>
            </a:r>
            <a:r>
              <a:rPr lang="nl-NL" sz="2800" dirty="0" err="1"/>
              <a:t>allows</a:t>
            </a:r>
            <a:r>
              <a:rPr lang="nl-NL" sz="2800" dirty="0"/>
              <a:t> </a:t>
            </a:r>
            <a:r>
              <a:rPr lang="nl-NL" sz="2800" dirty="0" err="1"/>
              <a:t>us</a:t>
            </a:r>
            <a:r>
              <a:rPr lang="nl-NL" sz="2800" dirty="0"/>
              <a:t> </a:t>
            </a:r>
            <a:r>
              <a:rPr lang="nl-NL" sz="2800" dirty="0" err="1"/>
              <a:t>to</a:t>
            </a:r>
            <a:r>
              <a:rPr lang="nl-NL" sz="2800" dirty="0"/>
              <a:t> assist </a:t>
            </a:r>
            <a:r>
              <a:rPr lang="nl-NL" sz="2800" dirty="0" err="1"/>
              <a:t>our</a:t>
            </a:r>
            <a:r>
              <a:rPr lang="nl-NL" sz="2800" dirty="0"/>
              <a:t> </a:t>
            </a:r>
            <a:r>
              <a:rPr lang="nl-NL" sz="2800" dirty="0" err="1"/>
              <a:t>customers</a:t>
            </a:r>
            <a:r>
              <a:rPr lang="nl-NL" sz="2800" dirty="0"/>
              <a:t> in making </a:t>
            </a:r>
            <a:r>
              <a:rPr lang="nl-NL" sz="2800" dirty="0" err="1"/>
              <a:t>better</a:t>
            </a:r>
            <a:r>
              <a:rPr lang="nl-NL" sz="2800" dirty="0"/>
              <a:t> </a:t>
            </a:r>
            <a:r>
              <a:rPr lang="nl-NL" sz="2800" dirty="0" err="1"/>
              <a:t>selections</a:t>
            </a:r>
            <a:r>
              <a:rPr lang="nl-NL" sz="2800" dirty="0"/>
              <a:t> </a:t>
            </a:r>
            <a:r>
              <a:rPr lang="nl-NL" sz="2800" dirty="0" err="1"/>
              <a:t>and</a:t>
            </a:r>
            <a:r>
              <a:rPr lang="nl-NL" sz="2800" dirty="0"/>
              <a:t> in </a:t>
            </a:r>
            <a:r>
              <a:rPr lang="nl-NL" sz="2800" dirty="0" err="1"/>
              <a:t>being</a:t>
            </a:r>
            <a:r>
              <a:rPr lang="nl-NL" sz="2800" dirty="0"/>
              <a:t> more </a:t>
            </a:r>
            <a:r>
              <a:rPr lang="nl-NL" sz="2800" dirty="0" err="1"/>
              <a:t>objective</a:t>
            </a:r>
            <a:r>
              <a:rPr lang="nl-NL" sz="2800" dirty="0"/>
              <a:t>, </a:t>
            </a:r>
            <a:r>
              <a:rPr lang="nl-NL" sz="2800" dirty="0" err="1"/>
              <a:t>it</a:t>
            </a:r>
            <a:r>
              <a:rPr lang="nl-NL" sz="2800" dirty="0"/>
              <a:t> </a:t>
            </a:r>
            <a:r>
              <a:rPr lang="nl-NL" sz="2800" dirty="0" err="1"/>
              <a:t>also</a:t>
            </a:r>
            <a:r>
              <a:rPr lang="nl-NL" sz="2800" dirty="0"/>
              <a:t> </a:t>
            </a:r>
            <a:r>
              <a:rPr lang="nl-NL" sz="2800" dirty="0" err="1"/>
              <a:t>increases</a:t>
            </a:r>
            <a:r>
              <a:rPr lang="nl-NL" sz="2800" dirty="0"/>
              <a:t> the </a:t>
            </a:r>
            <a:r>
              <a:rPr lang="nl-NL" sz="2800" dirty="0" err="1"/>
              <a:t>perceived</a:t>
            </a:r>
            <a:r>
              <a:rPr lang="nl-NL" sz="2800" dirty="0"/>
              <a:t> </a:t>
            </a:r>
            <a:r>
              <a:rPr lang="nl-NL" sz="2800" dirty="0" err="1"/>
              <a:t>added</a:t>
            </a:r>
            <a:r>
              <a:rPr lang="nl-NL" sz="2800" dirty="0"/>
              <a:t> </a:t>
            </a:r>
            <a:r>
              <a:rPr lang="nl-NL" sz="2800" dirty="0" err="1"/>
              <a:t>value</a:t>
            </a:r>
            <a:r>
              <a:rPr lang="nl-NL" sz="2800" dirty="0"/>
              <a:t> of </a:t>
            </a:r>
            <a:r>
              <a:rPr lang="nl-NL" sz="2800" dirty="0" err="1"/>
              <a:t>every</a:t>
            </a:r>
            <a:r>
              <a:rPr lang="nl-NL" sz="2800" dirty="0"/>
              <a:t> </a:t>
            </a:r>
            <a:r>
              <a:rPr lang="nl-NL" sz="2800" dirty="0" err="1"/>
              <a:t>Cornerstone</a:t>
            </a:r>
            <a:r>
              <a:rPr lang="nl-NL" sz="2800" dirty="0"/>
              <a:t> Member! </a:t>
            </a:r>
          </a:p>
        </p:txBody>
      </p:sp>
    </p:spTree>
    <p:extLst>
      <p:ext uri="{BB962C8B-B14F-4D97-AF65-F5344CB8AC3E}">
        <p14:creationId xmlns:p14="http://schemas.microsoft.com/office/powerpoint/2010/main" val="360804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5" descr="1004176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7338"/>
            <a:ext cx="12192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2" descr="Logo Cornerstone International Group Logo August 2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13148" y="199861"/>
            <a:ext cx="191981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5688</TotalTime>
  <Words>366</Words>
  <Application>Microsoft Macintosh PowerPoint</Application>
  <PresentationFormat>Aangepast</PresentationFormat>
  <Paragraphs>78</Paragraphs>
  <Slides>13</Slides>
  <Notes>2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5" baseType="lpstr">
      <vt:lpstr>Office 主题</vt:lpstr>
      <vt:lpstr>Document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qln</dc:creator>
  <cp:lastModifiedBy>Ralf Knegtmans</cp:lastModifiedBy>
  <cp:revision>163</cp:revision>
  <dcterms:created xsi:type="dcterms:W3CDTF">2016-02-23T02:24:18Z</dcterms:created>
  <dcterms:modified xsi:type="dcterms:W3CDTF">2017-05-15T19:05:09Z</dcterms:modified>
</cp:coreProperties>
</file>