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6"/>
  </p:notesMasterIdLst>
  <p:sldIdLst>
    <p:sldId id="805" r:id="rId2"/>
    <p:sldId id="864" r:id="rId3"/>
    <p:sldId id="811" r:id="rId4"/>
    <p:sldId id="872" r:id="rId5"/>
    <p:sldId id="871" r:id="rId6"/>
    <p:sldId id="856" r:id="rId7"/>
    <p:sldId id="862" r:id="rId8"/>
    <p:sldId id="608" r:id="rId9"/>
    <p:sldId id="828" r:id="rId10"/>
    <p:sldId id="873" r:id="rId11"/>
    <p:sldId id="857" r:id="rId12"/>
    <p:sldId id="874" r:id="rId13"/>
    <p:sldId id="858" r:id="rId14"/>
    <p:sldId id="875" r:id="rId15"/>
    <p:sldId id="861" r:id="rId16"/>
    <p:sldId id="859" r:id="rId17"/>
    <p:sldId id="817" r:id="rId18"/>
    <p:sldId id="753" r:id="rId19"/>
    <p:sldId id="860" r:id="rId20"/>
    <p:sldId id="766" r:id="rId21"/>
    <p:sldId id="770" r:id="rId22"/>
    <p:sldId id="768" r:id="rId23"/>
    <p:sldId id="851" r:id="rId24"/>
    <p:sldId id="853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DBDBDB"/>
    <a:srgbClr val="2F5597"/>
    <a:srgbClr val="9DC3E6"/>
    <a:srgbClr val="C00000"/>
    <a:srgbClr val="EE1C39"/>
    <a:srgbClr val="FFFFFF"/>
    <a:srgbClr val="303644"/>
    <a:srgbClr val="3F485B"/>
    <a:srgbClr val="343B4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1276" autoAdjust="0"/>
    <p:restoredTop sz="94380" autoAdjust="0"/>
  </p:normalViewPr>
  <p:slideViewPr>
    <p:cSldViewPr snapToGrid="0">
      <p:cViewPr varScale="1">
        <p:scale>
          <a:sx n="63" d="100"/>
          <a:sy n="63" d="100"/>
        </p:scale>
        <p:origin x="-1170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264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91DAC7-C20D-4FC2-9DD1-03884DC069CC}" type="datetimeFigureOut">
              <a:rPr lang="zh-CN" altLang="en-US" smtClean="0"/>
              <a:pPr/>
              <a:t>2016/4/30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0D920-EB8B-4E53-97E4-D8161C4F0B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020431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99256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55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5F043BF-DFE0-4565-8877-3BDF9BC8B848}" type="slidenum">
              <a:rPr lang="zh-CN" altLang="en-US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0D920-EB8B-4E53-97E4-D8161C4F0B39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027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404600" y="6400800"/>
            <a:ext cx="360000" cy="360000"/>
          </a:xfrm>
          <a:prstGeom prst="rect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471015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018555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045748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76251"/>
            <a:ext cx="10479617" cy="576263"/>
          </a:xfrm>
          <a:prstGeom prst="rect">
            <a:avLst/>
          </a:prstGeo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417" y="1484314"/>
            <a:ext cx="10972800" cy="51133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18555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-19051" y="6587114"/>
            <a:ext cx="12211051" cy="0"/>
          </a:xfrm>
          <a:prstGeom prst="line">
            <a:avLst/>
          </a:prstGeom>
          <a:ln w="19050">
            <a:solidFill>
              <a:srgbClr val="515C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flipH="1">
            <a:off x="-19051" y="340073"/>
            <a:ext cx="1623000" cy="542244"/>
            <a:chOff x="3533690" y="533400"/>
            <a:chExt cx="1637426" cy="675969"/>
          </a:xfrm>
          <a:solidFill>
            <a:srgbClr val="EE1C39"/>
          </a:solidFill>
        </p:grpSpPr>
        <p:sp>
          <p:nvSpPr>
            <p:cNvPr id="12" name="矩形 11"/>
            <p:cNvSpPr/>
            <p:nvPr/>
          </p:nvSpPr>
          <p:spPr>
            <a:xfrm>
              <a:off x="3806724" y="533400"/>
              <a:ext cx="1364392" cy="6759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690" y="533400"/>
              <a:ext cx="623734" cy="67596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15" name="直接连接符 14"/>
          <p:cNvCxnSpPr/>
          <p:nvPr userDrawn="1"/>
        </p:nvCxnSpPr>
        <p:spPr>
          <a:xfrm>
            <a:off x="-19051" y="6587114"/>
            <a:ext cx="12211051" cy="0"/>
          </a:xfrm>
          <a:prstGeom prst="line">
            <a:avLst/>
          </a:prstGeom>
          <a:ln w="19050">
            <a:solidFill>
              <a:srgbClr val="515C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 userDrawn="1"/>
        </p:nvSpPr>
        <p:spPr>
          <a:xfrm>
            <a:off x="11390533" y="6425335"/>
            <a:ext cx="482600" cy="323557"/>
          </a:xfrm>
          <a:prstGeom prst="rect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837" y="372158"/>
            <a:ext cx="1140296" cy="7730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040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3" Type="http://schemas.openxmlformats.org/officeDocument/2006/relationships/image" Target="../media/image5.jpeg"/><Relationship Id="rId21" Type="http://schemas.openxmlformats.org/officeDocument/2006/relationships/image" Target="../media/image3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8.jpe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19" Type="http://schemas.openxmlformats.org/officeDocument/2006/relationships/image" Target="../media/image21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jpeg"/><Relationship Id="rId18" Type="http://schemas.openxmlformats.org/officeDocument/2006/relationships/image" Target="../media/image33.jpeg"/><Relationship Id="rId26" Type="http://schemas.openxmlformats.org/officeDocument/2006/relationships/image" Target="../media/image40.jpeg"/><Relationship Id="rId3" Type="http://schemas.openxmlformats.org/officeDocument/2006/relationships/image" Target="../media/image3.jpeg"/><Relationship Id="rId21" Type="http://schemas.openxmlformats.org/officeDocument/2006/relationships/image" Target="../media/image36.png"/><Relationship Id="rId34" Type="http://schemas.openxmlformats.org/officeDocument/2006/relationships/image" Target="../media/image47.jpeg"/><Relationship Id="rId7" Type="http://schemas.openxmlformats.org/officeDocument/2006/relationships/hyperlink" Target="http://image.baidu.com/search/detail?ct=503316480&amp;z=&amp;tn=baiduimagedetail&amp;ipn=d&amp;word=emlyon%20business%20school%20%20logo&amp;step_word=&amp;ie=utf-8&amp;in=&amp;cl=2&amp;lm=-1&amp;st=-1&amp;cs=222191248,2711851818&amp;os=586757027,3167059486&amp;simid=0,0&amp;pn=82&amp;rn=1&amp;di=2152151001&amp;ln=85&amp;fr=&amp;fmq=1457186698648_R&amp;ic=0&amp;s=undefined&amp;se=&amp;sme=&amp;tab=0&amp;width=&amp;height=&amp;face=undefined&amp;is=&amp;istype=2&amp;ist=&amp;jit=&amp;bdtype=15&amp;gsm=1e&amp;objurl=http://academicpositions.eu/content/uploads/2015/02/EMLYON-bs-logo.png" TargetMode="External"/><Relationship Id="rId12" Type="http://schemas.openxmlformats.org/officeDocument/2006/relationships/image" Target="../media/image27.jpeg"/><Relationship Id="rId17" Type="http://schemas.openxmlformats.org/officeDocument/2006/relationships/image" Target="../media/image32.jpeg"/><Relationship Id="rId25" Type="http://schemas.openxmlformats.org/officeDocument/2006/relationships/image" Target="../media/image39.jpeg"/><Relationship Id="rId33" Type="http://schemas.openxmlformats.org/officeDocument/2006/relationships/image" Target="../media/image46.jpeg"/><Relationship Id="rId38" Type="http://schemas.openxmlformats.org/officeDocument/2006/relationships/image" Target="../media/image50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1.jpeg"/><Relationship Id="rId20" Type="http://schemas.openxmlformats.org/officeDocument/2006/relationships/image" Target="../media/image35.png"/><Relationship Id="rId29" Type="http://schemas.openxmlformats.org/officeDocument/2006/relationships/image" Target="http://news.mydrivers.com/img/20120824/31bfa31b058f4f3ba0e3a46cdcf4884d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http://upload.wikimedia.org/wikipedia/en/thumb/3/31/SGLogo.gif/120px-SGLogo.gif" TargetMode="External"/><Relationship Id="rId11" Type="http://schemas.openxmlformats.org/officeDocument/2006/relationships/image" Target="cid:ii_15354b713c22a7fe" TargetMode="External"/><Relationship Id="rId24" Type="http://schemas.openxmlformats.org/officeDocument/2006/relationships/image" Target="cid:image001.png@01CFE471.E0B269E0" TargetMode="External"/><Relationship Id="rId32" Type="http://schemas.openxmlformats.org/officeDocument/2006/relationships/image" Target="../media/image45.jpeg"/><Relationship Id="rId37" Type="http://schemas.openxmlformats.org/officeDocument/2006/relationships/hyperlink" Target="http://www.google.com.hk/url?sa=i&amp;rct=j&amp;q=ICLIF&amp;source=images&amp;cd=&amp;cad=rja&amp;docid=iQI3xTIGX77SfM&amp;tbnid=VMBlPLqG9T1_RM:&amp;ved=0CAUQjRw&amp;url=http://www.iclif.org/&amp;ei=qZw2UrjZFePpiAfir4C4Aw&amp;psig=AFQjCNG4Txa-w9tEoNkWYMpWUCtiXacG0Q&amp;ust=1379397156587176" TargetMode="External"/><Relationship Id="rId5" Type="http://schemas.openxmlformats.org/officeDocument/2006/relationships/image" Target="../media/image24.png"/><Relationship Id="rId15" Type="http://schemas.openxmlformats.org/officeDocument/2006/relationships/image" Target="../media/image30.jpeg"/><Relationship Id="rId23" Type="http://schemas.openxmlformats.org/officeDocument/2006/relationships/image" Target="../media/image38.png"/><Relationship Id="rId28" Type="http://schemas.openxmlformats.org/officeDocument/2006/relationships/image" Target="../media/image42.jpeg"/><Relationship Id="rId36" Type="http://schemas.openxmlformats.org/officeDocument/2006/relationships/image" Target="../media/image49.jpeg"/><Relationship Id="rId10" Type="http://schemas.openxmlformats.org/officeDocument/2006/relationships/image" Target="../media/image26.jpeg"/><Relationship Id="rId19" Type="http://schemas.openxmlformats.org/officeDocument/2006/relationships/image" Target="../media/image34.png"/><Relationship Id="rId31" Type="http://schemas.openxmlformats.org/officeDocument/2006/relationships/image" Target="../media/image44.jpeg"/><Relationship Id="rId4" Type="http://schemas.openxmlformats.org/officeDocument/2006/relationships/image" Target="../media/image23.jpeg"/><Relationship Id="rId9" Type="http://schemas.openxmlformats.org/officeDocument/2006/relationships/image" Target="http://img4.imgtn.bdimg.com/it/u=222191248,2711851818&amp;fm=15&amp;gp=0.jpg" TargetMode="External"/><Relationship Id="rId14" Type="http://schemas.openxmlformats.org/officeDocument/2006/relationships/image" Target="../media/image29.jpeg"/><Relationship Id="rId22" Type="http://schemas.openxmlformats.org/officeDocument/2006/relationships/image" Target="../media/image37.png"/><Relationship Id="rId27" Type="http://schemas.openxmlformats.org/officeDocument/2006/relationships/image" Target="../media/image41.png"/><Relationship Id="rId30" Type="http://schemas.openxmlformats.org/officeDocument/2006/relationships/image" Target="../media/image43.jpeg"/><Relationship Id="rId35" Type="http://schemas.openxmlformats.org/officeDocument/2006/relationships/image" Target="../media/image4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cid:ii_15354b713c22a7fe" TargetMode="External"/><Relationship Id="rId3" Type="http://schemas.openxmlformats.org/officeDocument/2006/relationships/image" Target="../media/image52.jpeg"/><Relationship Id="rId7" Type="http://schemas.openxmlformats.org/officeDocument/2006/relationships/image" Target="http://upload.wikimedia.org/wikipedia/en/thumb/3/31/SGLogo.gif/120px-SGLogo.gif" TargetMode="External"/><Relationship Id="rId12" Type="http://schemas.openxmlformats.org/officeDocument/2006/relationships/image" Target="../media/image2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11" Type="http://schemas.openxmlformats.org/officeDocument/2006/relationships/image" Target="http://img4.imgtn.bdimg.com/it/u=222191248,2711851818&amp;fm=15&amp;gp=0.jpg" TargetMode="External"/><Relationship Id="rId5" Type="http://schemas.openxmlformats.org/officeDocument/2006/relationships/image" Target="../media/image23.jpeg"/><Relationship Id="rId15" Type="http://schemas.openxmlformats.org/officeDocument/2006/relationships/image" Target="../media/image28.jpeg"/><Relationship Id="rId10" Type="http://schemas.openxmlformats.org/officeDocument/2006/relationships/image" Target="../media/image25.png"/><Relationship Id="rId4" Type="http://schemas.openxmlformats.org/officeDocument/2006/relationships/image" Target="../media/image3.jpeg"/><Relationship Id="rId9" Type="http://schemas.openxmlformats.org/officeDocument/2006/relationships/hyperlink" Target="http://image.baidu.com/search/detail?ct=503316480&amp;z=&amp;tn=baiduimagedetail&amp;ipn=d&amp;word=emlyon%20business%20school%20%20logo&amp;step_word=&amp;ie=utf-8&amp;in=&amp;cl=2&amp;lm=-1&amp;st=-1&amp;cs=222191248,2711851818&amp;os=586757027,3167059486&amp;simid=0,0&amp;pn=82&amp;rn=1&amp;di=2152151001&amp;ln=85&amp;fr=&amp;fmq=1457186698648_R&amp;ic=0&amp;s=undefined&amp;se=&amp;sme=&amp;tab=0&amp;width=&amp;height=&amp;face=undefined&amp;is=&amp;istype=2&amp;ist=&amp;jit=&amp;bdtype=15&amp;gsm=1e&amp;objurl=http://academicpositions.eu/content/uploads/2015/02/EMLYON-bs-logo.png" TargetMode="External"/><Relationship Id="rId14" Type="http://schemas.openxmlformats.org/officeDocument/2006/relationships/image" Target="../media/image5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3" Type="http://schemas.openxmlformats.org/officeDocument/2006/relationships/image" Target="../media/image55.jpeg"/><Relationship Id="rId7" Type="http://schemas.openxmlformats.org/officeDocument/2006/relationships/image" Target="../media/image3.jpeg"/><Relationship Id="rId12" Type="http://schemas.openxmlformats.org/officeDocument/2006/relationships/image" Target="../media/image6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8.jpeg"/><Relationship Id="rId11" Type="http://schemas.openxmlformats.org/officeDocument/2006/relationships/image" Target="../media/image62.jpeg"/><Relationship Id="rId5" Type="http://schemas.openxmlformats.org/officeDocument/2006/relationships/image" Target="../media/image57.jpeg"/><Relationship Id="rId15" Type="http://schemas.openxmlformats.org/officeDocument/2006/relationships/image" Target="../media/image66.jpeg"/><Relationship Id="rId10" Type="http://schemas.openxmlformats.org/officeDocument/2006/relationships/image" Target="../media/image61.jpeg"/><Relationship Id="rId4" Type="http://schemas.openxmlformats.org/officeDocument/2006/relationships/image" Target="../media/image56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3.jpeg"/><Relationship Id="rId7" Type="http://schemas.openxmlformats.org/officeDocument/2006/relationships/image" Target="../media/image70.jpeg"/><Relationship Id="rId12" Type="http://schemas.openxmlformats.org/officeDocument/2006/relationships/image" Target="../media/image7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jpeg"/><Relationship Id="rId11" Type="http://schemas.openxmlformats.org/officeDocument/2006/relationships/image" Target="../media/image74.jpeg"/><Relationship Id="rId5" Type="http://schemas.openxmlformats.org/officeDocument/2006/relationships/image" Target="../media/image68.jpeg"/><Relationship Id="rId10" Type="http://schemas.openxmlformats.org/officeDocument/2006/relationships/image" Target="../media/image73.jpeg"/><Relationship Id="rId4" Type="http://schemas.openxmlformats.org/officeDocument/2006/relationships/image" Target="../media/image67.jpeg"/><Relationship Id="rId9" Type="http://schemas.openxmlformats.org/officeDocument/2006/relationships/image" Target="../media/image7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png"/><Relationship Id="rId5" Type="http://schemas.openxmlformats.org/officeDocument/2006/relationships/hyperlink" Target="https://www.google.com.hk/url?sa=i&amp;rct=j&amp;q=&amp;esrc=s&amp;source=images&amp;cd=&amp;cad=rja&amp;uact=8&amp;ved=0ahUKEwjZz4mqrODLAhXCupQKHSfVCosQjRwIBw&amp;url=https://www.linkedin.com/company/aesc&amp;psig=AFQjCNEAHDjQrgFWfT0zVCeADNTKc1trfg&amp;ust=1459150226640568" TargetMode="External"/><Relationship Id="rId4" Type="http://schemas.openxmlformats.org/officeDocument/2006/relationships/image" Target="../media/image7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89.jpeg"/><Relationship Id="rId18" Type="http://schemas.openxmlformats.org/officeDocument/2006/relationships/image" Target="../media/image79.jpeg"/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12" Type="http://schemas.openxmlformats.org/officeDocument/2006/relationships/image" Target="../media/image78.jpeg"/><Relationship Id="rId17" Type="http://schemas.openxmlformats.org/officeDocument/2006/relationships/image" Target="../media/image92.jpe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91.jpeg"/><Relationship Id="rId20" Type="http://schemas.openxmlformats.org/officeDocument/2006/relationships/image" Target="../media/image9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3.jpeg"/><Relationship Id="rId11" Type="http://schemas.openxmlformats.org/officeDocument/2006/relationships/image" Target="../media/image88.jpeg"/><Relationship Id="rId5" Type="http://schemas.openxmlformats.org/officeDocument/2006/relationships/image" Target="../media/image82.jpeg"/><Relationship Id="rId15" Type="http://schemas.openxmlformats.org/officeDocument/2006/relationships/image" Target="../media/image72.jpeg"/><Relationship Id="rId10" Type="http://schemas.openxmlformats.org/officeDocument/2006/relationships/image" Target="../media/image87.jpeg"/><Relationship Id="rId19" Type="http://schemas.openxmlformats.org/officeDocument/2006/relationships/image" Target="../media/image93.jpeg"/><Relationship Id="rId4" Type="http://schemas.openxmlformats.org/officeDocument/2006/relationships/image" Target="../media/image81.jpeg"/><Relationship Id="rId9" Type="http://schemas.openxmlformats.org/officeDocument/2006/relationships/image" Target="../media/image86.jpeg"/><Relationship Id="rId14" Type="http://schemas.openxmlformats.org/officeDocument/2006/relationships/image" Target="../media/image9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7" Type="http://schemas.openxmlformats.org/officeDocument/2006/relationships/image" Target="../media/image106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7" Type="http://schemas.openxmlformats.org/officeDocument/2006/relationships/image" Target="../media/image112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7" Type="http://schemas.openxmlformats.org/officeDocument/2006/relationships/image" Target="../media/image118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jpeg"/><Relationship Id="rId3" Type="http://schemas.openxmlformats.org/officeDocument/2006/relationships/image" Target="../media/image120.jpeg"/><Relationship Id="rId7" Type="http://schemas.openxmlformats.org/officeDocument/2006/relationships/image" Target="../media/image124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3.jpeg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/>
        </p:nvGrpSpPr>
        <p:grpSpPr>
          <a:xfrm>
            <a:off x="4552950" y="0"/>
            <a:ext cx="7639052" cy="1249680"/>
            <a:chOff x="4067174" y="0"/>
            <a:chExt cx="8124827" cy="1028700"/>
          </a:xfrm>
        </p:grpSpPr>
        <p:sp>
          <p:nvSpPr>
            <p:cNvPr id="5" name="任意多边形 4"/>
            <p:cNvSpPr/>
            <p:nvPr/>
          </p:nvSpPr>
          <p:spPr>
            <a:xfrm>
              <a:off x="4067174" y="0"/>
              <a:ext cx="8124825" cy="723900"/>
            </a:xfrm>
            <a:custGeom>
              <a:avLst/>
              <a:gdLst>
                <a:gd name="connsiteX0" fmla="*/ 407194 w 8128000"/>
                <a:gd name="connsiteY0" fmla="*/ 0 h 723900"/>
                <a:gd name="connsiteX1" fmla="*/ 8128000 w 8128000"/>
                <a:gd name="connsiteY1" fmla="*/ 0 h 723900"/>
                <a:gd name="connsiteX2" fmla="*/ 8128000 w 8128000"/>
                <a:gd name="connsiteY2" fmla="*/ 723900 h 723900"/>
                <a:gd name="connsiteX3" fmla="*/ 0 w 8128000"/>
                <a:gd name="connsiteY3" fmla="*/ 723900 h 723900"/>
                <a:gd name="connsiteX0" fmla="*/ 435814 w 8156620"/>
                <a:gd name="connsiteY0" fmla="*/ 0 h 723900"/>
                <a:gd name="connsiteX1" fmla="*/ 8156620 w 8156620"/>
                <a:gd name="connsiteY1" fmla="*/ 0 h 723900"/>
                <a:gd name="connsiteX2" fmla="*/ 8156620 w 8156620"/>
                <a:gd name="connsiteY2" fmla="*/ 723900 h 723900"/>
                <a:gd name="connsiteX3" fmla="*/ 0 w 8156620"/>
                <a:gd name="connsiteY3" fmla="*/ 704850 h 723900"/>
                <a:gd name="connsiteX4" fmla="*/ 435814 w 8156620"/>
                <a:gd name="connsiteY4" fmla="*/ 0 h 723900"/>
                <a:gd name="connsiteX0" fmla="*/ 435814 w 8156620"/>
                <a:gd name="connsiteY0" fmla="*/ 0 h 723900"/>
                <a:gd name="connsiteX1" fmla="*/ 8156620 w 8156620"/>
                <a:gd name="connsiteY1" fmla="*/ 0 h 723900"/>
                <a:gd name="connsiteX2" fmla="*/ 8156620 w 8156620"/>
                <a:gd name="connsiteY2" fmla="*/ 723900 h 723900"/>
                <a:gd name="connsiteX3" fmla="*/ 0 w 8156620"/>
                <a:gd name="connsiteY3" fmla="*/ 704850 h 723900"/>
                <a:gd name="connsiteX4" fmla="*/ 435814 w 8156620"/>
                <a:gd name="connsiteY4" fmla="*/ 0 h 723900"/>
                <a:gd name="connsiteX0" fmla="*/ 435814 w 8156620"/>
                <a:gd name="connsiteY0" fmla="*/ 0 h 723900"/>
                <a:gd name="connsiteX1" fmla="*/ 8156620 w 8156620"/>
                <a:gd name="connsiteY1" fmla="*/ 0 h 723900"/>
                <a:gd name="connsiteX2" fmla="*/ 8156620 w 8156620"/>
                <a:gd name="connsiteY2" fmla="*/ 723900 h 723900"/>
                <a:gd name="connsiteX3" fmla="*/ 0 w 8156620"/>
                <a:gd name="connsiteY3" fmla="*/ 704850 h 723900"/>
                <a:gd name="connsiteX4" fmla="*/ 435814 w 8156620"/>
                <a:gd name="connsiteY4" fmla="*/ 0 h 723900"/>
                <a:gd name="connsiteX0" fmla="*/ 416734 w 8137540"/>
                <a:gd name="connsiteY0" fmla="*/ 0 h 723900"/>
                <a:gd name="connsiteX1" fmla="*/ 8137540 w 8137540"/>
                <a:gd name="connsiteY1" fmla="*/ 0 h 723900"/>
                <a:gd name="connsiteX2" fmla="*/ 8137540 w 8137540"/>
                <a:gd name="connsiteY2" fmla="*/ 723900 h 723900"/>
                <a:gd name="connsiteX3" fmla="*/ 0 w 8137540"/>
                <a:gd name="connsiteY3" fmla="*/ 704850 h 723900"/>
                <a:gd name="connsiteX4" fmla="*/ 416734 w 8137540"/>
                <a:gd name="connsiteY4" fmla="*/ 0 h 723900"/>
                <a:gd name="connsiteX0" fmla="*/ 416734 w 8137540"/>
                <a:gd name="connsiteY0" fmla="*/ 0 h 723900"/>
                <a:gd name="connsiteX1" fmla="*/ 8137540 w 8137540"/>
                <a:gd name="connsiteY1" fmla="*/ 0 h 723900"/>
                <a:gd name="connsiteX2" fmla="*/ 8137540 w 8137540"/>
                <a:gd name="connsiteY2" fmla="*/ 723900 h 723900"/>
                <a:gd name="connsiteX3" fmla="*/ 0 w 8137540"/>
                <a:gd name="connsiteY3" fmla="*/ 704850 h 723900"/>
                <a:gd name="connsiteX4" fmla="*/ 416734 w 8137540"/>
                <a:gd name="connsiteY4" fmla="*/ 0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37540" h="723900">
                  <a:moveTo>
                    <a:pt x="416734" y="0"/>
                  </a:moveTo>
                  <a:lnTo>
                    <a:pt x="8137540" y="0"/>
                  </a:lnTo>
                  <a:lnTo>
                    <a:pt x="8137540" y="723900"/>
                  </a:lnTo>
                  <a:lnTo>
                    <a:pt x="0" y="704850"/>
                  </a:lnTo>
                  <a:cubicBezTo>
                    <a:pt x="107111" y="473075"/>
                    <a:pt x="281003" y="241300"/>
                    <a:pt x="416734" y="0"/>
                  </a:cubicBezTo>
                  <a:close/>
                </a:path>
              </a:pathLst>
            </a:custGeom>
            <a:solidFill>
              <a:srgbClr val="9814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4076700" y="434974"/>
              <a:ext cx="8115301" cy="593726"/>
            </a:xfrm>
            <a:custGeom>
              <a:avLst/>
              <a:gdLst>
                <a:gd name="connsiteX0" fmla="*/ 270626 w 8115301"/>
                <a:gd name="connsiteY0" fmla="*/ 0 h 675970"/>
                <a:gd name="connsiteX1" fmla="*/ 309120 w 8115301"/>
                <a:gd name="connsiteY1" fmla="*/ 0 h 675970"/>
                <a:gd name="connsiteX2" fmla="*/ 8115301 w 8115301"/>
                <a:gd name="connsiteY2" fmla="*/ 0 h 675970"/>
                <a:gd name="connsiteX3" fmla="*/ 8115301 w 8115301"/>
                <a:gd name="connsiteY3" fmla="*/ 675969 h 675970"/>
                <a:gd name="connsiteX4" fmla="*/ 309129 w 8115301"/>
                <a:gd name="connsiteY4" fmla="*/ 675969 h 675970"/>
                <a:gd name="connsiteX5" fmla="*/ 309120 w 8115301"/>
                <a:gd name="connsiteY5" fmla="*/ 675970 h 675970"/>
                <a:gd name="connsiteX6" fmla="*/ 309111 w 8115301"/>
                <a:gd name="connsiteY6" fmla="*/ 675969 h 675970"/>
                <a:gd name="connsiteX7" fmla="*/ 270626 w 8115301"/>
                <a:gd name="connsiteY7" fmla="*/ 675969 h 675970"/>
                <a:gd name="connsiteX8" fmla="*/ 270626 w 8115301"/>
                <a:gd name="connsiteY8" fmla="*/ 671727 h 675970"/>
                <a:gd name="connsiteX9" fmla="*/ 246821 w 8115301"/>
                <a:gd name="connsiteY9" fmla="*/ 669103 h 675970"/>
                <a:gd name="connsiteX10" fmla="*/ 0 w 8115301"/>
                <a:gd name="connsiteY10" fmla="*/ 337985 h 675970"/>
                <a:gd name="connsiteX11" fmla="*/ 246821 w 8115301"/>
                <a:gd name="connsiteY11" fmla="*/ 6867 h 675970"/>
                <a:gd name="connsiteX12" fmla="*/ 270626 w 8115301"/>
                <a:gd name="connsiteY12" fmla="*/ 4243 h 67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15301" h="675970">
                  <a:moveTo>
                    <a:pt x="270626" y="0"/>
                  </a:moveTo>
                  <a:lnTo>
                    <a:pt x="309120" y="0"/>
                  </a:lnTo>
                  <a:lnTo>
                    <a:pt x="8115301" y="0"/>
                  </a:lnTo>
                  <a:lnTo>
                    <a:pt x="8115301" y="675969"/>
                  </a:lnTo>
                  <a:lnTo>
                    <a:pt x="309129" y="675969"/>
                  </a:lnTo>
                  <a:lnTo>
                    <a:pt x="309120" y="675970"/>
                  </a:lnTo>
                  <a:lnTo>
                    <a:pt x="309111" y="675969"/>
                  </a:lnTo>
                  <a:lnTo>
                    <a:pt x="270626" y="675969"/>
                  </a:lnTo>
                  <a:lnTo>
                    <a:pt x="270626" y="671727"/>
                  </a:lnTo>
                  <a:lnTo>
                    <a:pt x="246821" y="669103"/>
                  </a:lnTo>
                  <a:cubicBezTo>
                    <a:pt x="105961" y="637588"/>
                    <a:pt x="0" y="501316"/>
                    <a:pt x="0" y="337985"/>
                  </a:cubicBezTo>
                  <a:cubicBezTo>
                    <a:pt x="0" y="174654"/>
                    <a:pt x="105961" y="38383"/>
                    <a:pt x="246821" y="6867"/>
                  </a:cubicBezTo>
                  <a:lnTo>
                    <a:pt x="270626" y="4243"/>
                  </a:lnTo>
                  <a:close/>
                </a:path>
              </a:pathLst>
            </a:custGeom>
            <a:solidFill>
              <a:srgbClr val="EE1C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6"/>
          <p:cNvGrpSpPr/>
          <p:nvPr/>
        </p:nvGrpSpPr>
        <p:grpSpPr>
          <a:xfrm flipH="1" flipV="1">
            <a:off x="0" y="5848350"/>
            <a:ext cx="9753600" cy="1010308"/>
            <a:chOff x="4067174" y="19038"/>
            <a:chExt cx="9258302" cy="1009663"/>
          </a:xfrm>
        </p:grpSpPr>
        <p:sp>
          <p:nvSpPr>
            <p:cNvPr id="8" name="任意多边形 7"/>
            <p:cNvSpPr/>
            <p:nvPr/>
          </p:nvSpPr>
          <p:spPr>
            <a:xfrm>
              <a:off x="4067174" y="19038"/>
              <a:ext cx="9258302" cy="723900"/>
            </a:xfrm>
            <a:custGeom>
              <a:avLst/>
              <a:gdLst>
                <a:gd name="connsiteX0" fmla="*/ 407194 w 8128000"/>
                <a:gd name="connsiteY0" fmla="*/ 0 h 723900"/>
                <a:gd name="connsiteX1" fmla="*/ 8128000 w 8128000"/>
                <a:gd name="connsiteY1" fmla="*/ 0 h 723900"/>
                <a:gd name="connsiteX2" fmla="*/ 8128000 w 8128000"/>
                <a:gd name="connsiteY2" fmla="*/ 723900 h 723900"/>
                <a:gd name="connsiteX3" fmla="*/ 0 w 8128000"/>
                <a:gd name="connsiteY3" fmla="*/ 723900 h 723900"/>
                <a:gd name="connsiteX0" fmla="*/ 435814 w 8156620"/>
                <a:gd name="connsiteY0" fmla="*/ 0 h 723900"/>
                <a:gd name="connsiteX1" fmla="*/ 8156620 w 8156620"/>
                <a:gd name="connsiteY1" fmla="*/ 0 h 723900"/>
                <a:gd name="connsiteX2" fmla="*/ 8156620 w 8156620"/>
                <a:gd name="connsiteY2" fmla="*/ 723900 h 723900"/>
                <a:gd name="connsiteX3" fmla="*/ 0 w 8156620"/>
                <a:gd name="connsiteY3" fmla="*/ 704850 h 723900"/>
                <a:gd name="connsiteX4" fmla="*/ 435814 w 8156620"/>
                <a:gd name="connsiteY4" fmla="*/ 0 h 723900"/>
                <a:gd name="connsiteX0" fmla="*/ 435814 w 8156620"/>
                <a:gd name="connsiteY0" fmla="*/ 0 h 723900"/>
                <a:gd name="connsiteX1" fmla="*/ 8156620 w 8156620"/>
                <a:gd name="connsiteY1" fmla="*/ 0 h 723900"/>
                <a:gd name="connsiteX2" fmla="*/ 8156620 w 8156620"/>
                <a:gd name="connsiteY2" fmla="*/ 723900 h 723900"/>
                <a:gd name="connsiteX3" fmla="*/ 0 w 8156620"/>
                <a:gd name="connsiteY3" fmla="*/ 704850 h 723900"/>
                <a:gd name="connsiteX4" fmla="*/ 435814 w 8156620"/>
                <a:gd name="connsiteY4" fmla="*/ 0 h 723900"/>
                <a:gd name="connsiteX0" fmla="*/ 435814 w 8156620"/>
                <a:gd name="connsiteY0" fmla="*/ 0 h 723900"/>
                <a:gd name="connsiteX1" fmla="*/ 8156620 w 8156620"/>
                <a:gd name="connsiteY1" fmla="*/ 0 h 723900"/>
                <a:gd name="connsiteX2" fmla="*/ 8156620 w 8156620"/>
                <a:gd name="connsiteY2" fmla="*/ 723900 h 723900"/>
                <a:gd name="connsiteX3" fmla="*/ 0 w 8156620"/>
                <a:gd name="connsiteY3" fmla="*/ 704850 h 723900"/>
                <a:gd name="connsiteX4" fmla="*/ 435814 w 8156620"/>
                <a:gd name="connsiteY4" fmla="*/ 0 h 723900"/>
                <a:gd name="connsiteX0" fmla="*/ 416734 w 8137540"/>
                <a:gd name="connsiteY0" fmla="*/ 0 h 723900"/>
                <a:gd name="connsiteX1" fmla="*/ 8137540 w 8137540"/>
                <a:gd name="connsiteY1" fmla="*/ 0 h 723900"/>
                <a:gd name="connsiteX2" fmla="*/ 8137540 w 8137540"/>
                <a:gd name="connsiteY2" fmla="*/ 723900 h 723900"/>
                <a:gd name="connsiteX3" fmla="*/ 0 w 8137540"/>
                <a:gd name="connsiteY3" fmla="*/ 704850 h 723900"/>
                <a:gd name="connsiteX4" fmla="*/ 416734 w 8137540"/>
                <a:gd name="connsiteY4" fmla="*/ 0 h 723900"/>
                <a:gd name="connsiteX0" fmla="*/ 416734 w 8137540"/>
                <a:gd name="connsiteY0" fmla="*/ 0 h 723900"/>
                <a:gd name="connsiteX1" fmla="*/ 8137540 w 8137540"/>
                <a:gd name="connsiteY1" fmla="*/ 0 h 723900"/>
                <a:gd name="connsiteX2" fmla="*/ 8137540 w 8137540"/>
                <a:gd name="connsiteY2" fmla="*/ 723900 h 723900"/>
                <a:gd name="connsiteX3" fmla="*/ 0 w 8137540"/>
                <a:gd name="connsiteY3" fmla="*/ 704850 h 723900"/>
                <a:gd name="connsiteX4" fmla="*/ 416734 w 8137540"/>
                <a:gd name="connsiteY4" fmla="*/ 0 h 723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37540" h="723900">
                  <a:moveTo>
                    <a:pt x="416734" y="0"/>
                  </a:moveTo>
                  <a:lnTo>
                    <a:pt x="8137540" y="0"/>
                  </a:lnTo>
                  <a:lnTo>
                    <a:pt x="8137540" y="723900"/>
                  </a:lnTo>
                  <a:lnTo>
                    <a:pt x="0" y="704850"/>
                  </a:lnTo>
                  <a:cubicBezTo>
                    <a:pt x="107111" y="473075"/>
                    <a:pt x="281003" y="241300"/>
                    <a:pt x="416734" y="0"/>
                  </a:cubicBezTo>
                  <a:close/>
                </a:path>
              </a:pathLst>
            </a:custGeom>
            <a:solidFill>
              <a:srgbClr val="9814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076700" y="434975"/>
              <a:ext cx="9248776" cy="593726"/>
            </a:xfrm>
            <a:custGeom>
              <a:avLst/>
              <a:gdLst>
                <a:gd name="connsiteX0" fmla="*/ 270626 w 8115301"/>
                <a:gd name="connsiteY0" fmla="*/ 0 h 675970"/>
                <a:gd name="connsiteX1" fmla="*/ 309120 w 8115301"/>
                <a:gd name="connsiteY1" fmla="*/ 0 h 675970"/>
                <a:gd name="connsiteX2" fmla="*/ 8115301 w 8115301"/>
                <a:gd name="connsiteY2" fmla="*/ 0 h 675970"/>
                <a:gd name="connsiteX3" fmla="*/ 8115301 w 8115301"/>
                <a:gd name="connsiteY3" fmla="*/ 675969 h 675970"/>
                <a:gd name="connsiteX4" fmla="*/ 309129 w 8115301"/>
                <a:gd name="connsiteY4" fmla="*/ 675969 h 675970"/>
                <a:gd name="connsiteX5" fmla="*/ 309120 w 8115301"/>
                <a:gd name="connsiteY5" fmla="*/ 675970 h 675970"/>
                <a:gd name="connsiteX6" fmla="*/ 309111 w 8115301"/>
                <a:gd name="connsiteY6" fmla="*/ 675969 h 675970"/>
                <a:gd name="connsiteX7" fmla="*/ 270626 w 8115301"/>
                <a:gd name="connsiteY7" fmla="*/ 675969 h 675970"/>
                <a:gd name="connsiteX8" fmla="*/ 270626 w 8115301"/>
                <a:gd name="connsiteY8" fmla="*/ 671727 h 675970"/>
                <a:gd name="connsiteX9" fmla="*/ 246821 w 8115301"/>
                <a:gd name="connsiteY9" fmla="*/ 669103 h 675970"/>
                <a:gd name="connsiteX10" fmla="*/ 0 w 8115301"/>
                <a:gd name="connsiteY10" fmla="*/ 337985 h 675970"/>
                <a:gd name="connsiteX11" fmla="*/ 246821 w 8115301"/>
                <a:gd name="connsiteY11" fmla="*/ 6867 h 675970"/>
                <a:gd name="connsiteX12" fmla="*/ 270626 w 8115301"/>
                <a:gd name="connsiteY12" fmla="*/ 4243 h 675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15301" h="675970">
                  <a:moveTo>
                    <a:pt x="270626" y="0"/>
                  </a:moveTo>
                  <a:lnTo>
                    <a:pt x="309120" y="0"/>
                  </a:lnTo>
                  <a:lnTo>
                    <a:pt x="8115301" y="0"/>
                  </a:lnTo>
                  <a:lnTo>
                    <a:pt x="8115301" y="675969"/>
                  </a:lnTo>
                  <a:lnTo>
                    <a:pt x="309129" y="675969"/>
                  </a:lnTo>
                  <a:lnTo>
                    <a:pt x="309120" y="675970"/>
                  </a:lnTo>
                  <a:lnTo>
                    <a:pt x="309111" y="675969"/>
                  </a:lnTo>
                  <a:lnTo>
                    <a:pt x="270626" y="675969"/>
                  </a:lnTo>
                  <a:lnTo>
                    <a:pt x="270626" y="671727"/>
                  </a:lnTo>
                  <a:lnTo>
                    <a:pt x="246821" y="669103"/>
                  </a:lnTo>
                  <a:cubicBezTo>
                    <a:pt x="105961" y="637588"/>
                    <a:pt x="0" y="501316"/>
                    <a:pt x="0" y="337985"/>
                  </a:cubicBezTo>
                  <a:cubicBezTo>
                    <a:pt x="0" y="174654"/>
                    <a:pt x="105961" y="38383"/>
                    <a:pt x="246821" y="6867"/>
                  </a:cubicBezTo>
                  <a:lnTo>
                    <a:pt x="270626" y="4243"/>
                  </a:lnTo>
                  <a:close/>
                </a:path>
              </a:pathLst>
            </a:custGeom>
            <a:solidFill>
              <a:srgbClr val="EE1C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760" y="4266799"/>
            <a:ext cx="1783081" cy="1208857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868794" y="1593397"/>
            <a:ext cx="9408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3600" b="1" i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</a:p>
          <a:p>
            <a:pPr>
              <a:spcAft>
                <a:spcPts val="0"/>
              </a:spcAft>
            </a:pP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Sharing of </a:t>
            </a:r>
          </a:p>
          <a:p>
            <a:pPr>
              <a:spcAft>
                <a:spcPts val="0"/>
              </a:spcAft>
            </a:pPr>
            <a:endParaRPr lang="en-US" altLang="zh-CN" sz="3600" b="1" dirty="0" smtClean="0"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Cornerstone </a:t>
            </a: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CEO Connection (CCC) </a:t>
            </a:r>
          </a:p>
          <a:p>
            <a:pPr>
              <a:spcAft>
                <a:spcPts val="0"/>
              </a:spcAft>
            </a:pP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   </a:t>
            </a:r>
            <a:r>
              <a:rPr lang="en-US" altLang="zh-CN" sz="3600" b="1" dirty="0" smtClean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endParaRPr lang="en-US" altLang="zh-CN" sz="3600" b="1" dirty="0" smtClean="0"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US" altLang="zh-CN" sz="3600" b="1" i="1" dirty="0" smtClean="0">
              <a:solidFill>
                <a:srgbClr val="FF0000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3600" b="1" i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</a:t>
            </a:r>
            <a:endParaRPr lang="zh-CN" altLang="zh-CN" sz="2800" b="1" i="1" dirty="0">
              <a:solidFill>
                <a:srgbClr val="FF0000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0" name="Picture 9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1" y="2006693"/>
            <a:ext cx="929639" cy="980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508760" y="4312920"/>
            <a:ext cx="6705600" cy="1422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James Ng</a:t>
            </a:r>
          </a:p>
          <a:p>
            <a:pPr>
              <a:lnSpc>
                <a:spcPct val="150000"/>
              </a:lnSpc>
            </a:pPr>
            <a:r>
              <a:rPr 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Cornerstone CCC Practice </a:t>
            </a:r>
            <a:endParaRPr lang="en-US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349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4542345" y="315034"/>
            <a:ext cx="243757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 </a:t>
            </a:r>
            <a:r>
              <a:rPr lang="en-US" sz="6600" b="1" dirty="0" smtClean="0">
                <a:solidFill>
                  <a:srgbClr val="FF0000"/>
                </a:solidFill>
              </a:rPr>
              <a:t> </a:t>
            </a:r>
            <a:r>
              <a:rPr lang="en-US" sz="6600" b="1" dirty="0" smtClean="0">
                <a:solidFill>
                  <a:srgbClr val="FF0000"/>
                </a:solidFill>
              </a:rPr>
              <a:t>CCC</a:t>
            </a:r>
            <a:endParaRPr lang="en-US" sz="6600" dirty="0" smtClean="0">
              <a:solidFill>
                <a:srgbClr val="FF0000"/>
              </a:solidFill>
            </a:endParaRPr>
          </a:p>
        </p:txBody>
      </p:sp>
      <p:pic>
        <p:nvPicPr>
          <p:cNvPr id="4" name="Picture 13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6080" y="426720"/>
            <a:ext cx="838200" cy="883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86200" y="1564640"/>
            <a:ext cx="5166360" cy="828432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lIns="0" tIns="0" rIns="0" rtlCol="0">
            <a:spAutoFit/>
          </a:bodyPr>
          <a:lstStyle/>
          <a:p>
            <a:pPr>
              <a:lnSpc>
                <a:spcPts val="6100"/>
              </a:lnSpc>
              <a:tabLst/>
            </a:pPr>
            <a:r>
              <a:rPr lang="en-US" altLang="zh-CN" sz="4800" b="1" dirty="0" smtClean="0">
                <a:solidFill>
                  <a:srgbClr val="FF0000"/>
                </a:solidFill>
                <a:latin typeface="Calibri" pitchFamily="18" charset="0"/>
                <a:cs typeface="Calibri" pitchFamily="18" charset="0"/>
              </a:rPr>
              <a:t>  C</a:t>
            </a:r>
            <a:r>
              <a:rPr lang="en-US" altLang="zh-CN" sz="2800" b="1" dirty="0" smtClean="0">
                <a:latin typeface="Calibri" pitchFamily="18" charset="0"/>
                <a:cs typeface="Calibri" pitchFamily="18" charset="0"/>
              </a:rPr>
              <a:t>ornerstone </a:t>
            </a:r>
            <a:r>
              <a:rPr lang="en-US" altLang="zh-CN" sz="4800" b="1" dirty="0" smtClean="0">
                <a:solidFill>
                  <a:srgbClr val="FF0000"/>
                </a:solidFill>
                <a:latin typeface="Calibri" pitchFamily="18" charset="0"/>
                <a:cs typeface="Calibri" pitchFamily="18" charset="0"/>
              </a:rPr>
              <a:t>C</a:t>
            </a:r>
            <a:r>
              <a:rPr lang="en-US" altLang="zh-CN" sz="2800" b="1" dirty="0" smtClean="0">
                <a:latin typeface="Calibri" pitchFamily="18" charset="0"/>
                <a:cs typeface="Calibri" pitchFamily="18" charset="0"/>
              </a:rPr>
              <a:t>EO </a:t>
            </a:r>
            <a:r>
              <a:rPr lang="en-US" altLang="zh-CN" sz="4800" b="1" dirty="0" smtClean="0">
                <a:solidFill>
                  <a:srgbClr val="FF0000"/>
                </a:solidFill>
                <a:latin typeface="Calibri" pitchFamily="18" charset="0"/>
                <a:cs typeface="Calibri" pitchFamily="18" charset="0"/>
              </a:rPr>
              <a:t>C</a:t>
            </a:r>
            <a:r>
              <a:rPr lang="en-US" altLang="zh-CN" sz="2800" b="1" dirty="0" smtClean="0">
                <a:latin typeface="Calibri" pitchFamily="18" charset="0"/>
                <a:cs typeface="Calibri" pitchFamily="18" charset="0"/>
              </a:rPr>
              <a:t>onnection </a:t>
            </a:r>
            <a:endParaRPr lang="en-US" altLang="zh-CN" sz="2800" b="1" dirty="0" smtClean="0">
              <a:solidFill>
                <a:srgbClr val="FF0000"/>
              </a:solidFill>
              <a:latin typeface="Calibri" pitchFamily="18" charset="0"/>
              <a:cs typeface="Calibri" pitchFamily="18" charset="0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3080945" y="3880892"/>
            <a:ext cx="2755976" cy="239296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6100"/>
              </a:lnSpc>
            </a:pPr>
            <a:r>
              <a:rPr lang="en-US" altLang="zh-CN" sz="36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K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now</a:t>
            </a:r>
            <a:r>
              <a:rPr lang="en-US" altLang="zh-CN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How  </a:t>
            </a:r>
            <a:r>
              <a:rPr lang="zh-CN" altLang="en-US" sz="2400" b="1" dirty="0" smtClean="0">
                <a:latin typeface="+mj-lt"/>
              </a:rPr>
              <a:t>     </a:t>
            </a:r>
            <a:r>
              <a:rPr lang="zh-CN" altLang="en-US" sz="2400" b="1" dirty="0" smtClean="0">
                <a:solidFill>
                  <a:srgbClr val="7030A0"/>
                </a:solidFill>
                <a:latin typeface="+mj-lt"/>
              </a:rPr>
              <a:t> </a:t>
            </a:r>
            <a:r>
              <a:rPr lang="zh-CN" altLang="en-US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 </a:t>
            </a:r>
            <a:r>
              <a:rPr lang="en-US" altLang="zh-CN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</a:t>
            </a:r>
          </a:p>
          <a:p>
            <a:pPr>
              <a:lnSpc>
                <a:spcPts val="6100"/>
              </a:lnSpc>
            </a:pPr>
            <a:r>
              <a:rPr lang="en-US" altLang="zh-CN" sz="36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K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now</a:t>
            </a:r>
            <a:r>
              <a:rPr lang="en-US" altLang="zh-CN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Who</a:t>
            </a:r>
            <a:r>
              <a:rPr lang="zh-CN" altLang="en-US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    </a:t>
            </a:r>
            <a:r>
              <a:rPr lang="en-US" altLang="zh-CN" sz="24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 </a:t>
            </a:r>
          </a:p>
          <a:p>
            <a:pPr>
              <a:lnSpc>
                <a:spcPts val="6100"/>
              </a:lnSpc>
            </a:pPr>
            <a:r>
              <a:rPr lang="en-US" altLang="zh-CN" sz="36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K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now</a:t>
            </a:r>
            <a:r>
              <a:rPr lang="en-US" altLang="zh-CN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Self</a:t>
            </a:r>
            <a:r>
              <a:rPr lang="zh-CN" altLang="en-US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   </a:t>
            </a:r>
            <a:endParaRPr lang="en-US" altLang="zh-CN" sz="2400" b="1" dirty="0" smtClean="0">
              <a:solidFill>
                <a:srgbClr val="00B050"/>
              </a:solidFill>
              <a:latin typeface="+mj-lt"/>
              <a:cs typeface="Calibri" pitchFamily="18" charset="0"/>
            </a:endParaRPr>
          </a:p>
        </p:txBody>
      </p:sp>
      <p:pic>
        <p:nvPicPr>
          <p:cNvPr id="13" name="Picture 12" descr="董老书立轴副本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5760" y="1417320"/>
            <a:ext cx="2235813" cy="481584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86200" y="2634734"/>
            <a:ext cx="5166360" cy="954107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800" i="1" dirty="0" smtClean="0"/>
              <a:t>    CCC’s Mission is to promote   </a:t>
            </a:r>
          </a:p>
          <a:p>
            <a:r>
              <a:rPr lang="en-US" sz="2800" b="1" i="1" dirty="0" smtClean="0"/>
              <a:t> ‘Healthier Businesses and Lives’</a:t>
            </a:r>
            <a:endParaRPr lang="en-US" sz="2800" dirty="0"/>
          </a:p>
        </p:txBody>
      </p:sp>
      <p:sp>
        <p:nvSpPr>
          <p:cNvPr id="9" name="TextBox 1"/>
          <p:cNvSpPr txBox="1"/>
          <p:nvPr/>
        </p:nvSpPr>
        <p:spPr>
          <a:xfrm>
            <a:off x="5059680" y="3850412"/>
            <a:ext cx="4236720" cy="239296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6100"/>
              </a:lnSpc>
            </a:pPr>
            <a:r>
              <a:rPr lang="en-US" altLang="zh-CN" sz="36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P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ractical Insights  </a:t>
            </a:r>
            <a:r>
              <a:rPr lang="zh-CN" altLang="en-US" sz="2400" b="1" dirty="0" smtClean="0"/>
              <a:t>     </a:t>
            </a:r>
            <a:r>
              <a:rPr lang="zh-CN" altLang="en-US" sz="2400" b="1" dirty="0" smtClean="0">
                <a:solidFill>
                  <a:srgbClr val="7030A0"/>
                </a:solidFill>
              </a:rPr>
              <a:t> </a:t>
            </a:r>
            <a:r>
              <a:rPr lang="zh-CN" altLang="en-US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 </a:t>
            </a:r>
            <a:r>
              <a:rPr lang="en-US" altLang="zh-CN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   </a:t>
            </a:r>
            <a:r>
              <a:rPr lang="en-US" altLang="zh-CN" sz="24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           </a:t>
            </a:r>
            <a:r>
              <a:rPr lang="zh-CN" altLang="en-US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    </a:t>
            </a:r>
            <a:r>
              <a:rPr lang="en-US" altLang="zh-CN" sz="24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 </a:t>
            </a:r>
          </a:p>
          <a:p>
            <a:pPr>
              <a:lnSpc>
                <a:spcPts val="6100"/>
              </a:lnSpc>
            </a:pPr>
            <a:r>
              <a:rPr lang="en-US" altLang="zh-CN" sz="36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P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eer Networks   </a:t>
            </a:r>
          </a:p>
          <a:p>
            <a:pPr>
              <a:lnSpc>
                <a:spcPts val="6100"/>
              </a:lnSpc>
            </a:pPr>
            <a:r>
              <a:rPr lang="en-US" altLang="zh-CN" sz="3600" b="1" dirty="0" smtClean="0">
                <a:solidFill>
                  <a:srgbClr val="00B050"/>
                </a:solidFill>
                <a:latin typeface="+mj-lt"/>
                <a:cs typeface="Calibri" pitchFamily="18" charset="0"/>
              </a:rPr>
              <a:t>P</a:t>
            </a:r>
            <a:r>
              <a:rPr lang="en-US" altLang="zh-CN" sz="2400" b="1" dirty="0" smtClean="0">
                <a:latin typeface="+mj-lt"/>
                <a:cs typeface="Calibri" pitchFamily="18" charset="0"/>
              </a:rPr>
              <a:t>eer Advisory &amp; Coaching </a:t>
            </a:r>
            <a:r>
              <a:rPr lang="zh-CN" altLang="en-US" sz="2400" b="1" dirty="0" smtClean="0">
                <a:solidFill>
                  <a:srgbClr val="7030A0"/>
                </a:solidFill>
                <a:latin typeface="+mj-lt"/>
                <a:cs typeface="Calibri" pitchFamily="18" charset="0"/>
              </a:rPr>
              <a:t> </a:t>
            </a:r>
            <a:endParaRPr lang="en-US" altLang="zh-CN" sz="2400" b="1" dirty="0" smtClean="0">
              <a:solidFill>
                <a:srgbClr val="00B050"/>
              </a:solidFill>
              <a:latin typeface="+mj-lt"/>
              <a:cs typeface="Calibri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02280" y="3810000"/>
            <a:ext cx="6431280" cy="25755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9570720" y="1645920"/>
            <a:ext cx="217932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40240" y="2621280"/>
            <a:ext cx="2179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Purpose</a:t>
            </a:r>
            <a:endParaRPr 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&amp; Value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525000" y="3794760"/>
            <a:ext cx="22555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Customer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Value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Propositions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(CCC events and Networks, Peer advisory boards, coaching)  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6"/>
          <p:cNvSpPr/>
          <p:nvPr/>
        </p:nvSpPr>
        <p:spPr>
          <a:xfrm>
            <a:off x="259904" y="979468"/>
            <a:ext cx="11733975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  </a:t>
            </a:r>
            <a:r>
              <a:rPr lang="en-US" sz="3200" b="1" dirty="0" smtClean="0"/>
              <a:t>Current </a:t>
            </a:r>
            <a:r>
              <a:rPr lang="en-US" sz="3200" b="1" dirty="0" smtClean="0"/>
              <a:t>Update</a:t>
            </a:r>
            <a:r>
              <a:rPr lang="en-US" sz="3200" b="1" dirty="0" smtClean="0"/>
              <a:t>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b="1" dirty="0" smtClean="0"/>
              <a:t> </a:t>
            </a:r>
            <a:r>
              <a:rPr lang="en-US" sz="2400" dirty="0" smtClean="0"/>
              <a:t>Network of </a:t>
            </a:r>
            <a:r>
              <a:rPr lang="en-US" sz="2400" dirty="0" smtClean="0"/>
              <a:t>1200 </a:t>
            </a:r>
            <a:r>
              <a:rPr lang="en-US" sz="2400" dirty="0" smtClean="0"/>
              <a:t>Business Owners / CEOs/C-Level (MNC &amp; Locals)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120 </a:t>
            </a:r>
            <a:r>
              <a:rPr lang="en-US" sz="2400" dirty="0" smtClean="0"/>
              <a:t>Events </a:t>
            </a:r>
            <a:r>
              <a:rPr lang="en-US" sz="2400" dirty="0" smtClean="0"/>
              <a:t>(CEO Advisory Boards , HRD Breakfasts, Industry Breakfasts)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3 Global Summits : 2015 June (80 guests), 2015 Oct (100 guests) , 2015 Apr (120 guests)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smtClean="0"/>
              <a:t>Collaborators  :  </a:t>
            </a:r>
            <a:r>
              <a:rPr lang="en-US" sz="2400" dirty="0" smtClean="0"/>
              <a:t>ICLIF, SAP, EMLYON, CBN News, CEO Life, </a:t>
            </a:r>
            <a:r>
              <a:rPr lang="en-US" sz="2400" dirty="0" smtClean="0"/>
              <a:t>Deloitte..  </a:t>
            </a:r>
            <a:endParaRPr lang="en-US" sz="2400" dirty="0" smtClean="0"/>
          </a:p>
          <a:p>
            <a:r>
              <a:rPr lang="en-US" sz="2400" dirty="0" smtClean="0"/>
              <a:t> </a:t>
            </a:r>
          </a:p>
          <a:p>
            <a:r>
              <a:rPr lang="en-US" sz="2400" b="1" dirty="0" smtClean="0"/>
              <a:t>  </a:t>
            </a:r>
            <a:r>
              <a:rPr lang="en-US" sz="3200" b="1" dirty="0" smtClean="0"/>
              <a:t>Commercial Opportunities      </a:t>
            </a:r>
            <a:endParaRPr lang="en-US" sz="2400" b="1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Event Sponsors </a:t>
            </a:r>
            <a:r>
              <a:rPr lang="en-US" sz="2400" dirty="0" smtClean="0"/>
              <a:t>: </a:t>
            </a:r>
            <a:r>
              <a:rPr lang="en-US" sz="2400" dirty="0" smtClean="0"/>
              <a:t>Omnicom / DAS , Kedge, Secret Recipe, Zing </a:t>
            </a:r>
            <a:r>
              <a:rPr lang="en-US" sz="2400" dirty="0" smtClean="0"/>
              <a:t>Mobile… 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Annual Fees </a:t>
            </a:r>
            <a:r>
              <a:rPr lang="en-US" sz="2400" dirty="0" smtClean="0"/>
              <a:t>(Peer Advisory Boards </a:t>
            </a:r>
            <a:r>
              <a:rPr lang="en-US" sz="2400" dirty="0" smtClean="0"/>
              <a:t>USD10K , Corporate </a:t>
            </a:r>
            <a:r>
              <a:rPr lang="en-US" sz="2400" dirty="0" smtClean="0"/>
              <a:t>Members USD </a:t>
            </a:r>
            <a:r>
              <a:rPr lang="en-US" sz="2400" dirty="0" smtClean="0"/>
              <a:t>2K)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Executive Search </a:t>
            </a:r>
            <a:r>
              <a:rPr lang="en-US" sz="2400" dirty="0" smtClean="0"/>
              <a:t>(Clients and Talent Pools): </a:t>
            </a:r>
            <a:r>
              <a:rPr lang="en-US" sz="2400" dirty="0" smtClean="0"/>
              <a:t>CEOs / Directors (</a:t>
            </a:r>
            <a:r>
              <a:rPr lang="en-US" sz="2400" dirty="0" smtClean="0"/>
              <a:t>USD100K-300K)    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Executive Coaching : </a:t>
            </a:r>
            <a:r>
              <a:rPr lang="en-US" sz="2400" dirty="0" smtClean="0"/>
              <a:t>GMs/Directors (Tailored)  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Team Coaching  (</a:t>
            </a:r>
            <a:r>
              <a:rPr lang="en-US" sz="2400" dirty="0" err="1" smtClean="0"/>
              <a:t>Sanofi</a:t>
            </a:r>
            <a:r>
              <a:rPr lang="en-US" sz="2400" dirty="0" smtClean="0"/>
              <a:t>, Schindler etc) 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Others : AMCHAM Joint-Training </a:t>
            </a:r>
            <a:r>
              <a:rPr lang="en-US" sz="2400" dirty="0" smtClean="0"/>
              <a:t>, English Training , Tailored Programs (Happy Bee    </a:t>
            </a:r>
          </a:p>
          <a:p>
            <a:r>
              <a:rPr lang="en-US" sz="2400" dirty="0" smtClean="0"/>
              <a:t>  </a:t>
            </a:r>
            <a:r>
              <a:rPr lang="en-US" sz="2400" dirty="0" err="1" smtClean="0"/>
              <a:t>Sanofi</a:t>
            </a:r>
            <a:r>
              <a:rPr lang="en-US" sz="2400" dirty="0" smtClean="0"/>
              <a:t>, Analogy, ICF Certification) </a:t>
            </a: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2896425" y="284554"/>
            <a:ext cx="60342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 </a:t>
            </a:r>
            <a:r>
              <a:rPr lang="en-US" sz="6600" b="1" dirty="0" smtClean="0"/>
              <a:t>Approach</a:t>
            </a:r>
            <a:endParaRPr lang="en-US" sz="66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792480" y="1318022"/>
            <a:ext cx="109423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ame</a:t>
            </a:r>
            <a:r>
              <a:rPr 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brand NAME, stronger leverage in China and increase opportunities Awareness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&amp; Associations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nternational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Global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Presence, increase interest to join the networks and increase opportunities 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redibility</a:t>
            </a:r>
            <a:r>
              <a:rPr 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 credible organization with 25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Years of Track Records.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Company / Facilitators / Coaches endorsed/certified  by AESC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and ICF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ngagement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Engaged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participants from diverse background to network as well as with CCC and Cornerstone for further business potential , applying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KKK concept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(Know How,  Know Who, Know Self )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4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2480" y="396240"/>
            <a:ext cx="1011621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2896425" y="284554"/>
            <a:ext cx="60342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 </a:t>
            </a:r>
            <a:r>
              <a:rPr lang="en-US" sz="6600" b="1" dirty="0" smtClean="0"/>
              <a:t>Approach</a:t>
            </a:r>
            <a:endParaRPr lang="en-US" sz="66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792480" y="1318022"/>
            <a:ext cx="109423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ame</a:t>
            </a:r>
            <a:r>
              <a:rPr 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brand NAME, stronger leverage in China and increase opportunities Awareness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&amp; Associations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nternational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Global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Presence, increase interest to join the networks and increase opportunities 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redibility</a:t>
            </a:r>
            <a:r>
              <a:rPr 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 credible organization with 25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Years of Track Records.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Company / Facilitators / Coaches endorsed/certified  by AESC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and ICF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ngagement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Engaged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participants from diverse background to network as well as with CCC and Cornerstone for further business potential , applying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KKK concept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(Know How,  Know Who, Know Self )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4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2480" y="396240"/>
            <a:ext cx="1011621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40080" y="1463040"/>
            <a:ext cx="11155680" cy="1143000"/>
          </a:xfrm>
          <a:prstGeom prst="rect">
            <a:avLst/>
          </a:prstGeom>
          <a:solidFill>
            <a:srgbClr val="FF000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533400" y="1033373"/>
            <a:ext cx="11201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360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Brand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Exposures 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9" name="Picture 5" descr="C:\Users\DELL\AppData\Local\Microsoft\Windows\Temporary Internet Files\Content.Outlook\FHZPZIWF\IMG_16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9109" y="3581400"/>
            <a:ext cx="1150575" cy="1341120"/>
          </a:xfrm>
          <a:prstGeom prst="rect">
            <a:avLst/>
          </a:prstGeom>
          <a:noFill/>
        </p:spPr>
      </p:pic>
      <p:pic>
        <p:nvPicPr>
          <p:cNvPr id="38" name="Picture 467" descr="http://thumbnail0.baidupcs.com/thumbnail/8d3a43404aa0fddacf48eb380efc600f?fid=2101612443-250528-897505394277788&amp;time=1460905200&amp;rt=sh&amp;sign=FDTAER-DCb740ccc5511e5e8fedcff06b081203-Jdbjy1WWz5Wc2WG%2B3sRxmzx3PRY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7960" y="5333999"/>
            <a:ext cx="1264920" cy="731519"/>
          </a:xfrm>
          <a:prstGeom prst="rect">
            <a:avLst/>
          </a:prstGeom>
          <a:noFill/>
        </p:spPr>
      </p:pic>
      <p:pic>
        <p:nvPicPr>
          <p:cNvPr id="39" name="Picture 38" descr="Antai 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02022" y="4953000"/>
            <a:ext cx="1151818" cy="1280160"/>
          </a:xfrm>
          <a:prstGeom prst="rect">
            <a:avLst/>
          </a:prstGeom>
        </p:spPr>
      </p:pic>
      <p:pic>
        <p:nvPicPr>
          <p:cNvPr id="40" name="Picture 39" descr="CCC Summit  13 April 2016 Eric Warren James Simon David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49240" y="2834640"/>
            <a:ext cx="2026920" cy="1238237"/>
          </a:xfrm>
          <a:prstGeom prst="rect">
            <a:avLst/>
          </a:prstGeom>
        </p:spPr>
      </p:pic>
      <p:pic>
        <p:nvPicPr>
          <p:cNvPr id="1027" name="Picture 3" descr="C:\Users\DELL\AppData\Local\Microsoft\Windows\Temporary Internet Files\Content.Outlook\FHZPZIWF\IMG_026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4099560"/>
            <a:ext cx="1508760" cy="1005840"/>
          </a:xfrm>
          <a:prstGeom prst="rect">
            <a:avLst/>
          </a:prstGeom>
          <a:noFill/>
        </p:spPr>
      </p:pic>
      <p:pic>
        <p:nvPicPr>
          <p:cNvPr id="5" name="Picture 5" descr="C:\Users\DELL\AppData\Local\Microsoft\Windows\Temporary Internet Files\Content.Outlook\FHZPZIWF\IMG_361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668527" y="4828488"/>
            <a:ext cx="1024113" cy="1435152"/>
          </a:xfrm>
          <a:prstGeom prst="rect">
            <a:avLst/>
          </a:prstGeom>
          <a:noFill/>
        </p:spPr>
      </p:pic>
      <p:pic>
        <p:nvPicPr>
          <p:cNvPr id="1030" name="Picture 6" descr="C:\Users\DELL\AppData\Local\Microsoft\Windows\Temporary Internet Files\Content.Outlook\FHZPZIWF\IMG_370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30640" y="3581400"/>
            <a:ext cx="1062990" cy="1417320"/>
          </a:xfrm>
          <a:prstGeom prst="rect">
            <a:avLst/>
          </a:prstGeom>
          <a:noFill/>
        </p:spPr>
      </p:pic>
      <p:sp>
        <p:nvSpPr>
          <p:cNvPr id="54" name="TextBox 53"/>
          <p:cNvSpPr txBox="1"/>
          <p:nvPr/>
        </p:nvSpPr>
        <p:spPr>
          <a:xfrm>
            <a:off x="2636520" y="2026920"/>
            <a:ext cx="2255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Before Event 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516880" y="2011680"/>
            <a:ext cx="20878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During Event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092440" y="1996440"/>
            <a:ext cx="19202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After Event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0317480" y="1996440"/>
            <a:ext cx="1874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Social Media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02920" y="2011680"/>
            <a:ext cx="1874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Social Media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31" name="Picture 7" descr="C:\Users\DELL\AppData\Local\Microsoft\Windows\Temporary Internet Files\Content.Outlook\FHZPZIWF\IMG_371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55520" y="2933600"/>
            <a:ext cx="1127760" cy="736447"/>
          </a:xfrm>
          <a:prstGeom prst="rect">
            <a:avLst/>
          </a:prstGeom>
          <a:noFill/>
        </p:spPr>
      </p:pic>
      <p:pic>
        <p:nvPicPr>
          <p:cNvPr id="1032" name="Picture 8" descr="C:\Users\DELL\AppData\Local\Microsoft\Windows\Temporary Internet Files\Content.Outlook\FHZPZIWF\IMG_371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636000" y="2870230"/>
            <a:ext cx="751840" cy="665449"/>
          </a:xfrm>
          <a:prstGeom prst="rect">
            <a:avLst/>
          </a:prstGeom>
          <a:noFill/>
        </p:spPr>
      </p:pic>
      <p:pic>
        <p:nvPicPr>
          <p:cNvPr id="68" name="Picture 2" descr="C:\Users\DELL\AppData\Local\Microsoft\Windows\Temporary Internet Files\Content.Outlook\FHZPZIWF\IMG_2894 (2)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92041" y="5168602"/>
            <a:ext cx="1493519" cy="988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Picture 2" descr="C:\Users\DELL\AppData\Local\Microsoft\Windows\Temporary Internet Files\Content.Outlook\FHZPZIWF\IMG_1816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53920" y="3793162"/>
            <a:ext cx="1061720" cy="1053158"/>
          </a:xfrm>
          <a:prstGeom prst="rect">
            <a:avLst/>
          </a:prstGeom>
          <a:noFill/>
        </p:spPr>
      </p:pic>
      <p:pic>
        <p:nvPicPr>
          <p:cNvPr id="1026" name="Picture 2" descr="C:\Users\DELL\AppData\Local\Microsoft\Windows\Temporary Internet Files\Content.Outlook\FHZPZIWF\FullSizeRender (13)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056360">
            <a:off x="519531" y="3565221"/>
            <a:ext cx="1066546" cy="1549182"/>
          </a:xfrm>
          <a:prstGeom prst="rect">
            <a:avLst/>
          </a:prstGeom>
          <a:noFill/>
        </p:spPr>
      </p:pic>
      <p:pic>
        <p:nvPicPr>
          <p:cNvPr id="2" name="Picture 3" descr="C:\Users\DELL\AppData\Local\Microsoft\Windows\Temporary Internet Files\Content.Outlook\FHZPZIWF\FullSizeRender (14)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689919">
            <a:off x="620512" y="3489960"/>
            <a:ext cx="840552" cy="1417320"/>
          </a:xfrm>
          <a:prstGeom prst="rect">
            <a:avLst/>
          </a:prstGeom>
          <a:noFill/>
        </p:spPr>
      </p:pic>
      <p:pic>
        <p:nvPicPr>
          <p:cNvPr id="6" name="Picture 2" descr="C:\Users\DELL\AppData\Local\Microsoft\Windows\Temporary Internet Files\Content.Outlook\FHZPZIWF\IMG_3818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593019" y="4021692"/>
            <a:ext cx="1743261" cy="1266588"/>
          </a:xfrm>
          <a:prstGeom prst="rect">
            <a:avLst/>
          </a:prstGeom>
          <a:noFill/>
        </p:spPr>
      </p:pic>
      <p:pic>
        <p:nvPicPr>
          <p:cNvPr id="7" name="Picture 3" descr="C:\Users\DELL\AppData\Local\Microsoft\Windows\Temporary Internet Files\Content.Outlook\FHZPZIWF\FullSizeRender (15)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902314">
            <a:off x="408604" y="2926797"/>
            <a:ext cx="1128818" cy="1694736"/>
          </a:xfrm>
          <a:prstGeom prst="rect">
            <a:avLst/>
          </a:prstGeom>
          <a:noFill/>
        </p:spPr>
      </p:pic>
      <p:pic>
        <p:nvPicPr>
          <p:cNvPr id="1028" name="Picture 4" descr="C:\Users\DELL\AppData\Local\Microsoft\Windows\Temporary Internet Files\Content.Outlook\FHZPZIWF\IMG_3817 (2)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82958">
            <a:off x="10722508" y="2939851"/>
            <a:ext cx="1045479" cy="1540153"/>
          </a:xfrm>
          <a:prstGeom prst="rect">
            <a:avLst/>
          </a:prstGeom>
          <a:noFill/>
        </p:spPr>
      </p:pic>
      <p:pic>
        <p:nvPicPr>
          <p:cNvPr id="8" name="Picture 5" descr="C:\Users\DELL\AppData\Local\Microsoft\Windows\Temporary Internet Files\Content.Outlook\FHZPZIWF\IMG_3815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601728">
            <a:off x="634446" y="4765794"/>
            <a:ext cx="864088" cy="1438875"/>
          </a:xfrm>
          <a:prstGeom prst="rect">
            <a:avLst/>
          </a:prstGeom>
          <a:noFill/>
        </p:spPr>
      </p:pic>
      <p:sp>
        <p:nvSpPr>
          <p:cNvPr id="50" name="Right Arrow 49"/>
          <p:cNvSpPr/>
          <p:nvPr/>
        </p:nvSpPr>
        <p:spPr>
          <a:xfrm rot="11853248">
            <a:off x="1984880" y="5780521"/>
            <a:ext cx="677967" cy="451263"/>
          </a:xfrm>
          <a:prstGeom prst="rightArrow">
            <a:avLst>
              <a:gd name="adj1" fmla="val 50000"/>
              <a:gd name="adj2" fmla="val 9188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" name="Picture 9" descr="C:\Users\DELL\AppData\Local\Microsoft\Windows\Temporary Internet Files\Content.Outlook\FHZPZIWF\IMG_3715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875888">
            <a:off x="10873693" y="4123502"/>
            <a:ext cx="840626" cy="1494445"/>
          </a:xfrm>
          <a:prstGeom prst="rect">
            <a:avLst/>
          </a:prstGeom>
          <a:noFill/>
        </p:spPr>
      </p:pic>
      <p:sp>
        <p:nvSpPr>
          <p:cNvPr id="52" name="Oval 51"/>
          <p:cNvSpPr/>
          <p:nvPr/>
        </p:nvSpPr>
        <p:spPr>
          <a:xfrm>
            <a:off x="701040" y="3215640"/>
            <a:ext cx="10728960" cy="3261360"/>
          </a:xfrm>
          <a:prstGeom prst="ellipse">
            <a:avLst/>
          </a:prstGeom>
          <a:noFill/>
          <a:ln w="571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ight Arrow 52"/>
          <p:cNvSpPr/>
          <p:nvPr/>
        </p:nvSpPr>
        <p:spPr>
          <a:xfrm rot="21204655">
            <a:off x="4240401" y="3037321"/>
            <a:ext cx="677967" cy="451263"/>
          </a:xfrm>
          <a:prstGeom prst="rightArrow">
            <a:avLst>
              <a:gd name="adj1" fmla="val 50000"/>
              <a:gd name="adj2" fmla="val 9188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ight Arrow 61"/>
          <p:cNvSpPr/>
          <p:nvPr/>
        </p:nvSpPr>
        <p:spPr>
          <a:xfrm rot="388239">
            <a:off x="7699880" y="3083040"/>
            <a:ext cx="677967" cy="451263"/>
          </a:xfrm>
          <a:prstGeom prst="rightArrow">
            <a:avLst>
              <a:gd name="adj1" fmla="val 50000"/>
              <a:gd name="adj2" fmla="val 9188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ight Arrow 65"/>
          <p:cNvSpPr/>
          <p:nvPr/>
        </p:nvSpPr>
        <p:spPr>
          <a:xfrm rot="1364654">
            <a:off x="10305920" y="3768840"/>
            <a:ext cx="677967" cy="451263"/>
          </a:xfrm>
          <a:prstGeom prst="rightArrow">
            <a:avLst>
              <a:gd name="adj1" fmla="val 50000"/>
              <a:gd name="adj2" fmla="val 9188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ight Arrow 66"/>
          <p:cNvSpPr/>
          <p:nvPr/>
        </p:nvSpPr>
        <p:spPr>
          <a:xfrm rot="9501523">
            <a:off x="9955401" y="5658601"/>
            <a:ext cx="677967" cy="451263"/>
          </a:xfrm>
          <a:prstGeom prst="rightArrow">
            <a:avLst>
              <a:gd name="adj1" fmla="val 50000"/>
              <a:gd name="adj2" fmla="val 9188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矩形 16"/>
          <p:cNvSpPr/>
          <p:nvPr/>
        </p:nvSpPr>
        <p:spPr>
          <a:xfrm>
            <a:off x="4740465" y="60960"/>
            <a:ext cx="243757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</a:t>
            </a:r>
            <a:endParaRPr lang="en-US" sz="6600" dirty="0" smtClean="0">
              <a:solidFill>
                <a:srgbClr val="FF0000"/>
              </a:solidFill>
            </a:endParaRPr>
          </a:p>
        </p:txBody>
      </p:sp>
      <p:pic>
        <p:nvPicPr>
          <p:cNvPr id="36" name="Picture 13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995160" y="172646"/>
            <a:ext cx="838200" cy="883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4542345" y="391234"/>
            <a:ext cx="243757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</a:t>
            </a:r>
            <a:endParaRPr lang="en-US" sz="6600" dirty="0" smtClean="0">
              <a:solidFill>
                <a:srgbClr val="FF0000"/>
              </a:solidFill>
            </a:endParaRPr>
          </a:p>
        </p:txBody>
      </p:sp>
      <p:pic>
        <p:nvPicPr>
          <p:cNvPr id="4" name="Picture 13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040" y="502920"/>
            <a:ext cx="838200" cy="883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655320" y="1368653"/>
            <a:ext cx="11201400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Strong Brand Associations  </a:t>
            </a:r>
            <a:endParaRPr lang="en-US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9400" y="2240280"/>
            <a:ext cx="48615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Invited Panelists / Guests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14" descr="C:\Users\DELL\AppData\Local\Microsoft\Windows\Temporary Internet Files\Content.Outlook\FHZPZIWF\__ (1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1052" y="4419600"/>
            <a:ext cx="1033729" cy="64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2" descr="http://upload.wikimedia.org/wikipedia/en/thumb/3/31/SGLogo.gif/120px-SGLogo.gif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5076553" y="3014398"/>
            <a:ext cx="882287" cy="887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4" descr="http://img4.imgtn.bdimg.com/it/u=222191248,2711851818&amp;fm=15&amp;gp=0.jpg">
            <a:hlinkClick r:id="rId7"/>
          </p:cNvPr>
          <p:cNvPicPr>
            <a:picLocks noChangeAspect="1" noChangeArrowheads="1"/>
          </p:cNvPicPr>
          <p:nvPr/>
        </p:nvPicPr>
        <p:blipFill>
          <a:blip r:embed="rId8" r:link="rId9" cstate="print"/>
          <a:srcRect/>
          <a:stretch>
            <a:fillRect/>
          </a:stretch>
        </p:blipFill>
        <p:spPr bwMode="auto">
          <a:xfrm>
            <a:off x="411482" y="5206702"/>
            <a:ext cx="685798" cy="645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6" descr="Inline image 2"/>
          <p:cNvPicPr>
            <a:picLocks noChangeAspect="1" noChangeArrowheads="1"/>
          </p:cNvPicPr>
          <p:nvPr/>
        </p:nvPicPr>
        <p:blipFill>
          <a:blip r:embed="rId10" r:link="rId11" cstate="print"/>
          <a:srcRect/>
          <a:stretch>
            <a:fillRect/>
          </a:stretch>
        </p:blipFill>
        <p:spPr bwMode="auto">
          <a:xfrm>
            <a:off x="4659632" y="4983480"/>
            <a:ext cx="1126749" cy="411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5" descr="http://pic.baike.soso.com/p/20140505/20140505092212-77569466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31183" y="3215640"/>
            <a:ext cx="1009297" cy="70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" descr="cid:image001.png@01D102B6.AF05EE80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48200" y="5527130"/>
            <a:ext cx="1157970" cy="44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http://a3.att.hudong.com/88/55/00100000000014127821557402620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269479" y="3015450"/>
            <a:ext cx="522839" cy="639956"/>
          </a:xfrm>
          <a:prstGeom prst="rect">
            <a:avLst/>
          </a:prstGeom>
          <a:noFill/>
        </p:spPr>
      </p:pic>
      <p:pic>
        <p:nvPicPr>
          <p:cNvPr id="22" name="Picture 6" descr="http://img3.imgtn.bdimg.com/it/u=3458274721,2789980710&amp;fm=15&amp;gp=0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162800" y="475488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85800" y="2971800"/>
            <a:ext cx="2392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President Circle 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" name="Picture 2" descr="http://img4.imgtn.bdimg.com/it/u=1668090712,1373410878&amp;fm=23&amp;gp=0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9768839" y="3063240"/>
            <a:ext cx="578857" cy="49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8" descr="http://img4.imgtn.bdimg.com/it/u=1105428181,134016855&amp;fm=23&amp;gp=0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0591800" y="3078480"/>
            <a:ext cx="1356360" cy="502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7" descr="http://img3.imgtn.bdimg.com/it/u=1798723366,2363967821&amp;fm=21&amp;gp=0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893366" y="3796362"/>
            <a:ext cx="1199073" cy="866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8" descr="http://img2.imgtn.bdimg.com/it/u=3531887259,3292362357&amp;fm=21&amp;gp=0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9674326" y="3984328"/>
            <a:ext cx="658394" cy="435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8" descr="http://upload.wikimedia.org/wikipedia/en/thumb/b/b6/Shanghai_Baosteel_Group_Corporation_logo.svg/558px-Shanghai_Baosteel_Group_Corporation_logo.svg.pn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10800000" flipH="1" flipV="1">
            <a:off x="9357360" y="4836730"/>
            <a:ext cx="1173480" cy="329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84" descr="http://images.google.com.hk/url?source=imgres&amp;ct=img&amp;q=http://www.prf.cn/logos/honeywell.gif&amp;sa=X&amp;ei=bE5qUpP0LeySiQeMnIGAAw&amp;ved=0CAQQ8wc4Cw&amp;usg=AFQjCNHr_7ii3lj7yG08Jlxo2MXqJvVRmw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9288785" y="5608320"/>
            <a:ext cx="1274059" cy="33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4" descr="http://img1.imgtn.bdimg.com/it/u=79178184,1447517689&amp;fm=21&amp;gp=0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8428552" y="3026157"/>
            <a:ext cx="639518" cy="616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5" descr="DAS_Logo"/>
          <p:cNvPicPr>
            <a:picLocks noChangeAspect="1" noChangeArrowheads="1"/>
          </p:cNvPicPr>
          <p:nvPr/>
        </p:nvPicPr>
        <p:blipFill>
          <a:blip r:embed="rId23" r:link="rId24"/>
          <a:srcRect/>
          <a:stretch>
            <a:fillRect/>
          </a:stretch>
        </p:blipFill>
        <p:spPr bwMode="auto">
          <a:xfrm>
            <a:off x="4221480" y="3032950"/>
            <a:ext cx="579120" cy="639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2" descr="Amcham Shanghail Logo.jp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86765" y="3425482"/>
            <a:ext cx="1392555" cy="856957"/>
          </a:xfrm>
          <a:prstGeom prst="rect">
            <a:avLst/>
          </a:prstGeom>
        </p:spPr>
      </p:pic>
      <p:pic>
        <p:nvPicPr>
          <p:cNvPr id="44" name="Picture 110" descr="http://imgsrc.baidu.com/baike/pic/item/647912d74d82eee5a044df7f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6675120" y="5471160"/>
            <a:ext cx="1463040" cy="51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26" descr="C:\Users\DELL\AppData\Local\Microsoft\Windows\Temporary Internet Files\Content.Outlook\FHZPZIWF\image001.pn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1173481" y="5149652"/>
            <a:ext cx="1112519" cy="65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7" descr="http://news.mydrivers.com/img/20120824/31bfa31b058f4f3ba0e3a46cdcf4884d.jpg"/>
          <p:cNvPicPr>
            <a:picLocks noChangeAspect="1" noChangeArrowheads="1"/>
          </p:cNvPicPr>
          <p:nvPr/>
        </p:nvPicPr>
        <p:blipFill>
          <a:blip r:embed="rId28" r:link="rId29" cstate="print"/>
          <a:srcRect/>
          <a:stretch>
            <a:fillRect/>
          </a:stretch>
        </p:blipFill>
        <p:spPr bwMode="auto">
          <a:xfrm>
            <a:off x="2507736" y="4198548"/>
            <a:ext cx="1515623" cy="784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10" descr="http://www.acapital.hk/images/l1.jp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0820399" y="4785360"/>
            <a:ext cx="883921" cy="28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9" descr="http://img5.imgtn.bdimg.com/it/u=3182458006,410136163&amp;fm=21&amp;gp=0.jp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8396997" y="3803336"/>
            <a:ext cx="655564" cy="783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8" descr="http://img4.imgtn.bdimg.com/it/u=1335625718,2304393908&amp;fm=15&amp;gp=0.jpg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8351520" y="4815840"/>
            <a:ext cx="645530" cy="487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24" descr="http://t10.baidu.com/it/u=1388359157,4224751280&amp;fm=21&amp;gp=0.jpg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10812304" y="5593079"/>
            <a:ext cx="1059656" cy="300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TextBox 53"/>
          <p:cNvSpPr txBox="1"/>
          <p:nvPr/>
        </p:nvSpPr>
        <p:spPr>
          <a:xfrm>
            <a:off x="868680" y="2240280"/>
            <a:ext cx="51206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Partners / Speakers / Paid Sponsors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Picture 8" descr="https://ss1.bdstatic.com/70cFuXSh_Q1YnxGkpoWK1HF6hhy/it/u=749195020,3134617489&amp;fm=116&amp;gp=0.jpg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8388618" y="5516880"/>
            <a:ext cx="648702" cy="548640"/>
          </a:xfrm>
          <a:prstGeom prst="rect">
            <a:avLst/>
          </a:prstGeom>
          <a:noFill/>
        </p:spPr>
      </p:pic>
      <p:pic>
        <p:nvPicPr>
          <p:cNvPr id="56" name="Picture 14" descr="http://img1.imgtn.bdimg.com/it/u=1455940522,1136064765&amp;fm=21&amp;gp=0.jpg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10622280" y="3733800"/>
            <a:ext cx="1310640" cy="807720"/>
          </a:xfrm>
          <a:prstGeom prst="rect">
            <a:avLst/>
          </a:prstGeom>
          <a:noFill/>
        </p:spPr>
      </p:pic>
      <p:pic>
        <p:nvPicPr>
          <p:cNvPr id="57" name="Picture 12" descr="C:\Users\DELL\AppData\Local\Microsoft\Windows\Temporary Internet Files\Content.Outlook\FHZPZIWF\KEDGE logo.jp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4607052" y="4175760"/>
            <a:ext cx="1199388" cy="73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10" descr="http://www.iclif.org/wp-content/uploads/2013/05/iclif_logo.jpg">
            <a:hlinkClick r:id="rId37"/>
          </p:cNvPr>
          <p:cNvPicPr>
            <a:picLocks noChangeAspect="1" noChangeArrowheads="1"/>
          </p:cNvPicPr>
          <p:nvPr/>
        </p:nvPicPr>
        <p:blipFill>
          <a:blip r:embed="rId38"/>
          <a:srcRect/>
          <a:stretch>
            <a:fillRect/>
          </a:stretch>
        </p:blipFill>
        <p:spPr bwMode="auto">
          <a:xfrm>
            <a:off x="2514601" y="5212080"/>
            <a:ext cx="1600200" cy="74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95501" y="2714625"/>
            <a:ext cx="7048500" cy="6477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CN" altLang="en-US" b="1" dirty="0" smtClean="0"/>
              <a:t>集团介绍 </a:t>
            </a:r>
            <a:endParaRPr lang="en-CA" b="1" dirty="0"/>
          </a:p>
        </p:txBody>
      </p:sp>
      <p:pic>
        <p:nvPicPr>
          <p:cNvPr id="3075" name="Picture 8" descr="D:\CIG Ads Logo 2014 &amp; Blanks\Logo old\logo-c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91751" y="35718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6" descr="云海1-1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81000" y="0"/>
            <a:ext cx="1257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8" descr="D:\CIG Ads Logo 2014 &amp; Blanks\Logo old\logo-c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86934" y="1831658"/>
            <a:ext cx="1455767" cy="911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079" name="Rectangle 10"/>
          <p:cNvSpPr>
            <a:spLocks noChangeArrowheads="1"/>
          </p:cNvSpPr>
          <p:nvPr/>
        </p:nvSpPr>
        <p:spPr bwMode="auto">
          <a:xfrm>
            <a:off x="285751" y="1500188"/>
            <a:ext cx="5334000" cy="684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zh-CN" altLang="en-US" sz="2800" b="1">
                <a:solidFill>
                  <a:schemeClr val="bg1"/>
                </a:solidFill>
                <a:latin typeface="Calibri" pitchFamily="34" charset="0"/>
              </a:rPr>
              <a:t>欧信全球领导力峰会</a:t>
            </a:r>
            <a:r>
              <a:rPr lang="zh-CN" altLang="en-US" sz="2800" b="1">
                <a:solidFill>
                  <a:schemeClr val="bg1"/>
                </a:solidFill>
              </a:rPr>
              <a:t> </a:t>
            </a:r>
            <a:endParaRPr lang="en-US" altLang="zh-CN" sz="2800" b="1">
              <a:solidFill>
                <a:schemeClr val="bg1"/>
              </a:solidFill>
            </a:endParaRPr>
          </a:p>
          <a:p>
            <a:pPr eaLnBrk="0" hangingPunct="0"/>
            <a:endParaRPr lang="en-US" altLang="zh-CN" sz="1050"/>
          </a:p>
        </p:txBody>
      </p:sp>
      <p:sp>
        <p:nvSpPr>
          <p:cNvPr id="3080" name="Rectangle 11"/>
          <p:cNvSpPr>
            <a:spLocks noChangeArrowheads="1"/>
          </p:cNvSpPr>
          <p:nvPr/>
        </p:nvSpPr>
        <p:spPr bwMode="auto">
          <a:xfrm>
            <a:off x="285751" y="500064"/>
            <a:ext cx="9525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chemeClr val="bg1"/>
                </a:solidFill>
              </a:rPr>
              <a:t>Cornerstone Global Leadership Summit</a:t>
            </a:r>
            <a:r>
              <a:rPr lang="zh-CN" altLang="en-US" sz="2800" b="1" dirty="0">
                <a:solidFill>
                  <a:schemeClr val="bg1"/>
                </a:solidFill>
              </a:rPr>
              <a:t> </a:t>
            </a:r>
            <a:r>
              <a:rPr lang="zh-CN" altLang="en-US" sz="2400" b="1" i="1" dirty="0">
                <a:solidFill>
                  <a:schemeClr val="bg1"/>
                </a:solidFill>
              </a:rPr>
              <a:t> </a:t>
            </a:r>
            <a:endParaRPr lang="zh-CN" altLang="en-US" sz="1000" b="1" dirty="0">
              <a:solidFill>
                <a:schemeClr val="bg1"/>
              </a:solidFill>
            </a:endParaRPr>
          </a:p>
          <a:p>
            <a:pPr eaLnBrk="0" hangingPunct="0"/>
            <a:r>
              <a:rPr lang="en-US" altLang="zh-CN" sz="2800" b="1" i="1" dirty="0">
                <a:solidFill>
                  <a:srgbClr val="FF0000"/>
                </a:solidFill>
              </a:rPr>
              <a:t>Market Outlook - Second Half 2016  </a:t>
            </a:r>
            <a:endParaRPr lang="en-US" altLang="zh-CN" sz="3200" b="1" i="1" dirty="0">
              <a:solidFill>
                <a:srgbClr val="FF0000"/>
              </a:solidFill>
            </a:endParaRPr>
          </a:p>
        </p:txBody>
      </p:sp>
      <p:sp>
        <p:nvSpPr>
          <p:cNvPr id="3081" name="Rectangle 10"/>
          <p:cNvSpPr>
            <a:spLocks noChangeArrowheads="1"/>
          </p:cNvSpPr>
          <p:nvPr/>
        </p:nvSpPr>
        <p:spPr bwMode="auto">
          <a:xfrm>
            <a:off x="381001" y="1928813"/>
            <a:ext cx="485775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2800" b="1" i="1" dirty="0">
                <a:solidFill>
                  <a:srgbClr val="FF0000"/>
                </a:solidFill>
                <a:latin typeface="Calibri" pitchFamily="34" charset="0"/>
              </a:rPr>
              <a:t>2016 </a:t>
            </a:r>
            <a:r>
              <a:rPr lang="zh-CN" altLang="en-US" sz="2800" b="1" i="1" dirty="0">
                <a:solidFill>
                  <a:srgbClr val="FF0000"/>
                </a:solidFill>
                <a:latin typeface="Calibri" pitchFamily="34" charset="0"/>
              </a:rPr>
              <a:t>年 下半年趋势 </a:t>
            </a:r>
            <a:endParaRPr lang="zh-CN" altLang="en-US" sz="1050" i="1" dirty="0">
              <a:solidFill>
                <a:srgbClr val="FF0000"/>
              </a:solidFill>
            </a:endParaRPr>
          </a:p>
          <a:p>
            <a:pPr eaLnBrk="0" hangingPunct="0"/>
            <a:endParaRPr lang="en-US" altLang="zh-CN" sz="1600" dirty="0"/>
          </a:p>
        </p:txBody>
      </p:sp>
      <p:sp>
        <p:nvSpPr>
          <p:cNvPr id="23" name="Rectangle 22"/>
          <p:cNvSpPr/>
          <p:nvPr/>
        </p:nvSpPr>
        <p:spPr>
          <a:xfrm>
            <a:off x="-381000" y="5643564"/>
            <a:ext cx="12573000" cy="12144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83" name="TextBox 17"/>
          <p:cNvSpPr txBox="1">
            <a:spLocks noChangeArrowheads="1"/>
          </p:cNvSpPr>
          <p:nvPr/>
        </p:nvSpPr>
        <p:spPr bwMode="auto">
          <a:xfrm>
            <a:off x="7143751" y="4500563"/>
            <a:ext cx="45720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/>
              <a:t> The Four Seasons Hotel, Shanghai</a:t>
            </a:r>
          </a:p>
          <a:p>
            <a:r>
              <a:rPr lang="zh-CN" altLang="en-US" sz="1200"/>
              <a:t>                       </a:t>
            </a:r>
            <a:r>
              <a:rPr lang="en-US" altLang="zh-CN" sz="1200"/>
              <a:t>13</a:t>
            </a:r>
            <a:r>
              <a:rPr lang="zh-CN" altLang="en-US" sz="1200"/>
              <a:t> </a:t>
            </a:r>
            <a:r>
              <a:rPr lang="en-US" altLang="zh-CN" sz="1200"/>
              <a:t>April </a:t>
            </a:r>
            <a:r>
              <a:rPr lang="zh-CN" altLang="en-US" sz="1200"/>
              <a:t> </a:t>
            </a:r>
            <a:r>
              <a:rPr lang="en-US" altLang="zh-CN" sz="1200"/>
              <a:t>2016</a:t>
            </a:r>
          </a:p>
          <a:p>
            <a:r>
              <a:rPr lang="zh-CN" altLang="en-US" sz="1600"/>
              <a:t>              上海 </a:t>
            </a:r>
            <a:r>
              <a:rPr lang="en-US" altLang="zh-CN" sz="1600"/>
              <a:t>- </a:t>
            </a:r>
            <a:r>
              <a:rPr lang="zh-CN" altLang="en-US" sz="1600"/>
              <a:t>四季酒店 </a:t>
            </a:r>
            <a:endParaRPr lang="en-US" altLang="zh-CN" sz="1600"/>
          </a:p>
          <a:p>
            <a:r>
              <a:rPr lang="zh-CN" altLang="en-US" sz="1400"/>
              <a:t>                    </a:t>
            </a:r>
            <a:r>
              <a:rPr lang="en-US" altLang="zh-CN" sz="1200"/>
              <a:t>2016</a:t>
            </a:r>
            <a:r>
              <a:rPr lang="zh-CN" altLang="en-US" sz="1200"/>
              <a:t>年</a:t>
            </a:r>
            <a:r>
              <a:rPr lang="en-US" altLang="zh-CN" sz="1200"/>
              <a:t>4</a:t>
            </a:r>
            <a:r>
              <a:rPr lang="zh-CN" altLang="en-US" sz="1200"/>
              <a:t>月</a:t>
            </a:r>
            <a:r>
              <a:rPr lang="en-US" altLang="zh-CN" sz="1200"/>
              <a:t>13</a:t>
            </a:r>
            <a:r>
              <a:rPr lang="zh-CN" altLang="en-US" sz="1200"/>
              <a:t>日</a:t>
            </a:r>
            <a:r>
              <a:rPr lang="en-US" sz="1200"/>
              <a:t> </a:t>
            </a:r>
            <a:endParaRPr lang="en-US" sz="1400"/>
          </a:p>
        </p:txBody>
      </p:sp>
      <p:sp>
        <p:nvSpPr>
          <p:cNvPr id="19" name="Rectangle 18"/>
          <p:cNvSpPr/>
          <p:nvPr/>
        </p:nvSpPr>
        <p:spPr>
          <a:xfrm>
            <a:off x="571500" y="5857876"/>
            <a:ext cx="1047751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809751" y="5857876"/>
            <a:ext cx="1047749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048001" y="5857876"/>
            <a:ext cx="1047751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4286251" y="5857876"/>
            <a:ext cx="1047749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5524501" y="5857876"/>
            <a:ext cx="1047751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6762751" y="5857876"/>
            <a:ext cx="1047749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090" name="Picture 13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" y="5791200"/>
            <a:ext cx="929640" cy="883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14" descr="C:\Users\DELL\AppData\Local\Microsoft\Windows\Temporary Internet Files\Content.Outlook\FHZPZIWF\__ (1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06690" y="5888356"/>
            <a:ext cx="1459229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22" descr="http://upload.wikimedia.org/wikipedia/en/thumb/3/31/SGLogo.gif/120px-SGLogo.gif"/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1478280" y="5786437"/>
            <a:ext cx="883920" cy="888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27" descr="C:\Users\DELL\AppData\Local\Microsoft\Windows\Temporary Internet Files\Content.Outlook\FHZPZIWF\jasgo logo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277352" y="6050280"/>
            <a:ext cx="2106928" cy="308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24" descr="http://img4.imgtn.bdimg.com/it/u=222191248,2711851818&amp;fm=15&amp;gp=0.jpg">
            <a:hlinkClick r:id="rId9"/>
          </p:cNvPr>
          <p:cNvPicPr>
            <a:picLocks noChangeAspect="1" noChangeArrowheads="1"/>
          </p:cNvPicPr>
          <p:nvPr/>
        </p:nvPicPr>
        <p:blipFill>
          <a:blip r:embed="rId10" r:link="rId11" cstate="print"/>
          <a:srcRect/>
          <a:stretch>
            <a:fillRect/>
          </a:stretch>
        </p:blipFill>
        <p:spPr bwMode="auto">
          <a:xfrm>
            <a:off x="2667000" y="5857876"/>
            <a:ext cx="857251" cy="771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26" descr="Inline image 2"/>
          <p:cNvPicPr>
            <a:picLocks noChangeAspect="1" noChangeArrowheads="1"/>
          </p:cNvPicPr>
          <p:nvPr/>
        </p:nvPicPr>
        <p:blipFill>
          <a:blip r:embed="rId12" r:link="rId13" cstate="print"/>
          <a:srcRect/>
          <a:stretch>
            <a:fillRect/>
          </a:stretch>
        </p:blipFill>
        <p:spPr bwMode="auto">
          <a:xfrm>
            <a:off x="3714752" y="5944553"/>
            <a:ext cx="1238249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25" descr="http://pic.baike.soso.com/p/20140505/20140505092212-77569466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617971" y="5771198"/>
            <a:ext cx="114300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1" descr="cid:image001.png@01D102B6.AF05EE80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135880" y="5943600"/>
            <a:ext cx="1264920" cy="502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Box 11"/>
          <p:cNvSpPr txBox="1">
            <a:spLocks noChangeArrowheads="1"/>
          </p:cNvSpPr>
          <p:nvPr/>
        </p:nvSpPr>
        <p:spPr bwMode="auto">
          <a:xfrm rot="-5400000">
            <a:off x="816323" y="2761694"/>
            <a:ext cx="298219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smtClean="0"/>
              <a:t>Brand </a:t>
            </a:r>
            <a:r>
              <a:rPr lang="en-US" sz="2800" b="1" dirty="0" smtClean="0"/>
              <a:t>Awareness   </a:t>
            </a:r>
          </a:p>
          <a:p>
            <a:r>
              <a:rPr lang="en-US" sz="2800" b="1" dirty="0" smtClean="0"/>
              <a:t> </a:t>
            </a:r>
            <a:r>
              <a:rPr lang="en-US" sz="2800" b="1" dirty="0" smtClean="0"/>
              <a:t>    </a:t>
            </a:r>
            <a:r>
              <a:rPr lang="en-US" sz="2400" dirty="0" smtClean="0"/>
              <a:t>(Know, </a:t>
            </a:r>
            <a:r>
              <a:rPr lang="en-US" sz="2400" dirty="0" smtClean="0"/>
              <a:t>R</a:t>
            </a:r>
            <a:r>
              <a:rPr lang="en-US" sz="2400" dirty="0" smtClean="0"/>
              <a:t>ecall)</a:t>
            </a:r>
            <a:endParaRPr lang="en-US" sz="1400" dirty="0"/>
          </a:p>
        </p:txBody>
      </p:sp>
      <p:sp>
        <p:nvSpPr>
          <p:cNvPr id="9247" name="TextBox 62"/>
          <p:cNvSpPr txBox="1">
            <a:spLocks noChangeArrowheads="1"/>
          </p:cNvSpPr>
          <p:nvPr/>
        </p:nvSpPr>
        <p:spPr bwMode="auto">
          <a:xfrm>
            <a:off x="285752" y="857251"/>
            <a:ext cx="733424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Why invest in network beyond  your own circle</a:t>
            </a:r>
            <a:r>
              <a:rPr lang="zh-CN" altLang="en-US" sz="2400" b="1" dirty="0">
                <a:solidFill>
                  <a:schemeClr val="bg1"/>
                </a:solidFill>
              </a:rPr>
              <a:t> ？</a:t>
            </a:r>
            <a:r>
              <a:rPr lang="zh-CN" altLang="en-US" b="1" dirty="0">
                <a:solidFill>
                  <a:schemeClr val="bg1"/>
                </a:solidFill>
              </a:rPr>
              <a:t>为何投入不同的脉圈子 ？ </a:t>
            </a:r>
            <a:r>
              <a:rPr lang="en-US" b="1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13114" y="5967680"/>
            <a:ext cx="5048249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 smtClean="0"/>
              <a:t>Adapted from</a:t>
            </a:r>
            <a:r>
              <a:rPr lang="en-US" sz="2000" dirty="0" smtClean="0"/>
              <a:t> </a:t>
            </a:r>
            <a:r>
              <a:rPr lang="en-US" sz="2000" dirty="0" smtClean="0"/>
              <a:t>A </a:t>
            </a:r>
            <a:r>
              <a:rPr lang="en-US" sz="2000" dirty="0" err="1" smtClean="0"/>
              <a:t>Aaker’s</a:t>
            </a:r>
            <a:r>
              <a:rPr lang="en-US" sz="2000" dirty="0" smtClean="0"/>
              <a:t> Brand Equity  </a:t>
            </a:r>
            <a:endParaRPr lang="en-US" sz="2000" dirty="0"/>
          </a:p>
        </p:txBody>
      </p:sp>
      <p:sp>
        <p:nvSpPr>
          <p:cNvPr id="46" name="TextBox 11"/>
          <p:cNvSpPr txBox="1">
            <a:spLocks noChangeArrowheads="1"/>
          </p:cNvSpPr>
          <p:nvPr/>
        </p:nvSpPr>
        <p:spPr bwMode="auto">
          <a:xfrm>
            <a:off x="3655313" y="5072342"/>
            <a:ext cx="471144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smtClean="0"/>
              <a:t>           Brand Strength                                                               </a:t>
            </a:r>
            <a:r>
              <a:rPr lang="en-US" sz="2000" dirty="0" smtClean="0"/>
              <a:t>( Association / Relevance / Favorability)</a:t>
            </a:r>
            <a:endParaRPr lang="en-US" sz="2800" dirty="0" smtClean="0"/>
          </a:p>
        </p:txBody>
      </p:sp>
      <p:sp>
        <p:nvSpPr>
          <p:cNvPr id="54" name="TextBox 53"/>
          <p:cNvSpPr txBox="1"/>
          <p:nvPr/>
        </p:nvSpPr>
        <p:spPr>
          <a:xfrm>
            <a:off x="8049093" y="3322123"/>
            <a:ext cx="23275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Niche</a:t>
            </a: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735282" y="1973282"/>
            <a:ext cx="2648197" cy="37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Grave Yard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63834" y="1923803"/>
            <a:ext cx="5759532" cy="292132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>
            <a:stCxn id="18" idx="1"/>
            <a:endCxn id="18" idx="3"/>
          </p:cNvCxnSpPr>
          <p:nvPr/>
        </p:nvCxnSpPr>
        <p:spPr>
          <a:xfrm rot="10800000" flipH="1">
            <a:off x="3063834" y="3384468"/>
            <a:ext cx="5759532" cy="1588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8" idx="0"/>
            <a:endCxn id="18" idx="2"/>
          </p:cNvCxnSpPr>
          <p:nvPr/>
        </p:nvCxnSpPr>
        <p:spPr>
          <a:xfrm rot="16200000" flipH="1">
            <a:off x="4482935" y="3384467"/>
            <a:ext cx="2921329" cy="1588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614" name="Picture 6" descr="http://media3.picsearch.com/is?s-aY2cwEXX2WcUEkQBgBmATq-4_Ehn6HRYVOAaZREd8&amp;height=29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1484" y="2358637"/>
            <a:ext cx="446116" cy="439957"/>
          </a:xfrm>
          <a:prstGeom prst="rect">
            <a:avLst/>
          </a:prstGeom>
          <a:noFill/>
        </p:spPr>
      </p:pic>
      <p:pic>
        <p:nvPicPr>
          <p:cNvPr id="68616" name="Picture 8" descr="http://media5.picsearch.com/is?yWI9xzryL0_XzTA8AtF6HRN4PbOxDnWImT8XKN3pPqA&amp;height=25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597" y="2072640"/>
            <a:ext cx="399406" cy="399406"/>
          </a:xfrm>
          <a:prstGeom prst="rect">
            <a:avLst/>
          </a:prstGeom>
          <a:noFill/>
        </p:spPr>
      </p:pic>
      <p:sp>
        <p:nvSpPr>
          <p:cNvPr id="21" name="Rectangle 20"/>
          <p:cNvSpPr/>
          <p:nvPr/>
        </p:nvSpPr>
        <p:spPr>
          <a:xfrm>
            <a:off x="4880758" y="3051959"/>
            <a:ext cx="795647" cy="201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>
            <a:off x="3016332" y="4738255"/>
            <a:ext cx="6115793" cy="368135"/>
          </a:xfrm>
          <a:prstGeom prst="right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/>
          <p:cNvSpPr/>
          <p:nvPr/>
        </p:nvSpPr>
        <p:spPr>
          <a:xfrm rot="16200000">
            <a:off x="1286494" y="3152897"/>
            <a:ext cx="3372591" cy="368135"/>
          </a:xfrm>
          <a:prstGeom prst="right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2057400" y="484733"/>
            <a:ext cx="1120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Positioning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(Premium, CEO/C-Suite)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5416" name="Picture 8" descr="https://ss2.bdstatic.com/70cFvnSh_Q1YnxGkpoWK1HF6hhy/it/u=2103892660,3246470072&amp;fm=116&amp;gp=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93080" y="2179638"/>
            <a:ext cx="466936" cy="350202"/>
          </a:xfrm>
          <a:prstGeom prst="rect">
            <a:avLst/>
          </a:prstGeom>
          <a:noFill/>
        </p:spPr>
      </p:pic>
      <p:pic>
        <p:nvPicPr>
          <p:cNvPr id="145418" name="Picture 10" descr="https://ss0.bdstatic.com/94oJfD_bAAcT8t7mm9GUKT-xh_/timg?image&amp;quality=100&amp;size=b4000_4000&amp;sec=1461977283&amp;di=06c4ff7403ddbd87f2b52f2913d9a2dc&amp;src=http://famouslogos.net/images/maserati-original-log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10401" y="3689845"/>
            <a:ext cx="1478280" cy="577356"/>
          </a:xfrm>
          <a:prstGeom prst="rect">
            <a:avLst/>
          </a:prstGeom>
          <a:noFill/>
        </p:spPr>
      </p:pic>
      <p:pic>
        <p:nvPicPr>
          <p:cNvPr id="34" name="Picture 13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96200" y="3169920"/>
            <a:ext cx="419099" cy="441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20" name="Picture 12" descr="http://img3.imgtn.bdimg.com/it/u=2728647748,3828536853&amp;fm=21&amp;gp=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6472" y="1996440"/>
            <a:ext cx="431992" cy="368107"/>
          </a:xfrm>
          <a:prstGeom prst="rect">
            <a:avLst/>
          </a:prstGeom>
          <a:noFill/>
        </p:spPr>
      </p:pic>
      <p:pic>
        <p:nvPicPr>
          <p:cNvPr id="145424" name="Picture 16" descr="http://img4.imgtn.bdimg.com/it/u=4180959390,1120853726&amp;fm=21&amp;gp=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87031" y="3794760"/>
            <a:ext cx="654049" cy="465772"/>
          </a:xfrm>
          <a:prstGeom prst="rect">
            <a:avLst/>
          </a:prstGeom>
          <a:noFill/>
        </p:spPr>
      </p:pic>
      <p:pic>
        <p:nvPicPr>
          <p:cNvPr id="145426" name="Picture 18" descr="http://img0.imgtn.bdimg.com/it/u=2220330363,3516037849&amp;fm=21&amp;gp=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31130" y="2400285"/>
            <a:ext cx="483870" cy="397207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2974173" y="3322123"/>
            <a:ext cx="23275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Start up 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5428" name="Picture 20" descr="https://ss0.bdstatic.com/70cFuHSh_Q1YnxGkpoWK1HF6hhy/it/u=922647687,3927442391&amp;fm=116&amp;gp=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20050" y="4251960"/>
            <a:ext cx="578168" cy="578168"/>
          </a:xfrm>
          <a:prstGeom prst="rect">
            <a:avLst/>
          </a:prstGeom>
          <a:noFill/>
        </p:spPr>
      </p:pic>
      <p:pic>
        <p:nvPicPr>
          <p:cNvPr id="42" name="Picture 4" descr="http://media3.picsearch.com/is?WsAnM9EIzfu2ChP0q0K0FDc-b8X5XKCoILP1zkfP7Tw&amp;height=28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37121" y="4241362"/>
            <a:ext cx="457199" cy="422078"/>
          </a:xfrm>
          <a:prstGeom prst="rect">
            <a:avLst/>
          </a:prstGeom>
          <a:noFill/>
        </p:spPr>
      </p:pic>
      <p:pic>
        <p:nvPicPr>
          <p:cNvPr id="145430" name="Picture 22" descr="http://img1.imgtn.bdimg.com/it/u=2849987480,2764923273&amp;fm=21&amp;gp=0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757161" y="1935908"/>
            <a:ext cx="762000" cy="678705"/>
          </a:xfrm>
          <a:prstGeom prst="rect">
            <a:avLst/>
          </a:prstGeom>
          <a:noFill/>
        </p:spPr>
      </p:pic>
      <p:sp>
        <p:nvSpPr>
          <p:cNvPr id="44" name="TextBox 43"/>
          <p:cNvSpPr txBox="1"/>
          <p:nvPr/>
        </p:nvSpPr>
        <p:spPr>
          <a:xfrm>
            <a:off x="8104511" y="1920437"/>
            <a:ext cx="124888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Star</a:t>
            </a: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5432" name="Picture 24" descr="https://ss3.bdstatic.com/70cFv8Sh_Q1YnxGkpoWK1HF6hhy/it/u=2276655515,133744228&amp;fm=116&amp;gp=0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54090" y="1952781"/>
            <a:ext cx="575310" cy="381797"/>
          </a:xfrm>
          <a:prstGeom prst="rect">
            <a:avLst/>
          </a:prstGeom>
          <a:noFill/>
        </p:spPr>
      </p:pic>
      <p:pic>
        <p:nvPicPr>
          <p:cNvPr id="145436" name="Picture 28" descr="http://img1.imgtn.bdimg.com/it/u=3536707479,488771098&amp;fm=21&amp;gp=0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94552" y="2545080"/>
            <a:ext cx="385920" cy="420052"/>
          </a:xfrm>
          <a:prstGeom prst="rect">
            <a:avLst/>
          </a:prstGeom>
          <a:noFill/>
        </p:spPr>
      </p:pic>
      <p:cxnSp>
        <p:nvCxnSpPr>
          <p:cNvPr id="49" name="Straight Arrow Connector 48"/>
          <p:cNvCxnSpPr/>
          <p:nvPr/>
        </p:nvCxnSpPr>
        <p:spPr>
          <a:xfrm rot="5400000" flipH="1" flipV="1">
            <a:off x="7078980" y="3467100"/>
            <a:ext cx="5638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3138849" y="3716774"/>
            <a:ext cx="732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/>
              <a:t>Edsel</a:t>
            </a: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1" name="Straight Arrow Connector 50"/>
          <p:cNvCxnSpPr/>
          <p:nvPr/>
        </p:nvCxnSpPr>
        <p:spPr>
          <a:xfrm flipV="1">
            <a:off x="5623560" y="2910840"/>
            <a:ext cx="716280" cy="15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2896425" y="284554"/>
            <a:ext cx="60342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 </a:t>
            </a:r>
            <a:r>
              <a:rPr lang="en-US" sz="6600" b="1" dirty="0" smtClean="0"/>
              <a:t>Approach</a:t>
            </a:r>
            <a:endParaRPr lang="en-US" sz="66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792480" y="1318022"/>
            <a:ext cx="109423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ame</a:t>
            </a:r>
            <a:r>
              <a:rPr 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brand NAME, stronger leverage in China and increase opportunities Awareness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&amp; Associations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nternational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Global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Presence, increase interest to join the networks and increase opportunities 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redibility</a:t>
            </a:r>
            <a:r>
              <a:rPr 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 credible organization with 25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Years of Track Records.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Company / Facilitators / Coaches endorsed/certified  by AESC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and ICF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ngagement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Engaged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participants from diverse background to network as well as with CCC and Cornerstone for further business potential , applying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KKK concept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(Know How,  Know Who, Know Self )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4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2480" y="396240"/>
            <a:ext cx="1011621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40080" y="2590800"/>
            <a:ext cx="11155680" cy="1143000"/>
          </a:xfrm>
          <a:prstGeom prst="rect">
            <a:avLst/>
          </a:prstGeom>
          <a:solidFill>
            <a:srgbClr val="FF000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4542345" y="391234"/>
            <a:ext cx="243757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</a:t>
            </a:r>
            <a:endParaRPr lang="en-US" sz="6600" dirty="0" smtClean="0">
              <a:solidFill>
                <a:srgbClr val="FF0000"/>
              </a:solidFill>
            </a:endParaRPr>
          </a:p>
        </p:txBody>
      </p:sp>
      <p:pic>
        <p:nvPicPr>
          <p:cNvPr id="4" name="Picture 13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040" y="502920"/>
            <a:ext cx="838200" cy="883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701040" y="1536293"/>
            <a:ext cx="114909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: Presence 70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offices &amp; 40 countries (MNC + Locals)     </a:t>
            </a:r>
          </a:p>
        </p:txBody>
      </p:sp>
      <p:pic>
        <p:nvPicPr>
          <p:cNvPr id="5" name="Picture 2" descr="C:\Users\DELL\AppData\Local\Microsoft\Windows\Temporary Internet Files\Content.Outlook\FHZPZIWF\photo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494" y="4317128"/>
            <a:ext cx="1571826" cy="910191"/>
          </a:xfrm>
          <a:prstGeom prst="rect">
            <a:avLst/>
          </a:prstGeom>
          <a:noFill/>
        </p:spPr>
      </p:pic>
      <p:pic>
        <p:nvPicPr>
          <p:cNvPr id="6" name="Picture 3" descr="DSC_004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1023664" y="5166360"/>
            <a:ext cx="1826216" cy="1021080"/>
          </a:xfrm>
          <a:prstGeom prst="rect">
            <a:avLst/>
          </a:prstGeom>
          <a:noFill/>
          <a:ln/>
        </p:spPr>
      </p:pic>
      <p:pic>
        <p:nvPicPr>
          <p:cNvPr id="7" name="Picture 2" descr="C:\Users\DELL\AppData\Local\Microsoft\Windows\Temporary Internet Files\Content.Outlook\FHZPZIWF\__ (10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3720" y="4572000"/>
            <a:ext cx="2097449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Jin Tie James Presenting Worldwide map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656320" y="2950499"/>
            <a:ext cx="2560320" cy="1834862"/>
          </a:xfrm>
          <a:prstGeom prst="rect">
            <a:avLst/>
          </a:prstGeom>
        </p:spPr>
      </p:pic>
      <p:pic>
        <p:nvPicPr>
          <p:cNvPr id="12" name="Picture 229" descr="http://thumbnail0.baidupcs.com/thumbnail/158bf4f2cb444ce9fff917b98eacbfde?fid=2101612443-250528-871241164543747&amp;time=1460905200&amp;rt=sh&amp;sign=FDTAER-DCb740ccc5511e5e8fedcff06b081203-FWo5Cwu7DBqATOmXfy9ZK87qPQw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7702" y="4587240"/>
            <a:ext cx="2770978" cy="1630680"/>
          </a:xfrm>
          <a:prstGeom prst="rect">
            <a:avLst/>
          </a:prstGeom>
          <a:noFill/>
        </p:spPr>
      </p:pic>
      <p:pic>
        <p:nvPicPr>
          <p:cNvPr id="13" name="Picture 12" descr="CCC 27 Jan 2015 Group 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46120" y="3139440"/>
            <a:ext cx="1836658" cy="1402080"/>
          </a:xfrm>
          <a:prstGeom prst="rect">
            <a:avLst/>
          </a:prstGeom>
        </p:spPr>
      </p:pic>
      <p:pic>
        <p:nvPicPr>
          <p:cNvPr id="14" name="Picture 4" descr="C:\Users\DELL\AppData\Local\Microsoft\Windows\Temporary Internet Files\Content.Outlook\FHZPZIWF\IMG_361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35110">
            <a:off x="8687454" y="4846320"/>
            <a:ext cx="1076855" cy="1432560"/>
          </a:xfrm>
          <a:prstGeom prst="rect">
            <a:avLst/>
          </a:prstGeom>
          <a:noFill/>
        </p:spPr>
      </p:pic>
      <p:pic>
        <p:nvPicPr>
          <p:cNvPr id="15" name="Picture 14" descr="Wuxi Networking 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9600" y="3057584"/>
            <a:ext cx="2286000" cy="131629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58240" y="2377440"/>
            <a:ext cx="2255520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English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16880" y="2377440"/>
            <a:ext cx="45262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English + Mandarin 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03920" y="2407920"/>
            <a:ext cx="3688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Promote Global Presence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29000" y="2407920"/>
            <a:ext cx="2255520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Mandarin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Picture 22" descr="1 small group 4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305044" y="3051129"/>
            <a:ext cx="2814505" cy="1597072"/>
          </a:xfrm>
          <a:prstGeom prst="rect">
            <a:avLst/>
          </a:prstGeom>
        </p:spPr>
      </p:pic>
      <p:pic>
        <p:nvPicPr>
          <p:cNvPr id="20" name="Picture 4" descr="C:\Users\DELL\AppData\Local\Microsoft\Windows\Temporary Internet Files\Content.Outlook\FHZPZIWF\IMG_361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36728">
            <a:off x="9144654" y="4815840"/>
            <a:ext cx="1076855" cy="1432560"/>
          </a:xfrm>
          <a:prstGeom prst="rect">
            <a:avLst/>
          </a:prstGeom>
          <a:noFill/>
        </p:spPr>
      </p:pic>
      <p:pic>
        <p:nvPicPr>
          <p:cNvPr id="21" name="Picture 4" descr="C:\Users\DELL\AppData\Local\Microsoft\Windows\Temporary Internet Files\Content.Outlook\FHZPZIWF\IMG_361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03950">
            <a:off x="9525654" y="4770121"/>
            <a:ext cx="1076855" cy="1432560"/>
          </a:xfrm>
          <a:prstGeom prst="rect">
            <a:avLst/>
          </a:prstGeom>
          <a:noFill/>
        </p:spPr>
      </p:pic>
      <p:pic>
        <p:nvPicPr>
          <p:cNvPr id="24" name="Picture 4" descr="C:\Users\DELL\AppData\Local\Microsoft\Windows\Temporary Internet Files\Content.Outlook\FHZPZIWF\IMG_361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899474">
            <a:off x="10068611" y="4739642"/>
            <a:ext cx="1076855" cy="1432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2896425" y="284554"/>
            <a:ext cx="60342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 </a:t>
            </a:r>
            <a:r>
              <a:rPr lang="en-US" sz="6600" b="1" dirty="0" smtClean="0"/>
              <a:t>Approach</a:t>
            </a:r>
            <a:endParaRPr lang="en-US" sz="66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792480" y="1318022"/>
            <a:ext cx="109423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ame</a:t>
            </a:r>
            <a:r>
              <a:rPr 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brand NAME, stronger leverage in China and increase opportunities Awareness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&amp; Associations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nternational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Global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Presence, increase interest to join the networks and increase opportunities 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redibility</a:t>
            </a:r>
            <a:r>
              <a:rPr 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 credible organization with 25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Years of Track Records.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Company / Facilitators / Coaches endorsed/certified  by AESC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and ICF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ngagement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Engaged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participants from diverse background to network as well as with CCC and Cornerstone for further business potential , applying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KKK concept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(Know How,  Know Who, Know Self )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4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2480" y="396240"/>
            <a:ext cx="1011621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716280" y="3672840"/>
            <a:ext cx="11155680" cy="1143000"/>
          </a:xfrm>
          <a:prstGeom prst="rect">
            <a:avLst/>
          </a:prstGeom>
          <a:solidFill>
            <a:srgbClr val="FF000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4542345" y="391234"/>
            <a:ext cx="243757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</a:t>
            </a:r>
            <a:endParaRPr lang="en-US" sz="6600" dirty="0" smtClean="0">
              <a:solidFill>
                <a:srgbClr val="FF0000"/>
              </a:solidFill>
            </a:endParaRPr>
          </a:p>
        </p:txBody>
      </p:sp>
      <p:pic>
        <p:nvPicPr>
          <p:cNvPr id="4" name="Picture 13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040" y="502920"/>
            <a:ext cx="838200" cy="883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731520" y="1719172"/>
            <a:ext cx="11201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25 Years track records (awards, recognition)  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AESC Endorsement (global affiliation, quality and professionalism, ethical standards)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Appointed facilitators, coaches certified by ICF  (ethical standards, professionalism) </a:t>
            </a:r>
            <a:endParaRPr 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2" descr="icf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44109" y="3947680"/>
            <a:ext cx="2485691" cy="1264400"/>
          </a:xfrm>
          <a:prstGeom prst="rect">
            <a:avLst/>
          </a:prstGeom>
          <a:noFill/>
        </p:spPr>
      </p:pic>
      <p:pic>
        <p:nvPicPr>
          <p:cNvPr id="6" name="Picture 8" descr="https://media.licdn.com/media/AAEAAQAAAAAAAANNAAAAJGY2ODcyZGJkLWU5MjQtNGM1OS05OGJmLWU5NWRkMTQwZDQ0Ng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" y="3185160"/>
            <a:ext cx="5425439" cy="26517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2896425" y="284554"/>
            <a:ext cx="603421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 </a:t>
            </a:r>
            <a:r>
              <a:rPr lang="en-US" sz="6600" b="1" dirty="0" smtClean="0">
                <a:solidFill>
                  <a:srgbClr val="FF0000"/>
                </a:solidFill>
              </a:rPr>
              <a:t>NICE </a:t>
            </a:r>
            <a:r>
              <a:rPr lang="en-US" sz="6600" b="1" dirty="0" smtClean="0"/>
              <a:t>Approach</a:t>
            </a:r>
            <a:endParaRPr lang="en-US" sz="66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792480" y="1318022"/>
            <a:ext cx="109423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ame</a:t>
            </a:r>
            <a:r>
              <a:rPr 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International brand NAME, stronger leverage in China and increase opportunities Awareness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&amp; Associations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nternational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Global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Presence, increase interest to join the networks and increase opportunities     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redibility</a:t>
            </a:r>
            <a:r>
              <a:rPr 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 credible organization with 25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Years of Track Records.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Company / Facilitators / Coaches endorsed/certified  by AESC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and ICF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r>
              <a:rPr 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ngagement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: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Engaged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participants from diverse background to network as well as with CCC and Cornerstone for further business potential , applying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KKK concept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(Know How,  Know Who, Know Self )   </a:t>
            </a:r>
            <a:endParaRPr 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4" descr="C:\Users\DELL\AppData\Local\Microsoft\Windows\Temporary Internet Files\Content.Outlook\FHZPZIWF\LOGO-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2480" y="396240"/>
            <a:ext cx="1011621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731520" y="4892040"/>
            <a:ext cx="11155680" cy="1524000"/>
          </a:xfrm>
          <a:prstGeom prst="rect">
            <a:avLst/>
          </a:prstGeom>
          <a:solidFill>
            <a:srgbClr val="FF0000">
              <a:alpha val="3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RD Roundtable 22 Aug 2014 Expert Speaker Speec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59346" y="2437189"/>
            <a:ext cx="3182134" cy="155569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282440" y="3139440"/>
            <a:ext cx="2377440" cy="23622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227320" y="2529840"/>
            <a:ext cx="441960" cy="4572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227320" y="5638800"/>
            <a:ext cx="441960" cy="4572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416040" y="3017520"/>
            <a:ext cx="441960" cy="45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053840" y="3032760"/>
            <a:ext cx="441960" cy="4572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812280" y="4038600"/>
            <a:ext cx="441960" cy="4572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370320" y="5151120"/>
            <a:ext cx="441960" cy="4572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3642360" y="4069080"/>
            <a:ext cx="44196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114800" y="5135880"/>
            <a:ext cx="441960" cy="4572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502920" y="3444240"/>
            <a:ext cx="21945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Target Profiles </a:t>
            </a:r>
            <a:endParaRPr 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(BD for CCC &amp; Sponsors)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0080" y="4267200"/>
            <a:ext cx="2194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Invitation</a:t>
            </a:r>
          </a:p>
          <a:p>
            <a:pPr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(Personalized)</a:t>
            </a: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7200" y="5151120"/>
            <a:ext cx="219456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Acceptance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2606040"/>
            <a:ext cx="4267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Pool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Active Interactions </a:t>
            </a:r>
          </a:p>
          <a:p>
            <a:pPr>
              <a:lnSpc>
                <a:spcPct val="150000"/>
              </a:lnSpc>
            </a:pPr>
            <a:r>
              <a:rPr 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(Data Base,  Networks,  </a:t>
            </a:r>
            <a:r>
              <a:rPr lang="en-US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Linkedin</a:t>
            </a:r>
            <a:r>
              <a:rPr 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5280" y="5638800"/>
            <a:ext cx="219456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Final Attendance  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Right Arrow 23"/>
          <p:cNvSpPr/>
          <p:nvPr/>
        </p:nvSpPr>
        <p:spPr>
          <a:xfrm>
            <a:off x="2941320" y="3947160"/>
            <a:ext cx="502920" cy="21336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3855720" y="1874520"/>
            <a:ext cx="43738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Sitting Plan 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6240" y="1844040"/>
            <a:ext cx="43738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Planned 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Funnel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092440" y="1844040"/>
            <a:ext cx="43738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Actual  Experience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580120" y="4191000"/>
            <a:ext cx="36118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BD Follow Up /  Conversion </a:t>
            </a:r>
            <a:endParaRPr 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70560" y="1124813"/>
            <a:ext cx="1120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Attending CCC always a NICE (unique &amp; WOW) Experience </a:t>
            </a:r>
            <a:endParaRPr lang="en-US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Isosceles Triangle 33"/>
          <p:cNvSpPr/>
          <p:nvPr/>
        </p:nvSpPr>
        <p:spPr>
          <a:xfrm rot="10800000">
            <a:off x="0" y="2575560"/>
            <a:ext cx="2926080" cy="3810000"/>
          </a:xfrm>
          <a:prstGeom prst="triangle">
            <a:avLst/>
          </a:prstGeom>
          <a:solidFill>
            <a:schemeClr val="accent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2926080" y="4008120"/>
            <a:ext cx="106680" cy="193548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 flipH="1">
            <a:off x="2514600" y="5852160"/>
            <a:ext cx="472440" cy="10668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ight Arrow 38"/>
          <p:cNvSpPr/>
          <p:nvPr/>
        </p:nvSpPr>
        <p:spPr>
          <a:xfrm>
            <a:off x="7437120" y="3276600"/>
            <a:ext cx="944880" cy="19812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ight Arrow 39"/>
          <p:cNvSpPr/>
          <p:nvPr/>
        </p:nvSpPr>
        <p:spPr>
          <a:xfrm rot="5400000">
            <a:off x="9845040" y="3931920"/>
            <a:ext cx="327660" cy="25146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9204960" y="4800600"/>
            <a:ext cx="441960" cy="4572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8793480" y="4800600"/>
            <a:ext cx="441960" cy="4572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8793480" y="5547360"/>
            <a:ext cx="441960" cy="45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/>
          <p:cNvSpPr/>
          <p:nvPr/>
        </p:nvSpPr>
        <p:spPr>
          <a:xfrm>
            <a:off x="9220200" y="5547360"/>
            <a:ext cx="441960" cy="4572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8641080" y="4130040"/>
            <a:ext cx="3200400" cy="2103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320040" y="6370320"/>
            <a:ext cx="9982200" cy="76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ight Arrow 49"/>
          <p:cNvSpPr/>
          <p:nvPr/>
        </p:nvSpPr>
        <p:spPr>
          <a:xfrm rot="16200000">
            <a:off x="11430" y="3707130"/>
            <a:ext cx="502920" cy="14478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 rot="5400000" flipV="1">
            <a:off x="-1104900" y="5006340"/>
            <a:ext cx="2758440" cy="914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/>
          <p:cNvSpPr/>
          <p:nvPr/>
        </p:nvSpPr>
        <p:spPr>
          <a:xfrm rot="5400000" flipV="1">
            <a:off x="10172700" y="6286500"/>
            <a:ext cx="198120" cy="914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6461760" y="3352800"/>
            <a:ext cx="106680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Host 2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130040" y="5501640"/>
            <a:ext cx="106680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Host 1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Picture 54" descr="SANOFI Leadership Workshop 16 July 2014 Chang Bai Shan Group Phot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890760" y="4693920"/>
            <a:ext cx="1850374" cy="141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96240" y="911453"/>
            <a:ext cx="112014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Engagement through KKK Model  </a:t>
            </a:r>
            <a:endParaRPr lang="en-US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4" descr="http://thumbnail0.baidupcs.com/thumbnail/f73f28d0a99199f786dd63a101a35e8f?fid=2101612443-250528-847850832904402&amp;time=1460905200&amp;rt=sh&amp;sign=FDTAER-DCb740ccc5511e5e8fedcff06b081203-%2BYbtCmGANgukZscrUFzDbNSqsvo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6240" y="2727960"/>
            <a:ext cx="1889760" cy="120396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114800" y="1661160"/>
            <a:ext cx="4937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Know </a:t>
            </a:r>
            <a:r>
              <a:rPr 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Who </a:t>
            </a:r>
            <a:endParaRPr lang="en-US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(Peer Networking, on/off lines)  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Picture 7" descr="CCC Summit  13 April 2016 Group Photo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165452" y="4029075"/>
            <a:ext cx="1843668" cy="1167765"/>
          </a:xfrm>
          <a:prstGeom prst="rect">
            <a:avLst/>
          </a:prstGeom>
        </p:spPr>
      </p:pic>
      <p:pic>
        <p:nvPicPr>
          <p:cNvPr id="10" name="Picture 2" descr="C:\Users\DELL\AppData\Local\Microsoft\Windows\Temporary Internet Files\Content.Outlook\FHZPZIWF\__ 5 (1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280" y="4053840"/>
            <a:ext cx="1813560" cy="1158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CC Summit  13 April 2016 Luigi , Johnlin Nicola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72200" y="2679148"/>
            <a:ext cx="1874520" cy="1222292"/>
          </a:xfrm>
          <a:prstGeom prst="rect">
            <a:avLst/>
          </a:prstGeom>
        </p:spPr>
      </p:pic>
      <p:pic>
        <p:nvPicPr>
          <p:cNvPr id="12" name="Picture 29" descr="Lifescience April 2014 Socializing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180320" y="2708434"/>
            <a:ext cx="1828800" cy="1193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9" descr="Wuxi Factory Trip 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09800" y="2743200"/>
            <a:ext cx="1813560" cy="123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DELL\AppData\Local\Microsoft\Windows\Temporary Internet Files\Content.Outlook\FHZPZIWF\__ 1 (2)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72200" y="3987018"/>
            <a:ext cx="1889760" cy="1179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518160" y="1661160"/>
            <a:ext cx="4937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Know </a:t>
            </a:r>
            <a:r>
              <a:rPr 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How </a:t>
            </a:r>
            <a:endParaRPr lang="en-US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(Peer Sharing + Insights)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107680" y="1676400"/>
            <a:ext cx="4084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Know </a:t>
            </a:r>
            <a:r>
              <a:rPr lang="en-US" sz="2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Self </a:t>
            </a:r>
            <a:endParaRPr lang="en-US" sz="20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(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Peer 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Advisory 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Coaching)</a:t>
            </a:r>
            <a:endParaRPr 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" name="Picture 18" descr="HRD 28 Jan 2015 Group BIG FORMAL photo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260080" y="2714968"/>
            <a:ext cx="1828800" cy="1216952"/>
          </a:xfrm>
          <a:prstGeom prst="rect">
            <a:avLst/>
          </a:prstGeom>
        </p:spPr>
      </p:pic>
      <p:pic>
        <p:nvPicPr>
          <p:cNvPr id="20" name="Picture 19" descr="Wuxi Networking 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02680" y="5273040"/>
            <a:ext cx="1828800" cy="1234440"/>
          </a:xfrm>
          <a:prstGeom prst="rect">
            <a:avLst/>
          </a:prstGeom>
        </p:spPr>
      </p:pic>
      <p:pic>
        <p:nvPicPr>
          <p:cNvPr id="21" name="Picture 20" descr="HRD Roundtable 22 Aug 2014 Expert Speaker Speech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206239" y="5303520"/>
            <a:ext cx="1860859" cy="1207772"/>
          </a:xfrm>
          <a:prstGeom prst="rect">
            <a:avLst/>
          </a:prstGeom>
        </p:spPr>
      </p:pic>
      <p:pic>
        <p:nvPicPr>
          <p:cNvPr id="22" name="Picture 21" descr="Cornerstone Global Leadership Summit 0306015 Panel One 2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225040" y="4053840"/>
            <a:ext cx="1797926" cy="1143000"/>
          </a:xfrm>
          <a:prstGeom prst="rect">
            <a:avLst/>
          </a:prstGeom>
        </p:spPr>
      </p:pic>
      <p:pic>
        <p:nvPicPr>
          <p:cNvPr id="23" name="Picture 22" descr="CCC HRD 14 May Roundtable BDP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191000" y="4042410"/>
            <a:ext cx="1889760" cy="1139190"/>
          </a:xfrm>
          <a:prstGeom prst="rect">
            <a:avLst/>
          </a:prstGeom>
        </p:spPr>
      </p:pic>
      <p:pic>
        <p:nvPicPr>
          <p:cNvPr id="25" name="Picture 24" descr="CCC 27 Jan 2015 Group 3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8255000" y="4023361"/>
            <a:ext cx="1832434" cy="1158240"/>
          </a:xfrm>
          <a:prstGeom prst="rect">
            <a:avLst/>
          </a:prstGeom>
        </p:spPr>
      </p:pic>
      <p:pic>
        <p:nvPicPr>
          <p:cNvPr id="27" name="Picture 26" descr="Roger Cai 1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19373" y="5293166"/>
            <a:ext cx="1829467" cy="1168594"/>
          </a:xfrm>
          <a:prstGeom prst="rect">
            <a:avLst/>
          </a:prstGeom>
        </p:spPr>
      </p:pic>
      <p:pic>
        <p:nvPicPr>
          <p:cNvPr id="30" name="Picture 29" descr="FTZ Lab Visit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51190" y="2746972"/>
            <a:ext cx="1797650" cy="1184948"/>
          </a:xfrm>
          <a:prstGeom prst="rect">
            <a:avLst/>
          </a:prstGeom>
        </p:spPr>
      </p:pic>
      <p:pic>
        <p:nvPicPr>
          <p:cNvPr id="31" name="Picture 30" descr="SANOFI Leadership Workshop 16 July 2014 Chang Bai Shan Group Photo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8251540" y="5273040"/>
            <a:ext cx="1850374" cy="1203960"/>
          </a:xfrm>
          <a:prstGeom prst="rect">
            <a:avLst/>
          </a:prstGeom>
        </p:spPr>
      </p:pic>
      <p:pic>
        <p:nvPicPr>
          <p:cNvPr id="33" name="Picture 32" descr="BEijing CCC.jpe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195560" y="5283041"/>
            <a:ext cx="1783080" cy="1209199"/>
          </a:xfrm>
          <a:prstGeom prst="rect">
            <a:avLst/>
          </a:prstGeom>
        </p:spPr>
      </p:pic>
      <p:pic>
        <p:nvPicPr>
          <p:cNvPr id="34" name="Picture 33" descr="FTZ Group Meeting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240280" y="5273250"/>
            <a:ext cx="1782292" cy="117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0267" y="939800"/>
            <a:ext cx="3696653" cy="623248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500"/>
              </a:lnSpc>
              <a:tabLst/>
            </a:pPr>
            <a:r>
              <a:rPr lang="en-US" altLang="zh-CN" sz="3600" b="1" dirty="0" smtClean="0">
                <a:solidFill>
                  <a:srgbClr val="FFFFFF"/>
                </a:solidFill>
                <a:latin typeface="Calibri" pitchFamily="18" charset="0"/>
                <a:cs typeface="Calibri" pitchFamily="18" charset="0"/>
              </a:rPr>
              <a:t>Profile:</a:t>
            </a:r>
            <a:r>
              <a:rPr lang="en-US" altLang="zh-CN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 smtClean="0">
                <a:solidFill>
                  <a:srgbClr val="FFFFFF"/>
                </a:solidFill>
                <a:latin typeface="Calibri" pitchFamily="18" charset="0"/>
                <a:cs typeface="Calibri" pitchFamily="18" charset="0"/>
              </a:rPr>
              <a:t>Simon</a:t>
            </a:r>
            <a:r>
              <a:rPr lang="en-US" altLang="zh-CN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 smtClean="0">
                <a:solidFill>
                  <a:srgbClr val="FFFFFF"/>
                </a:solidFill>
                <a:latin typeface="Calibri" pitchFamily="18" charset="0"/>
                <a:cs typeface="Calibri" pitchFamily="18" charset="0"/>
              </a:rPr>
              <a:t>Wan</a:t>
            </a:r>
          </a:p>
        </p:txBody>
      </p:sp>
      <p:pic>
        <p:nvPicPr>
          <p:cNvPr id="5" name="Picture 4" descr="AMCHAM Spollight 9 Mar 2016 Group Johnl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5812" y="1452282"/>
            <a:ext cx="4016187" cy="2115671"/>
          </a:xfrm>
          <a:prstGeom prst="rect">
            <a:avLst/>
          </a:prstGeom>
        </p:spPr>
      </p:pic>
      <p:pic>
        <p:nvPicPr>
          <p:cNvPr id="8" name="Picture 7" descr="AMCHAM Spollight 9 Mar 2016 Group JN Ni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54066"/>
            <a:ext cx="3872753" cy="2339158"/>
          </a:xfrm>
          <a:prstGeom prst="rect">
            <a:avLst/>
          </a:prstGeom>
        </p:spPr>
      </p:pic>
      <p:pic>
        <p:nvPicPr>
          <p:cNvPr id="10" name="Picture 9" descr="AMCHAM Spollight 9 Mar 2016 PR 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9953" y="3998260"/>
            <a:ext cx="4052047" cy="2289118"/>
          </a:xfrm>
          <a:prstGeom prst="rect">
            <a:avLst/>
          </a:prstGeom>
        </p:spPr>
      </p:pic>
      <p:pic>
        <p:nvPicPr>
          <p:cNvPr id="12" name="Picture 11" descr="AMCHAM Spollight 9 Mar 2016 Group HP Lady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2608" y="1452283"/>
            <a:ext cx="4156364" cy="2115672"/>
          </a:xfrm>
          <a:prstGeom prst="rect">
            <a:avLst/>
          </a:prstGeom>
        </p:spPr>
      </p:pic>
      <p:pic>
        <p:nvPicPr>
          <p:cNvPr id="11" name="Picture 10" descr="AMCHAM Spollight 9 Mar 2016 PR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2400" y="3985376"/>
            <a:ext cx="4130516" cy="2313938"/>
          </a:xfrm>
          <a:prstGeom prst="rect">
            <a:avLst/>
          </a:prstGeom>
        </p:spPr>
      </p:pic>
      <p:pic>
        <p:nvPicPr>
          <p:cNvPr id="14" name="Picture 13" descr="AMCHAM Spollight 9 Mar 2016 Group Simon 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459603"/>
            <a:ext cx="3883231" cy="213035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595718" y="251011"/>
            <a:ext cx="9646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Career 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Strategies for Senior Executives (25+ years Experience)  at 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American Chamber of Commerce Spotlight Session (9 March 2016) </a:t>
            </a: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3504303"/>
            <a:ext cx="42824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Concepts (Know How +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now Self) )  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72754" y="3495337"/>
            <a:ext cx="4455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Participants sharing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own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journey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36540" y="3443342"/>
            <a:ext cx="4455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Participants sharing own journey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6136809"/>
            <a:ext cx="3890683" cy="5078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Cases &amp; Forward Plan 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03234" y="6158324"/>
            <a:ext cx="4455460" cy="4589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Networking / BD 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736540" y="6136809"/>
            <a:ext cx="4455460" cy="4589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Networking / BD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CC Summit  13 April 2016 Group Photo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5611505"/>
            <a:ext cx="12192000" cy="1292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</a:t>
            </a:r>
            <a:r>
              <a:rPr 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Cornerstone Global Leadership Summit – 2016 Second Half Year Outlook                                             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The Four Seasons Hotel, Shanghai  13 April 2016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欧信全球领导力峰会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–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下半年趋势，机遇与挑战  上海四季酒店，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</a:t>
            </a:r>
          </a:p>
        </p:txBody>
      </p:sp>
      <p:pic>
        <p:nvPicPr>
          <p:cNvPr id="5" name="Picture 6" descr="云海1-1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7840" y="1325880"/>
            <a:ext cx="2971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Isosceles Triangle 7"/>
          <p:cNvSpPr/>
          <p:nvPr/>
        </p:nvSpPr>
        <p:spPr>
          <a:xfrm rot="16045654">
            <a:off x="7002370" y="-105011"/>
            <a:ext cx="261554" cy="2815985"/>
          </a:xfrm>
          <a:prstGeom prst="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 rot="21412270">
            <a:off x="5604510" y="1661024"/>
            <a:ext cx="19850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500" b="1" dirty="0">
                <a:solidFill>
                  <a:schemeClr val="bg1"/>
                </a:solidFill>
                <a:latin typeface="Calibri" pitchFamily="34" charset="0"/>
              </a:rPr>
              <a:t>欧信全球领导力峰会</a:t>
            </a:r>
            <a:r>
              <a:rPr lang="zh-CN" altLang="en-US" sz="500" b="1" dirty="0">
                <a:solidFill>
                  <a:schemeClr val="bg1"/>
                </a:solidFill>
              </a:rPr>
              <a:t> </a:t>
            </a:r>
            <a:endParaRPr lang="en-US" altLang="zh-CN" sz="500" b="1" dirty="0">
              <a:solidFill>
                <a:schemeClr val="bg1"/>
              </a:solidFill>
            </a:endParaRPr>
          </a:p>
          <a:p>
            <a:pPr eaLnBrk="0" hangingPunct="0"/>
            <a:endParaRPr lang="en-US" altLang="zh-CN" sz="100" dirty="0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 rot="21363027">
            <a:off x="5554990" y="1348108"/>
            <a:ext cx="2974883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800" b="1" dirty="0">
                <a:solidFill>
                  <a:schemeClr val="bg1"/>
                </a:solidFill>
              </a:rPr>
              <a:t>Cornerstone Global Leadership Summit</a:t>
            </a:r>
            <a:r>
              <a:rPr lang="zh-CN" altLang="en-US" sz="700" b="1" dirty="0">
                <a:solidFill>
                  <a:schemeClr val="bg1"/>
                </a:solidFill>
              </a:rPr>
              <a:t> </a:t>
            </a:r>
            <a:r>
              <a:rPr lang="zh-CN" altLang="en-US" sz="600" b="1" i="1" dirty="0">
                <a:solidFill>
                  <a:schemeClr val="bg1"/>
                </a:solidFill>
              </a:rPr>
              <a:t> </a:t>
            </a:r>
            <a:endParaRPr lang="zh-CN" altLang="en-US" sz="100" b="1" dirty="0">
              <a:solidFill>
                <a:schemeClr val="bg1"/>
              </a:solidFill>
            </a:endParaRPr>
          </a:p>
          <a:p>
            <a:pPr eaLnBrk="0" hangingPunct="0"/>
            <a:r>
              <a:rPr lang="en-US" altLang="zh-CN" sz="700" b="1" i="1" dirty="0">
                <a:solidFill>
                  <a:srgbClr val="FF0000"/>
                </a:solidFill>
              </a:rPr>
              <a:t>Market Outlook - Second Half 2016  </a:t>
            </a:r>
            <a:endParaRPr lang="en-US" altLang="zh-CN" sz="800" b="1" i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 rot="21303519">
            <a:off x="5562602" y="1746970"/>
            <a:ext cx="185927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600" b="1" i="1" dirty="0">
                <a:solidFill>
                  <a:srgbClr val="FF0000"/>
                </a:solidFill>
                <a:latin typeface="Calibri" pitchFamily="34" charset="0"/>
              </a:rPr>
              <a:t>2016 </a:t>
            </a:r>
            <a:r>
              <a:rPr lang="zh-CN" altLang="en-US" sz="600" b="1" i="1" dirty="0">
                <a:solidFill>
                  <a:srgbClr val="FF0000"/>
                </a:solidFill>
                <a:latin typeface="Calibri" pitchFamily="34" charset="0"/>
              </a:rPr>
              <a:t>年 下半年趋势 </a:t>
            </a:r>
            <a:endParaRPr lang="zh-CN" altLang="en-US" sz="100" i="1" dirty="0">
              <a:solidFill>
                <a:srgbClr val="FF0000"/>
              </a:solidFill>
            </a:endParaRPr>
          </a:p>
          <a:p>
            <a:pPr eaLnBrk="0" hangingPunct="0"/>
            <a:endParaRPr lang="en-US" altLang="zh-CN" sz="200" dirty="0"/>
          </a:p>
        </p:txBody>
      </p:sp>
      <p:sp>
        <p:nvSpPr>
          <p:cNvPr id="19" name="TextBox 18"/>
          <p:cNvSpPr txBox="1"/>
          <p:nvPr/>
        </p:nvSpPr>
        <p:spPr>
          <a:xfrm>
            <a:off x="472440" y="0"/>
            <a:ext cx="112014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Know Who   </a:t>
            </a:r>
            <a:endParaRPr lang="en-US" sz="28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CC Summit  13 April 2016 Group Photo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5611505"/>
            <a:ext cx="12192000" cy="1292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</a:t>
            </a:r>
            <a:r>
              <a:rPr 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Cornerstone Global Leadership Summit – 2016 Second Half Year Outlook                                             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The Four Seasons Hotel, Shanghai  13 April 2016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欧信全球领导力峰会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–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下半年趋势，机遇与挑战  上海四季酒店，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 </a:t>
            </a:r>
            <a:r>
              <a:rPr 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</a:t>
            </a:r>
          </a:p>
        </p:txBody>
      </p:sp>
      <p:pic>
        <p:nvPicPr>
          <p:cNvPr id="5" name="Picture 6" descr="云海1-1副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7840" y="1325880"/>
            <a:ext cx="2971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Isosceles Triangle 7"/>
          <p:cNvSpPr/>
          <p:nvPr/>
        </p:nvSpPr>
        <p:spPr>
          <a:xfrm rot="16045654">
            <a:off x="7002370" y="-105011"/>
            <a:ext cx="261554" cy="2815985"/>
          </a:xfrm>
          <a:prstGeom prst="triangle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 rot="21412270">
            <a:off x="5604510" y="1661024"/>
            <a:ext cx="19850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500" b="1" dirty="0">
                <a:solidFill>
                  <a:schemeClr val="bg1"/>
                </a:solidFill>
                <a:latin typeface="Calibri" pitchFamily="34" charset="0"/>
              </a:rPr>
              <a:t>欧信全球领导力峰会</a:t>
            </a:r>
            <a:r>
              <a:rPr lang="zh-CN" altLang="en-US" sz="500" b="1" dirty="0">
                <a:solidFill>
                  <a:schemeClr val="bg1"/>
                </a:solidFill>
              </a:rPr>
              <a:t> </a:t>
            </a:r>
            <a:endParaRPr lang="en-US" altLang="zh-CN" sz="500" b="1" dirty="0">
              <a:solidFill>
                <a:schemeClr val="bg1"/>
              </a:solidFill>
            </a:endParaRPr>
          </a:p>
          <a:p>
            <a:pPr eaLnBrk="0" hangingPunct="0"/>
            <a:endParaRPr lang="en-US" altLang="zh-CN" sz="100" dirty="0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 rot="21363027">
            <a:off x="5554990" y="1348108"/>
            <a:ext cx="2974883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800" b="1" dirty="0">
                <a:solidFill>
                  <a:schemeClr val="bg1"/>
                </a:solidFill>
              </a:rPr>
              <a:t>Cornerstone Global Leadership Summit</a:t>
            </a:r>
            <a:r>
              <a:rPr lang="zh-CN" altLang="en-US" sz="700" b="1" dirty="0">
                <a:solidFill>
                  <a:schemeClr val="bg1"/>
                </a:solidFill>
              </a:rPr>
              <a:t> </a:t>
            </a:r>
            <a:r>
              <a:rPr lang="zh-CN" altLang="en-US" sz="600" b="1" i="1" dirty="0">
                <a:solidFill>
                  <a:schemeClr val="bg1"/>
                </a:solidFill>
              </a:rPr>
              <a:t> </a:t>
            </a:r>
            <a:endParaRPr lang="zh-CN" altLang="en-US" sz="100" b="1" dirty="0">
              <a:solidFill>
                <a:schemeClr val="bg1"/>
              </a:solidFill>
            </a:endParaRPr>
          </a:p>
          <a:p>
            <a:pPr eaLnBrk="0" hangingPunct="0"/>
            <a:r>
              <a:rPr lang="en-US" altLang="zh-CN" sz="700" b="1" i="1" dirty="0">
                <a:solidFill>
                  <a:srgbClr val="FF0000"/>
                </a:solidFill>
              </a:rPr>
              <a:t>Market Outlook - Second Half 2016  </a:t>
            </a:r>
            <a:endParaRPr lang="en-US" altLang="zh-CN" sz="800" b="1" i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 rot="21303519">
            <a:off x="5562602" y="1746970"/>
            <a:ext cx="185927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600" b="1" i="1" dirty="0">
                <a:solidFill>
                  <a:srgbClr val="FF0000"/>
                </a:solidFill>
                <a:latin typeface="Calibri" pitchFamily="34" charset="0"/>
              </a:rPr>
              <a:t>2016 </a:t>
            </a:r>
            <a:r>
              <a:rPr lang="zh-CN" altLang="en-US" sz="600" b="1" i="1" dirty="0">
                <a:solidFill>
                  <a:srgbClr val="FF0000"/>
                </a:solidFill>
                <a:latin typeface="Calibri" pitchFamily="34" charset="0"/>
              </a:rPr>
              <a:t>年 下半年趋势 </a:t>
            </a:r>
            <a:endParaRPr lang="zh-CN" altLang="en-US" sz="100" i="1" dirty="0">
              <a:solidFill>
                <a:srgbClr val="FF0000"/>
              </a:solidFill>
            </a:endParaRPr>
          </a:p>
          <a:p>
            <a:pPr eaLnBrk="0" hangingPunct="0"/>
            <a:endParaRPr lang="en-US" altLang="zh-CN" sz="200" dirty="0"/>
          </a:p>
        </p:txBody>
      </p:sp>
      <p:pic>
        <p:nvPicPr>
          <p:cNvPr id="12" name="Picture 4" descr="春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32560" y="1860664"/>
            <a:ext cx="2727960" cy="1248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夏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98280" y="494146"/>
            <a:ext cx="2865120" cy="1273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秋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98280" y="1863732"/>
            <a:ext cx="2880360" cy="130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冬1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7800" y="483399"/>
            <a:ext cx="2727960" cy="1282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5013960" y="289560"/>
            <a:ext cx="46786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UNIQUE EXPERIENCE </a:t>
            </a:r>
            <a:endParaRPr 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71600" y="0"/>
            <a:ext cx="391668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Winter / Spring </a:t>
            </a:r>
            <a:endParaRPr 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30640" y="0"/>
            <a:ext cx="3916680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Summer  / Autumn </a:t>
            </a:r>
            <a:endParaRPr 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842337"/>
            <a:ext cx="12192000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</a:t>
            </a:r>
            <a:r>
              <a:rPr lang="zh-CN" altLang="en-US" sz="2000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000" b="1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en-US" altLang="zh-CN" sz="2000" b="1" dirty="0" smtClean="0">
                <a:ea typeface="宋体" pitchFamily="2" charset="-122"/>
              </a:rPr>
              <a:t>nowing New Friends                                   </a:t>
            </a:r>
            <a:r>
              <a:rPr lang="zh-CN" altLang="en-US" sz="2000" b="1" dirty="0" smtClean="0">
                <a:ea typeface="宋体" pitchFamily="2" charset="-122"/>
              </a:rPr>
              <a:t>                                                    </a:t>
            </a:r>
            <a:r>
              <a:rPr lang="en-US" altLang="zh-CN" sz="2000" b="1" dirty="0" smtClean="0">
                <a:ea typeface="宋体" pitchFamily="2" charset="-122"/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ea typeface="宋体" pitchFamily="2" charset="-122"/>
              </a:rPr>
              <a:t>                                                                             </a:t>
            </a:r>
            <a:r>
              <a:rPr lang="zh-CN" altLang="en-US" sz="2000" b="1" dirty="0" smtClean="0">
                <a:ea typeface="宋体" pitchFamily="2" charset="-122"/>
              </a:rPr>
              <a:t> </a:t>
            </a:r>
            <a:r>
              <a:rPr lang="en-US" altLang="zh-CN" sz="2000" b="1" dirty="0" smtClean="0">
                <a:ea typeface="宋体" pitchFamily="2" charset="-122"/>
              </a:rPr>
              <a:t> </a:t>
            </a:r>
            <a:r>
              <a:rPr lang="zh-CN" altLang="en-US" sz="2000" b="1" dirty="0" smtClean="0">
                <a:ea typeface="宋体" pitchFamily="2" charset="-122"/>
              </a:rPr>
              <a:t>  </a:t>
            </a:r>
            <a:r>
              <a:rPr lang="en-US" altLang="zh-CN" sz="2000" b="1" dirty="0" smtClean="0">
                <a:ea typeface="宋体" pitchFamily="2" charset="-122"/>
              </a:rPr>
              <a:t>              </a:t>
            </a:r>
            <a:r>
              <a:rPr lang="zh-CN" altLang="en-US" sz="2000" b="1" dirty="0" smtClean="0">
                <a:ea typeface="宋体" pitchFamily="2" charset="-122"/>
              </a:rPr>
              <a:t>认识新朋友 </a:t>
            </a:r>
            <a:r>
              <a:rPr lang="en-US" altLang="zh-CN" sz="2000" b="1" dirty="0" smtClean="0">
                <a:ea typeface="宋体" pitchFamily="2" charset="-122"/>
              </a:rPr>
              <a:t> </a:t>
            </a:r>
            <a:r>
              <a:rPr lang="zh-CN" altLang="en-US" sz="2000" b="1" dirty="0" smtClean="0">
                <a:ea typeface="宋体" pitchFamily="2" charset="-122"/>
              </a:rPr>
              <a:t> </a:t>
            </a:r>
            <a:r>
              <a:rPr 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</a:t>
            </a:r>
          </a:p>
        </p:txBody>
      </p:sp>
      <p:pic>
        <p:nvPicPr>
          <p:cNvPr id="5" name="Picture 4" descr="CCC Summit  13 April 2016 Luigi , Johnlin Nico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86600" y="-1"/>
            <a:ext cx="5105400" cy="2939733"/>
          </a:xfrm>
          <a:prstGeom prst="rect">
            <a:avLst/>
          </a:prstGeom>
        </p:spPr>
      </p:pic>
      <p:pic>
        <p:nvPicPr>
          <p:cNvPr id="7" name="Picture 6" descr="CCC Summit  13 April 2016 Registrati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3733800" cy="2976413"/>
          </a:xfrm>
          <a:prstGeom prst="rect">
            <a:avLst/>
          </a:prstGeom>
        </p:spPr>
      </p:pic>
      <p:pic>
        <p:nvPicPr>
          <p:cNvPr id="9" name="Picture 8" descr="CCC Summit  13 April 2016 Eric Warren James Simon Davi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65120"/>
            <a:ext cx="4404360" cy="3002280"/>
          </a:xfrm>
          <a:prstGeom prst="rect">
            <a:avLst/>
          </a:prstGeom>
        </p:spPr>
      </p:pic>
      <p:pic>
        <p:nvPicPr>
          <p:cNvPr id="10" name="Picture 9" descr="CCC Summit  13 April 2016 YC Lee Kok Wa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07080" y="0"/>
            <a:ext cx="4358640" cy="2941321"/>
          </a:xfrm>
          <a:prstGeom prst="rect">
            <a:avLst/>
          </a:prstGeom>
        </p:spPr>
      </p:pic>
      <p:pic>
        <p:nvPicPr>
          <p:cNvPr id="14" name="Picture 13" descr="CCC Summit  13 April 2016 Min Chang and Bill Kooser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14800" y="2926080"/>
            <a:ext cx="3749040" cy="2971799"/>
          </a:xfrm>
          <a:prstGeom prst="rect">
            <a:avLst/>
          </a:prstGeom>
        </p:spPr>
      </p:pic>
      <p:pic>
        <p:nvPicPr>
          <p:cNvPr id="11" name="Picture 10" descr="CCC Summit  13 April 2016 Panel 1   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02880" y="2910840"/>
            <a:ext cx="4389120" cy="2971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623561"/>
            <a:ext cx="12192000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</a:t>
            </a:r>
            <a:r>
              <a:rPr lang="zh-CN" altLang="en-US" sz="2000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000" b="1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en-US" altLang="zh-CN" sz="2000" b="1" dirty="0" smtClean="0">
                <a:ea typeface="宋体" pitchFamily="2" charset="-122"/>
              </a:rPr>
              <a:t>nowing New Friends                                   </a:t>
            </a:r>
            <a:r>
              <a:rPr lang="zh-CN" altLang="en-US" sz="2000" b="1" dirty="0" smtClean="0">
                <a:ea typeface="宋体" pitchFamily="2" charset="-122"/>
              </a:rPr>
              <a:t>                                                    </a:t>
            </a:r>
            <a:r>
              <a:rPr lang="en-US" altLang="zh-CN" sz="2000" b="1" dirty="0" smtClean="0">
                <a:ea typeface="宋体" pitchFamily="2" charset="-122"/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ea typeface="宋体" pitchFamily="2" charset="-122"/>
              </a:rPr>
              <a:t>                                                                             </a:t>
            </a:r>
            <a:r>
              <a:rPr lang="zh-CN" altLang="en-US" sz="2000" b="1" dirty="0" smtClean="0">
                <a:ea typeface="宋体" pitchFamily="2" charset="-122"/>
              </a:rPr>
              <a:t> </a:t>
            </a:r>
            <a:r>
              <a:rPr lang="en-US" altLang="zh-CN" sz="2000" b="1" dirty="0" smtClean="0">
                <a:ea typeface="宋体" pitchFamily="2" charset="-122"/>
              </a:rPr>
              <a:t> </a:t>
            </a:r>
            <a:r>
              <a:rPr lang="zh-CN" altLang="en-US" sz="2000" b="1" dirty="0" smtClean="0">
                <a:ea typeface="宋体" pitchFamily="2" charset="-122"/>
              </a:rPr>
              <a:t>  </a:t>
            </a:r>
            <a:r>
              <a:rPr lang="en-US" altLang="zh-CN" sz="2000" b="1" dirty="0" smtClean="0">
                <a:ea typeface="宋体" pitchFamily="2" charset="-122"/>
              </a:rPr>
              <a:t>              </a:t>
            </a:r>
            <a:r>
              <a:rPr lang="zh-CN" altLang="en-US" sz="2000" b="1" dirty="0" smtClean="0">
                <a:ea typeface="宋体" pitchFamily="2" charset="-122"/>
              </a:rPr>
              <a:t>认识新朋友 </a:t>
            </a:r>
            <a:r>
              <a:rPr lang="en-US" altLang="zh-CN" sz="2000" b="1" dirty="0" smtClean="0">
                <a:ea typeface="宋体" pitchFamily="2" charset="-122"/>
              </a:rPr>
              <a:t> </a:t>
            </a:r>
            <a:r>
              <a:rPr lang="zh-CN" altLang="en-US" sz="2000" b="1" dirty="0" smtClean="0">
                <a:ea typeface="宋体" pitchFamily="2" charset="-122"/>
              </a:rPr>
              <a:t> </a:t>
            </a:r>
            <a:r>
              <a:rPr 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</a:t>
            </a:r>
          </a:p>
        </p:txBody>
      </p:sp>
      <p:pic>
        <p:nvPicPr>
          <p:cNvPr id="9" name="Picture 229" descr="http://thumbnail0.baidupcs.com/thumbnail/e575fbb0e7a572939995038b1538859f?fid=2101612443-250528-854281198779547&amp;time=1460905200&amp;rt=sh&amp;sign=FDTAER-DCb740ccc5511e5e8fedcff06b081203-k3V28MHrZuXoIHvOXX%2FN1wMzsKc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1"/>
            <a:ext cx="4053840" cy="3032760"/>
          </a:xfrm>
          <a:prstGeom prst="rect">
            <a:avLst/>
          </a:prstGeom>
          <a:noFill/>
        </p:spPr>
      </p:pic>
      <p:pic>
        <p:nvPicPr>
          <p:cNvPr id="10" name="Picture 467" descr="http://thumbnail0.baidupcs.com/thumbnail/8d3a43404aa0fddacf48eb380efc600f?fid=2101612443-250528-897505394277788&amp;time=1460905200&amp;rt=sh&amp;sign=FDTAER-DCb740ccc5511e5e8fedcff06b081203-Jdbjy1WWz5Wc2WG%2B3sRxmzx3PRY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2520" y="2971800"/>
            <a:ext cx="3840480" cy="2758440"/>
          </a:xfrm>
          <a:prstGeom prst="rect">
            <a:avLst/>
          </a:prstGeom>
          <a:noFill/>
        </p:spPr>
      </p:pic>
      <p:pic>
        <p:nvPicPr>
          <p:cNvPr id="89090" name="Picture 2" descr="http://thumbnail0.baidupcs.com/thumbnail/d9af247fc8b5cb0fec06f0b08dcd253a?fid=2101612443-250528-497086928283135&amp;time=1460905200&amp;rt=sh&amp;sign=FDTAER-DCb740ccc5511e5e8fedcff06b081203-sbtiTVCZ1J1F7X7AjnMjpuPl5b0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63000" y="2895600"/>
            <a:ext cx="3429000" cy="2834640"/>
          </a:xfrm>
          <a:prstGeom prst="rect">
            <a:avLst/>
          </a:prstGeom>
          <a:noFill/>
        </p:spPr>
      </p:pic>
      <p:pic>
        <p:nvPicPr>
          <p:cNvPr id="14" name="Picture 705" descr="http://thumbnail0.baidupcs.com/thumbnail/88e0fd91be4a44ad4a475c4ec9e5f02a?fid=2101612443-250528-234739402161029&amp;time=1460905200&amp;rt=sh&amp;sign=FDTAER-DCb740ccc5511e5e8fedcff06b081203-pi9AVgaK4bkFQN7C%2BWBygKvpwN0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987040"/>
            <a:ext cx="5059680" cy="2743200"/>
          </a:xfrm>
          <a:prstGeom prst="rect">
            <a:avLst/>
          </a:prstGeom>
          <a:noFill/>
        </p:spPr>
      </p:pic>
      <p:pic>
        <p:nvPicPr>
          <p:cNvPr id="15" name="Picture 943" descr="http://thumbnail0.baidupcs.com/thumbnail/38dbfebb528113b23df01c3fd2c76735?fid=2101612443-250528-803816137020885&amp;time=1460905200&amp;rt=sh&amp;sign=FDTAER-DCb740ccc5511e5e8fedcff06b081203-c%2BHMYdM0wGc7si%2F%2BztiZ9HF65BI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297680" cy="2987040"/>
          </a:xfrm>
          <a:prstGeom prst="rect">
            <a:avLst/>
          </a:prstGeom>
          <a:noFill/>
        </p:spPr>
      </p:pic>
      <p:pic>
        <p:nvPicPr>
          <p:cNvPr id="19" name="Picture 2" descr="http://thumbnail0.baidupcs.com/thumbnail/ee416b1169398759a4b69de52fd1184e?fid=2101612443-250528-882614728250317&amp;time=1460905200&amp;rt=sh&amp;sign=FDTAER-DCb740ccc5511e5e8fedcff06b081203-aInDCjvVK1NCvfgDgjMgT7geDQU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38160" y="0"/>
            <a:ext cx="4053840" cy="2956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730241"/>
            <a:ext cx="12192000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</a:t>
            </a:r>
            <a:r>
              <a:rPr lang="zh-CN" altLang="en-US" sz="2000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000" b="1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en-US" altLang="zh-CN" sz="2000" b="1" dirty="0" smtClean="0">
                <a:ea typeface="宋体" pitchFamily="2" charset="-122"/>
              </a:rPr>
              <a:t>nowing New Friends                                   </a:t>
            </a:r>
            <a:r>
              <a:rPr lang="zh-CN" altLang="en-US" sz="2000" b="1" dirty="0" smtClean="0">
                <a:ea typeface="宋体" pitchFamily="2" charset="-122"/>
              </a:rPr>
              <a:t>                                                    </a:t>
            </a:r>
            <a:r>
              <a:rPr lang="en-US" altLang="zh-CN" sz="2000" b="1" dirty="0" smtClean="0">
                <a:ea typeface="宋体" pitchFamily="2" charset="-122"/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ea typeface="宋体" pitchFamily="2" charset="-122"/>
              </a:rPr>
              <a:t>                                                                             </a:t>
            </a:r>
            <a:r>
              <a:rPr lang="zh-CN" altLang="en-US" sz="2000" b="1" dirty="0" smtClean="0">
                <a:ea typeface="宋体" pitchFamily="2" charset="-122"/>
              </a:rPr>
              <a:t> </a:t>
            </a:r>
            <a:r>
              <a:rPr lang="en-US" altLang="zh-CN" sz="2000" b="1" dirty="0" smtClean="0">
                <a:ea typeface="宋体" pitchFamily="2" charset="-122"/>
              </a:rPr>
              <a:t> </a:t>
            </a:r>
            <a:r>
              <a:rPr lang="zh-CN" altLang="en-US" sz="2000" b="1" dirty="0" smtClean="0">
                <a:ea typeface="宋体" pitchFamily="2" charset="-122"/>
              </a:rPr>
              <a:t>  </a:t>
            </a:r>
            <a:r>
              <a:rPr lang="en-US" altLang="zh-CN" sz="2000" b="1" dirty="0" smtClean="0">
                <a:ea typeface="宋体" pitchFamily="2" charset="-122"/>
              </a:rPr>
              <a:t>              </a:t>
            </a:r>
            <a:r>
              <a:rPr lang="zh-CN" altLang="en-US" sz="2000" b="1" dirty="0" smtClean="0">
                <a:ea typeface="宋体" pitchFamily="2" charset="-122"/>
              </a:rPr>
              <a:t>认识新朋友 </a:t>
            </a:r>
            <a:r>
              <a:rPr lang="en-US" altLang="zh-CN" sz="2000" b="1" dirty="0" smtClean="0">
                <a:ea typeface="宋体" pitchFamily="2" charset="-122"/>
              </a:rPr>
              <a:t> </a:t>
            </a:r>
            <a:r>
              <a:rPr lang="zh-CN" altLang="en-US" sz="2000" b="1" dirty="0" smtClean="0">
                <a:ea typeface="宋体" pitchFamily="2" charset="-122"/>
              </a:rPr>
              <a:t> </a:t>
            </a:r>
            <a:r>
              <a:rPr 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</a:t>
            </a:r>
          </a:p>
        </p:txBody>
      </p:sp>
      <p:pic>
        <p:nvPicPr>
          <p:cNvPr id="11" name="Picture 6" descr="http://thumbnail0.baidupcs.com/thumbnail/ee416b1169398759a4b69de52fd1184e?fid=2101612443-250528-882614728250317&amp;time=1460905200&amp;rt=sh&amp;sign=FDTAER-DCb740ccc5511e5e8fedcff06b081203-aInDCjvVK1NCvfgDgjMgT7geDQU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0040" y="0"/>
            <a:ext cx="4251960" cy="3048000"/>
          </a:xfrm>
          <a:prstGeom prst="rect">
            <a:avLst/>
          </a:prstGeom>
          <a:noFill/>
        </p:spPr>
      </p:pic>
      <p:pic>
        <p:nvPicPr>
          <p:cNvPr id="12" name="Picture 234" descr="http://thumbnail0.baidupcs.com/thumbnail/618cc7e24e11702cfb626ec20bba0aee?fid=2101612443-250528-66423515380515&amp;time=1460905200&amp;rt=sh&amp;sign=FDTAER-DCb740ccc5511e5e8fedcff06b081203-8Mvvhlh9QFOP%2FGuzJycuj1z%2BLGU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2987041"/>
            <a:ext cx="3886200" cy="2789620"/>
          </a:xfrm>
          <a:prstGeom prst="rect">
            <a:avLst/>
          </a:prstGeom>
          <a:noFill/>
        </p:spPr>
      </p:pic>
      <p:pic>
        <p:nvPicPr>
          <p:cNvPr id="13" name="Picture 12" descr="CCC Summit  13 April 2016 Nicolas Er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077878" cy="3048000"/>
          </a:xfrm>
          <a:prstGeom prst="rect">
            <a:avLst/>
          </a:prstGeom>
        </p:spPr>
      </p:pic>
      <p:pic>
        <p:nvPicPr>
          <p:cNvPr id="16" name="Picture 4" descr="http://thumbnail0.baidupcs.com/thumbnail/adabe3788ce6bde48ba50f4f033bd566?fid=2101612443-250528-920168199386227&amp;time=1460905200&amp;rt=sh&amp;sign=FDTAER-DCb740ccc5511e5e8fedcff06b081203-kBovb6E%2FjCtqco%2FqAgCko62y5f4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53222" y="0"/>
            <a:ext cx="4069698" cy="3901440"/>
          </a:xfrm>
          <a:prstGeom prst="rect">
            <a:avLst/>
          </a:prstGeom>
          <a:noFill/>
        </p:spPr>
      </p:pic>
      <p:pic>
        <p:nvPicPr>
          <p:cNvPr id="19" name="Picture 4" descr="http://thumbnail0.baidupcs.com/thumbnail/f73f28d0a99199f786dd63a101a35e8f?fid=2101612443-250528-847850832904402&amp;time=1460905200&amp;rt=sh&amp;sign=FDTAER-DCb740ccc5511e5e8fedcff06b081203-%2BYbtCmGANgukZscrUFzDbNSqsvo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97240" y="3014162"/>
            <a:ext cx="3794760" cy="2746558"/>
          </a:xfrm>
          <a:prstGeom prst="rect">
            <a:avLst/>
          </a:prstGeom>
          <a:noFill/>
        </p:spPr>
      </p:pic>
      <p:pic>
        <p:nvPicPr>
          <p:cNvPr id="20" name="Picture 229" descr="http://thumbnail0.baidupcs.com/thumbnail/158bf4f2cb444ce9fff917b98eacbfde?fid=2101612443-250528-871241164543747&amp;time=1460905200&amp;rt=sh&amp;sign=FDTAER-DCb740ccc5511e5e8fedcff06b081203-FWo5Cwu7DBqATOmXfy9ZK87qPQw%3D&amp;expires=8h&amp;chkv=0&amp;chkbd=0&amp;chkpc=&amp;dp-logid=2504344341717458713&amp;dp-callid=0&amp;size=c1366_u768&amp;quality=1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032759"/>
            <a:ext cx="4511041" cy="2758441"/>
          </a:xfrm>
          <a:prstGeom prst="rect">
            <a:avLst/>
          </a:prstGeom>
          <a:noFill/>
        </p:spPr>
      </p:pic>
      <p:pic>
        <p:nvPicPr>
          <p:cNvPr id="10" name="Picture 9" descr="CCC Summit  13 April 2016 Dr Wang Panel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89120" y="3017520"/>
            <a:ext cx="3992880" cy="275844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5761" y="2025908"/>
            <a:ext cx="835152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en-US" altLang="zh-CN" sz="2400" b="1" dirty="0">
                <a:latin typeface="+mj-lt"/>
                <a:ea typeface="微软雅黑" panose="020B0503020204020204" pitchFamily="34" charset="-122"/>
              </a:rPr>
              <a:t> </a:t>
            </a:r>
            <a:r>
              <a:rPr lang="en-US" altLang="zh-CN" sz="2400" b="1" dirty="0" smtClean="0">
                <a:latin typeface="+mj-lt"/>
                <a:ea typeface="微软雅黑" panose="020B0503020204020204" pitchFamily="34" charset="-122"/>
              </a:rPr>
              <a:t>  </a:t>
            </a:r>
            <a:r>
              <a:rPr lang="en-US" altLang="zh-CN" sz="2800" b="1" dirty="0" smtClean="0">
                <a:latin typeface="+mj-lt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latin typeface="+mj-lt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</a:rPr>
              <a:t>What </a:t>
            </a:r>
            <a:r>
              <a:rPr lang="en-US" altLang="zh-CN" sz="2800" b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</a:rPr>
              <a:t>Does </a:t>
            </a:r>
            <a:endParaRPr lang="en-US" altLang="zh-CN" sz="2800" b="1" dirty="0" smtClean="0">
              <a:solidFill>
                <a:srgbClr val="FF0000"/>
              </a:solidFill>
              <a:latin typeface="+mj-lt"/>
              <a:ea typeface="微软雅黑" panose="020B0503020204020204" pitchFamily="34" charset="-122"/>
            </a:endParaRPr>
          </a:p>
          <a:p>
            <a:pPr marL="514350" indent="-514350"/>
            <a:r>
              <a:rPr lang="en-US" altLang="zh-CN" sz="2800" b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</a:rPr>
              <a:t>   </a:t>
            </a:r>
            <a:r>
              <a:rPr lang="en-US" altLang="zh-CN" sz="2800" b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</a:rPr>
              <a:t>Cornerstone </a:t>
            </a:r>
            <a:r>
              <a:rPr lang="en-US" altLang="zh-CN" sz="2800" b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</a:rPr>
              <a:t>CEO Connection (CCC) Do</a:t>
            </a:r>
            <a:r>
              <a:rPr lang="zh-CN" altLang="en-US" sz="2800" b="1" dirty="0" smtClean="0">
                <a:solidFill>
                  <a:srgbClr val="FF0000"/>
                </a:solidFill>
                <a:latin typeface="+mj-lt"/>
                <a:ea typeface="微软雅黑" panose="020B0503020204020204" pitchFamily="34" charset="-122"/>
              </a:rPr>
              <a:t> </a:t>
            </a:r>
            <a:endParaRPr lang="en-US" altLang="zh-CN" sz="2800" b="1" dirty="0" smtClean="0">
              <a:latin typeface="+mn-ea"/>
            </a:endParaRPr>
          </a:p>
          <a:p>
            <a:pPr marL="514350" indent="-514350"/>
            <a:endParaRPr lang="en-US" altLang="zh-CN" sz="2000" b="1" dirty="0" smtClean="0">
              <a:solidFill>
                <a:srgbClr val="FF0000"/>
              </a:solidFill>
              <a:latin typeface="+mn-ea"/>
            </a:endParaRPr>
          </a:p>
          <a:p>
            <a:pPr marL="514350" indent="-514350"/>
            <a:r>
              <a:rPr lang="en-US" altLang="zh-CN" sz="2800" b="1" dirty="0" smtClean="0">
                <a:solidFill>
                  <a:srgbClr val="7030A0"/>
                </a:solidFill>
                <a:latin typeface="+mj-lt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7030A0"/>
                </a:solidFill>
                <a:latin typeface="+mj-lt"/>
                <a:ea typeface="微软雅黑" panose="020B0503020204020204" pitchFamily="34" charset="-122"/>
              </a:rPr>
              <a:t>    </a:t>
            </a:r>
            <a:r>
              <a:rPr lang="en-US" altLang="zh-CN" sz="2800" b="1" dirty="0" smtClean="0">
                <a:solidFill>
                  <a:srgbClr val="7030A0"/>
                </a:solidFill>
                <a:latin typeface="+mj-lt"/>
                <a:ea typeface="微软雅黑" panose="020B0503020204020204" pitchFamily="34" charset="-122"/>
              </a:rPr>
              <a:t>1) </a:t>
            </a:r>
            <a:r>
              <a:rPr lang="en-US" altLang="zh-CN" sz="2800" b="1" dirty="0" smtClean="0">
                <a:solidFill>
                  <a:srgbClr val="7030A0"/>
                </a:solidFill>
              </a:rPr>
              <a:t>Trusted </a:t>
            </a:r>
            <a:r>
              <a:rPr lang="en-US" altLang="zh-CN" sz="2800" b="1" dirty="0" smtClean="0">
                <a:solidFill>
                  <a:srgbClr val="7030A0"/>
                </a:solidFill>
              </a:rPr>
              <a:t>Peer Advisory Group Mentoring, facilitated by a CEO Coach</a:t>
            </a:r>
          </a:p>
          <a:p>
            <a:pPr marL="514350" indent="-514350"/>
            <a:endParaRPr lang="en-US" altLang="zh-CN" sz="2000" b="1" dirty="0" smtClean="0">
              <a:solidFill>
                <a:srgbClr val="7030A0"/>
              </a:solidFill>
              <a:ea typeface="微软雅黑" panose="020B0503020204020204" pitchFamily="34" charset="-122"/>
            </a:endParaRPr>
          </a:p>
          <a:p>
            <a:pPr marL="514350" indent="-514350"/>
            <a:r>
              <a:rPr lang="zh-CN" altLang="en-US" sz="2800" b="1" dirty="0" smtClean="0">
                <a:solidFill>
                  <a:srgbClr val="7030A0"/>
                </a:solidFill>
                <a:ea typeface="微软雅黑" panose="020B0503020204020204" pitchFamily="34" charset="-122"/>
              </a:rPr>
              <a:t>      </a:t>
            </a:r>
            <a:r>
              <a:rPr lang="en-US" altLang="zh-CN" sz="2800" b="1" dirty="0" smtClean="0">
                <a:solidFill>
                  <a:srgbClr val="7030A0"/>
                </a:solidFill>
                <a:ea typeface="微软雅黑" panose="020B0503020204020204" pitchFamily="34" charset="-122"/>
              </a:rPr>
              <a:t>2) 1-on-1 </a:t>
            </a:r>
            <a:r>
              <a:rPr lang="en-US" altLang="zh-CN" sz="2800" b="1" dirty="0" smtClean="0">
                <a:solidFill>
                  <a:srgbClr val="7030A0"/>
                </a:solidFill>
                <a:ea typeface="微软雅黑" panose="020B0503020204020204" pitchFamily="34" charset="-122"/>
              </a:rPr>
              <a:t>EXECUTIVE COACHING </a:t>
            </a:r>
            <a:r>
              <a:rPr lang="en-US" altLang="zh-CN" sz="2800" b="1" dirty="0" smtClean="0">
                <a:solidFill>
                  <a:srgbClr val="7030A0"/>
                </a:solidFill>
                <a:ea typeface="微软雅黑" panose="020B0503020204020204" pitchFamily="34" charset="-122"/>
              </a:rPr>
              <a:t>sessions</a:t>
            </a:r>
          </a:p>
          <a:p>
            <a:pPr marL="514350" indent="-514350"/>
            <a:endParaRPr lang="en-US" altLang="zh-CN" sz="2800" b="1" dirty="0" smtClean="0">
              <a:solidFill>
                <a:srgbClr val="7030A0"/>
              </a:solidFill>
              <a:ea typeface="微软雅黑" panose="020B0503020204020204" pitchFamily="34" charset="-122"/>
            </a:endParaRPr>
          </a:p>
          <a:p>
            <a:pPr marL="514350" indent="-514350"/>
            <a:r>
              <a:rPr lang="en-US" altLang="zh-CN" sz="2800" b="1" dirty="0" smtClean="0">
                <a:ea typeface="微软雅黑" panose="020B0503020204020204" pitchFamily="34" charset="-122"/>
              </a:rPr>
              <a:t>      - Memberships, Tailored Programs, Public Programs</a:t>
            </a:r>
          </a:p>
          <a:p>
            <a:pPr marL="514350" indent="-514350"/>
            <a:r>
              <a:rPr lang="en-US" altLang="zh-CN" sz="2800" b="1" dirty="0" smtClean="0">
                <a:ea typeface="微软雅黑" panose="020B0503020204020204" pitchFamily="34" charset="-122"/>
              </a:rPr>
              <a:t>      - Sponsors, Contributors     </a:t>
            </a:r>
            <a:endParaRPr lang="en-US" altLang="zh-CN" sz="2800" b="1" dirty="0" smtClean="0">
              <a:ea typeface="微软雅黑" panose="020B0503020204020204" pitchFamily="34" charset="-122"/>
            </a:endParaRPr>
          </a:p>
          <a:p>
            <a:pPr marL="514350" indent="-514350"/>
            <a:r>
              <a:rPr lang="zh-CN" altLang="en-US" sz="2800" b="1" dirty="0" smtClean="0">
                <a:solidFill>
                  <a:srgbClr val="7030A0"/>
                </a:solidFill>
                <a:ea typeface="微软雅黑" panose="020B0503020204020204" pitchFamily="34" charset="-122"/>
              </a:rPr>
              <a:t>      </a:t>
            </a:r>
            <a:endParaRPr lang="zh-CN" altLang="en-US" sz="3200" dirty="0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3340" y="2148840"/>
            <a:ext cx="3145433" cy="34442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7240" y="1033373"/>
            <a:ext cx="1120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BD : Commercial Value Proposition </a:t>
            </a:r>
            <a:endParaRPr lang="en-US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6"/>
          <p:cNvSpPr/>
          <p:nvPr/>
        </p:nvSpPr>
        <p:spPr>
          <a:xfrm>
            <a:off x="259905" y="1122754"/>
            <a:ext cx="1134042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 </a:t>
            </a:r>
            <a:r>
              <a:rPr lang="en-US" sz="3200" b="1" dirty="0" smtClean="0"/>
              <a:t>Moving Forward :    </a:t>
            </a:r>
            <a:endParaRPr lang="en-US" sz="2800" b="1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CCC Mission </a:t>
            </a:r>
            <a:r>
              <a:rPr lang="en-US" sz="2800" dirty="0" smtClean="0"/>
              <a:t>: Support C-Suite Community </a:t>
            </a:r>
            <a:r>
              <a:rPr lang="en-US" sz="2800" dirty="0" smtClean="0"/>
              <a:t>Achieving Success in busin</a:t>
            </a:r>
            <a:r>
              <a:rPr lang="en-US" sz="2800" dirty="0" smtClean="0"/>
              <a:t>esses </a:t>
            </a:r>
            <a:r>
              <a:rPr lang="en-US" sz="2800" dirty="0" smtClean="0"/>
              <a:t> and Personal Lives.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CCC Enablers : </a:t>
            </a:r>
            <a:r>
              <a:rPr lang="en-US" sz="2800" dirty="0" smtClean="0"/>
              <a:t>Peer Advisory Boards </a:t>
            </a:r>
            <a:r>
              <a:rPr lang="en-US" sz="2800" dirty="0" smtClean="0"/>
              <a:t>and </a:t>
            </a:r>
            <a:r>
              <a:rPr lang="en-US" sz="2800" dirty="0" smtClean="0"/>
              <a:t>1-1 Coaching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Execute through KKK Model </a:t>
            </a:r>
          </a:p>
          <a:p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Active Networks of 5000 </a:t>
            </a:r>
            <a:r>
              <a:rPr lang="en-US" sz="2800" dirty="0" smtClean="0"/>
              <a:t>CEOs / </a:t>
            </a:r>
            <a:r>
              <a:rPr lang="en-US" sz="2800" dirty="0" smtClean="0"/>
              <a:t>C-Suite by 2020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Peer Advisory Boards (CEO, Executive, HRD)   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Coaching Services (Executive, Career, Hi Potential, Tailored and Public Programs) 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Collaborators Programs (Sponsors, Chairs &amp; Facilitators, Coaches)   </a:t>
            </a:r>
            <a:r>
              <a:rPr lang="en-US" sz="2800" dirty="0" smtClean="0"/>
              <a:t> 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dirty="0" smtClean="0"/>
              <a:t>Beyond China 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425763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lnSpc>
            <a:spcPct val="150000"/>
          </a:lnSpc>
          <a:defRPr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8653</TotalTime>
  <Words>1419</Words>
  <Application>Microsoft Office PowerPoint</Application>
  <PresentationFormat>Custom</PresentationFormat>
  <Paragraphs>206</Paragraphs>
  <Slides>24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集团介绍 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qln</dc:creator>
  <cp:lastModifiedBy>DELL</cp:lastModifiedBy>
  <cp:revision>268</cp:revision>
  <dcterms:created xsi:type="dcterms:W3CDTF">2016-02-23T02:24:18Z</dcterms:created>
  <dcterms:modified xsi:type="dcterms:W3CDTF">2016-04-30T04:09:19Z</dcterms:modified>
</cp:coreProperties>
</file>