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4"/>
  </p:notesMasterIdLst>
  <p:handoutMasterIdLst>
    <p:handoutMasterId r:id="rId45"/>
  </p:handoutMasterIdLst>
  <p:sldIdLst>
    <p:sldId id="256" r:id="rId2"/>
    <p:sldId id="257" r:id="rId3"/>
    <p:sldId id="259" r:id="rId4"/>
    <p:sldId id="260" r:id="rId5"/>
    <p:sldId id="295" r:id="rId6"/>
    <p:sldId id="286" r:id="rId7"/>
    <p:sldId id="296" r:id="rId8"/>
    <p:sldId id="297" r:id="rId9"/>
    <p:sldId id="261" r:id="rId10"/>
    <p:sldId id="285" r:id="rId11"/>
    <p:sldId id="284" r:id="rId12"/>
    <p:sldId id="265" r:id="rId13"/>
    <p:sldId id="298" r:id="rId14"/>
    <p:sldId id="299" r:id="rId15"/>
    <p:sldId id="287" r:id="rId16"/>
    <p:sldId id="267" r:id="rId17"/>
    <p:sldId id="268" r:id="rId18"/>
    <p:sldId id="269" r:id="rId19"/>
    <p:sldId id="288" r:id="rId20"/>
    <p:sldId id="289" r:id="rId21"/>
    <p:sldId id="310" r:id="rId22"/>
    <p:sldId id="311" r:id="rId23"/>
    <p:sldId id="290" r:id="rId24"/>
    <p:sldId id="272" r:id="rId25"/>
    <p:sldId id="303" r:id="rId26"/>
    <p:sldId id="302" r:id="rId27"/>
    <p:sldId id="301" r:id="rId28"/>
    <p:sldId id="291" r:id="rId29"/>
    <p:sldId id="304" r:id="rId30"/>
    <p:sldId id="305" r:id="rId31"/>
    <p:sldId id="306" r:id="rId32"/>
    <p:sldId id="275" r:id="rId33"/>
    <p:sldId id="308" r:id="rId34"/>
    <p:sldId id="277" r:id="rId35"/>
    <p:sldId id="278" r:id="rId36"/>
    <p:sldId id="279" r:id="rId37"/>
    <p:sldId id="280" r:id="rId38"/>
    <p:sldId id="309" r:id="rId39"/>
    <p:sldId id="282" r:id="rId40"/>
    <p:sldId id="283" r:id="rId41"/>
    <p:sldId id="312" r:id="rId42"/>
    <p:sldId id="313" r:id="rId43"/>
  </p:sldIdLst>
  <p:sldSz cx="12192000" cy="6858000"/>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987" autoAdjust="0"/>
    <p:restoredTop sz="94731" autoAdjust="0"/>
  </p:normalViewPr>
  <p:slideViewPr>
    <p:cSldViewPr snapToGrid="0">
      <p:cViewPr varScale="1">
        <p:scale>
          <a:sx n="59" d="100"/>
          <a:sy n="59" d="100"/>
        </p:scale>
        <p:origin x="1056" y="72"/>
      </p:cViewPr>
      <p:guideLst>
        <p:guide orient="horz" pos="2160"/>
        <p:guide pos="3840"/>
      </p:guideLst>
    </p:cSldViewPr>
  </p:slideViewPr>
  <p:outlineViewPr>
    <p:cViewPr>
      <p:scale>
        <a:sx n="33" d="100"/>
        <a:sy n="33" d="100"/>
      </p:scale>
      <p:origin x="0" y="-16908"/>
    </p:cViewPr>
  </p:outlineViewPr>
  <p:notesTextViewPr>
    <p:cViewPr>
      <p:scale>
        <a:sx n="3" d="2"/>
        <a:sy n="3" d="2"/>
      </p:scale>
      <p:origin x="0" y="0"/>
    </p:cViewPr>
  </p:notesTextViewPr>
  <p:sorterViewPr>
    <p:cViewPr>
      <p:scale>
        <a:sx n="100" d="100"/>
        <a:sy n="100" d="100"/>
      </p:scale>
      <p:origin x="0" y="-2712"/>
    </p:cViewPr>
  </p:sorterViewPr>
  <p:notesViewPr>
    <p:cSldViewPr snapToGrid="0">
      <p:cViewPr>
        <p:scale>
          <a:sx n="75" d="100"/>
          <a:sy n="75" d="100"/>
        </p:scale>
        <p:origin x="2346" y="-7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5C1825-233D-458A-80EC-592EDFB9FC8D}"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34A1A9E2-DA7B-4583-AEBC-0485A5738422}">
      <dgm:prSet phldrT="[Text]"/>
      <dgm:spPr/>
      <dgm:t>
        <a:bodyPr/>
        <a:lstStyle/>
        <a:p>
          <a:r>
            <a:rPr lang="en-CA" b="1" dirty="0">
              <a:solidFill>
                <a:srgbClr val="FF0000"/>
              </a:solidFill>
            </a:rPr>
            <a:t>Yesterday</a:t>
          </a:r>
          <a:r>
            <a:rPr lang="en-CA" dirty="0"/>
            <a:t>	</a:t>
          </a:r>
          <a:endParaRPr lang="en-US" dirty="0"/>
        </a:p>
      </dgm:t>
    </dgm:pt>
    <dgm:pt modelId="{20B55C6B-9228-442C-BBCE-3D0E091B6655}" type="parTrans" cxnId="{BF65A1BE-47A9-48DD-B6E4-DE6D79E4326E}">
      <dgm:prSet/>
      <dgm:spPr/>
      <dgm:t>
        <a:bodyPr/>
        <a:lstStyle/>
        <a:p>
          <a:endParaRPr lang="en-US"/>
        </a:p>
      </dgm:t>
    </dgm:pt>
    <dgm:pt modelId="{13A4F233-97B3-4BD5-8233-4DD2D03FF6FB}" type="sibTrans" cxnId="{BF65A1BE-47A9-48DD-B6E4-DE6D79E4326E}">
      <dgm:prSet/>
      <dgm:spPr/>
      <dgm:t>
        <a:bodyPr/>
        <a:lstStyle/>
        <a:p>
          <a:endParaRPr lang="en-US"/>
        </a:p>
      </dgm:t>
    </dgm:pt>
    <dgm:pt modelId="{89D2CAE5-5DA5-4E07-9D05-37C4C2B19CD7}">
      <dgm:prSet phldrT="[Text]"/>
      <dgm:spPr/>
      <dgm:t>
        <a:bodyPr/>
        <a:lstStyle/>
        <a:p>
          <a:r>
            <a:rPr lang="en-CA" dirty="0">
              <a:solidFill>
                <a:schemeClr val="bg1">
                  <a:lumMod val="85000"/>
                </a:schemeClr>
              </a:solidFill>
            </a:rPr>
            <a:t>Today</a:t>
          </a:r>
          <a:endParaRPr lang="en-US" dirty="0">
            <a:solidFill>
              <a:schemeClr val="bg1">
                <a:lumMod val="85000"/>
              </a:schemeClr>
            </a:solidFill>
          </a:endParaRPr>
        </a:p>
      </dgm:t>
    </dgm:pt>
    <dgm:pt modelId="{C2673F26-4773-4F19-9F1C-CD527746AD9D}" type="parTrans" cxnId="{C065C9D5-8D50-43E2-A028-4E916B5423DD}">
      <dgm:prSet/>
      <dgm:spPr/>
      <dgm:t>
        <a:bodyPr/>
        <a:lstStyle/>
        <a:p>
          <a:endParaRPr lang="en-US"/>
        </a:p>
      </dgm:t>
    </dgm:pt>
    <dgm:pt modelId="{C85AE500-E96C-4569-9361-D2F67289AFD8}" type="sibTrans" cxnId="{C065C9D5-8D50-43E2-A028-4E916B5423DD}">
      <dgm:prSet/>
      <dgm:spPr/>
      <dgm:t>
        <a:bodyPr/>
        <a:lstStyle/>
        <a:p>
          <a:endParaRPr lang="en-US"/>
        </a:p>
      </dgm:t>
    </dgm:pt>
    <dgm:pt modelId="{CCADEB5E-9ABF-45A3-B3AA-6CB537EAA971}">
      <dgm:prSet phldrT="[Text]"/>
      <dgm:spPr/>
      <dgm:t>
        <a:bodyPr/>
        <a:lstStyle/>
        <a:p>
          <a:r>
            <a:rPr lang="en-CA" dirty="0">
              <a:solidFill>
                <a:schemeClr val="bg1">
                  <a:lumMod val="85000"/>
                </a:schemeClr>
              </a:solidFill>
            </a:rPr>
            <a:t>Tomorrow</a:t>
          </a:r>
          <a:endParaRPr lang="en-US" dirty="0">
            <a:solidFill>
              <a:schemeClr val="bg1">
                <a:lumMod val="85000"/>
              </a:schemeClr>
            </a:solidFill>
          </a:endParaRPr>
        </a:p>
      </dgm:t>
    </dgm:pt>
    <dgm:pt modelId="{04C1FECA-DC98-4C59-82EF-9E1063DD7052}" type="parTrans" cxnId="{78593BD0-E34E-4B25-9E82-C90A5CBF97C1}">
      <dgm:prSet/>
      <dgm:spPr/>
      <dgm:t>
        <a:bodyPr/>
        <a:lstStyle/>
        <a:p>
          <a:endParaRPr lang="en-US"/>
        </a:p>
      </dgm:t>
    </dgm:pt>
    <dgm:pt modelId="{E8909435-D8BE-49BD-B037-F92FF4501D80}" type="sibTrans" cxnId="{78593BD0-E34E-4B25-9E82-C90A5CBF97C1}">
      <dgm:prSet/>
      <dgm:spPr/>
      <dgm:t>
        <a:bodyPr/>
        <a:lstStyle/>
        <a:p>
          <a:endParaRPr lang="en-US"/>
        </a:p>
      </dgm:t>
    </dgm:pt>
    <dgm:pt modelId="{AF683E83-0BA0-498F-BC6D-FBE579D53BB9}" type="pres">
      <dgm:prSet presAssocID="{C25C1825-233D-458A-80EC-592EDFB9FC8D}" presName="Name0" presStyleCnt="0">
        <dgm:presLayoutVars>
          <dgm:dir/>
          <dgm:resizeHandles val="exact"/>
        </dgm:presLayoutVars>
      </dgm:prSet>
      <dgm:spPr/>
    </dgm:pt>
    <dgm:pt modelId="{948AD1CA-C720-4672-AABB-281A77AC9BAC}" type="pres">
      <dgm:prSet presAssocID="{34A1A9E2-DA7B-4583-AEBC-0485A5738422}" presName="composite" presStyleCnt="0"/>
      <dgm:spPr/>
    </dgm:pt>
    <dgm:pt modelId="{B50351A9-A884-486B-959A-8D976EBD7B78}" type="pres">
      <dgm:prSet presAssocID="{34A1A9E2-DA7B-4583-AEBC-0485A5738422}" presName="rect1" presStyleLbl="trAlignAcc1" presStyleIdx="0" presStyleCnt="3">
        <dgm:presLayoutVars>
          <dgm:bulletEnabled val="1"/>
        </dgm:presLayoutVars>
      </dgm:prSet>
      <dgm:spPr/>
    </dgm:pt>
    <dgm:pt modelId="{E23EBA74-C399-4FD1-B88A-956AAE3F966B}" type="pres">
      <dgm:prSet presAssocID="{34A1A9E2-DA7B-4583-AEBC-0485A5738422}" presName="rect2"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dgm:spPr>
    </dgm:pt>
    <dgm:pt modelId="{CFFC2950-CF72-4471-84DB-40E6020615BA}" type="pres">
      <dgm:prSet presAssocID="{13A4F233-97B3-4BD5-8233-4DD2D03FF6FB}" presName="sibTrans" presStyleCnt="0"/>
      <dgm:spPr/>
    </dgm:pt>
    <dgm:pt modelId="{EB7EBAF1-19BA-45F4-9322-31CFB38BD8B7}" type="pres">
      <dgm:prSet presAssocID="{89D2CAE5-5DA5-4E07-9D05-37C4C2B19CD7}" presName="composite" presStyleCnt="0"/>
      <dgm:spPr/>
    </dgm:pt>
    <dgm:pt modelId="{F2BFDAC6-6FBB-42A1-9259-0BC614753341}" type="pres">
      <dgm:prSet presAssocID="{89D2CAE5-5DA5-4E07-9D05-37C4C2B19CD7}" presName="rect1" presStyleLbl="trAlignAcc1" presStyleIdx="1" presStyleCnt="3">
        <dgm:presLayoutVars>
          <dgm:bulletEnabled val="1"/>
        </dgm:presLayoutVars>
      </dgm:prSet>
      <dgm:spPr/>
    </dgm:pt>
    <dgm:pt modelId="{C5B917C7-CFC7-408F-9E64-1E9F576D2340}" type="pres">
      <dgm:prSet presAssocID="{89D2CAE5-5DA5-4E07-9D05-37C4C2B19CD7}" presName="rect2"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dgm:spPr>
    </dgm:pt>
    <dgm:pt modelId="{601FD2A6-050E-4353-89BE-909FBB74C137}" type="pres">
      <dgm:prSet presAssocID="{C85AE500-E96C-4569-9361-D2F67289AFD8}" presName="sibTrans" presStyleCnt="0"/>
      <dgm:spPr/>
    </dgm:pt>
    <dgm:pt modelId="{0BC33EF7-DDD1-420D-9969-F79D9273FD4C}" type="pres">
      <dgm:prSet presAssocID="{CCADEB5E-9ABF-45A3-B3AA-6CB537EAA971}" presName="composite" presStyleCnt="0"/>
      <dgm:spPr/>
    </dgm:pt>
    <dgm:pt modelId="{99279C38-C588-420D-A829-2A2C74CD5B55}" type="pres">
      <dgm:prSet presAssocID="{CCADEB5E-9ABF-45A3-B3AA-6CB537EAA971}" presName="rect1" presStyleLbl="trAlignAcc1" presStyleIdx="2" presStyleCnt="3">
        <dgm:presLayoutVars>
          <dgm:bulletEnabled val="1"/>
        </dgm:presLayoutVars>
      </dgm:prSet>
      <dgm:spPr/>
    </dgm:pt>
    <dgm:pt modelId="{CA53730D-A5E9-4336-8F59-92AE6483E50D}" type="pres">
      <dgm:prSet presAssocID="{CCADEB5E-9ABF-45A3-B3AA-6CB537EAA971}" presName="rect2"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Lst>
  <dgm:cxnLst>
    <dgm:cxn modelId="{0B27DD18-A4C2-4414-A3A1-EAFCB451C013}" type="presOf" srcId="{C25C1825-233D-458A-80EC-592EDFB9FC8D}" destId="{AF683E83-0BA0-498F-BC6D-FBE579D53BB9}" srcOrd="0" destOrd="0" presId="urn:microsoft.com/office/officeart/2008/layout/PictureStrips"/>
    <dgm:cxn modelId="{4FC4304D-D59B-48D5-BC6A-9CA98EB9511A}" type="presOf" srcId="{34A1A9E2-DA7B-4583-AEBC-0485A5738422}" destId="{B50351A9-A884-486B-959A-8D976EBD7B78}" srcOrd="0" destOrd="0" presId="urn:microsoft.com/office/officeart/2008/layout/PictureStrips"/>
    <dgm:cxn modelId="{10840B7D-78D1-4C26-AEFC-C88D02D80B72}" type="presOf" srcId="{CCADEB5E-9ABF-45A3-B3AA-6CB537EAA971}" destId="{99279C38-C588-420D-A829-2A2C74CD5B55}" srcOrd="0" destOrd="0" presId="urn:microsoft.com/office/officeart/2008/layout/PictureStrips"/>
    <dgm:cxn modelId="{BF65A1BE-47A9-48DD-B6E4-DE6D79E4326E}" srcId="{C25C1825-233D-458A-80EC-592EDFB9FC8D}" destId="{34A1A9E2-DA7B-4583-AEBC-0485A5738422}" srcOrd="0" destOrd="0" parTransId="{20B55C6B-9228-442C-BBCE-3D0E091B6655}" sibTransId="{13A4F233-97B3-4BD5-8233-4DD2D03FF6FB}"/>
    <dgm:cxn modelId="{78593BD0-E34E-4B25-9E82-C90A5CBF97C1}" srcId="{C25C1825-233D-458A-80EC-592EDFB9FC8D}" destId="{CCADEB5E-9ABF-45A3-B3AA-6CB537EAA971}" srcOrd="2" destOrd="0" parTransId="{04C1FECA-DC98-4C59-82EF-9E1063DD7052}" sibTransId="{E8909435-D8BE-49BD-B037-F92FF4501D80}"/>
    <dgm:cxn modelId="{C065C9D5-8D50-43E2-A028-4E916B5423DD}" srcId="{C25C1825-233D-458A-80EC-592EDFB9FC8D}" destId="{89D2CAE5-5DA5-4E07-9D05-37C4C2B19CD7}" srcOrd="1" destOrd="0" parTransId="{C2673F26-4773-4F19-9F1C-CD527746AD9D}" sibTransId="{C85AE500-E96C-4569-9361-D2F67289AFD8}"/>
    <dgm:cxn modelId="{4227C2E5-5A55-4B10-BA29-8F8086DE8ADD}" type="presOf" srcId="{89D2CAE5-5DA5-4E07-9D05-37C4C2B19CD7}" destId="{F2BFDAC6-6FBB-42A1-9259-0BC614753341}" srcOrd="0" destOrd="0" presId="urn:microsoft.com/office/officeart/2008/layout/PictureStrips"/>
    <dgm:cxn modelId="{225CD819-8E91-4716-BCA3-62E83ECE2A14}" type="presParOf" srcId="{AF683E83-0BA0-498F-BC6D-FBE579D53BB9}" destId="{948AD1CA-C720-4672-AABB-281A77AC9BAC}" srcOrd="0" destOrd="0" presId="urn:microsoft.com/office/officeart/2008/layout/PictureStrips"/>
    <dgm:cxn modelId="{39912E1D-1678-4D5E-895D-1E4DB8E577D9}" type="presParOf" srcId="{948AD1CA-C720-4672-AABB-281A77AC9BAC}" destId="{B50351A9-A884-486B-959A-8D976EBD7B78}" srcOrd="0" destOrd="0" presId="urn:microsoft.com/office/officeart/2008/layout/PictureStrips"/>
    <dgm:cxn modelId="{2DFAD4B1-8FA9-4D4A-B8D3-630BD97A3148}" type="presParOf" srcId="{948AD1CA-C720-4672-AABB-281A77AC9BAC}" destId="{E23EBA74-C399-4FD1-B88A-956AAE3F966B}" srcOrd="1" destOrd="0" presId="urn:microsoft.com/office/officeart/2008/layout/PictureStrips"/>
    <dgm:cxn modelId="{09E3FE91-A482-40A0-AF82-F8FF505F681D}" type="presParOf" srcId="{AF683E83-0BA0-498F-BC6D-FBE579D53BB9}" destId="{CFFC2950-CF72-4471-84DB-40E6020615BA}" srcOrd="1" destOrd="0" presId="urn:microsoft.com/office/officeart/2008/layout/PictureStrips"/>
    <dgm:cxn modelId="{0E6BAD2E-EDA6-4119-8729-1F62A87C9A1E}" type="presParOf" srcId="{AF683E83-0BA0-498F-BC6D-FBE579D53BB9}" destId="{EB7EBAF1-19BA-45F4-9322-31CFB38BD8B7}" srcOrd="2" destOrd="0" presId="urn:microsoft.com/office/officeart/2008/layout/PictureStrips"/>
    <dgm:cxn modelId="{6F98E1A4-A2F6-4B8F-8FCC-6CABCEF4E5AF}" type="presParOf" srcId="{EB7EBAF1-19BA-45F4-9322-31CFB38BD8B7}" destId="{F2BFDAC6-6FBB-42A1-9259-0BC614753341}" srcOrd="0" destOrd="0" presId="urn:microsoft.com/office/officeart/2008/layout/PictureStrips"/>
    <dgm:cxn modelId="{FDA1347E-8B42-43D7-96A2-D44B6852AE0D}" type="presParOf" srcId="{EB7EBAF1-19BA-45F4-9322-31CFB38BD8B7}" destId="{C5B917C7-CFC7-408F-9E64-1E9F576D2340}" srcOrd="1" destOrd="0" presId="urn:microsoft.com/office/officeart/2008/layout/PictureStrips"/>
    <dgm:cxn modelId="{6204C3BA-2171-4926-8BCD-1FE8AA2EFC8D}" type="presParOf" srcId="{AF683E83-0BA0-498F-BC6D-FBE579D53BB9}" destId="{601FD2A6-050E-4353-89BE-909FBB74C137}" srcOrd="3" destOrd="0" presId="urn:microsoft.com/office/officeart/2008/layout/PictureStrips"/>
    <dgm:cxn modelId="{48EF8B9D-7FDF-4659-AEE9-743A781C1C27}" type="presParOf" srcId="{AF683E83-0BA0-498F-BC6D-FBE579D53BB9}" destId="{0BC33EF7-DDD1-420D-9969-F79D9273FD4C}" srcOrd="4" destOrd="0" presId="urn:microsoft.com/office/officeart/2008/layout/PictureStrips"/>
    <dgm:cxn modelId="{A83B7D1B-4E97-4F39-BA8B-040664F60543}" type="presParOf" srcId="{0BC33EF7-DDD1-420D-9969-F79D9273FD4C}" destId="{99279C38-C588-420D-A829-2A2C74CD5B55}" srcOrd="0" destOrd="0" presId="urn:microsoft.com/office/officeart/2008/layout/PictureStrips"/>
    <dgm:cxn modelId="{945E1A50-0C47-47E7-86BD-3414D52EC584}" type="presParOf" srcId="{0BC33EF7-DDD1-420D-9969-F79D9273FD4C}" destId="{CA53730D-A5E9-4336-8F59-92AE6483E50D}"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5C1825-233D-458A-80EC-592EDFB9FC8D}"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34A1A9E2-DA7B-4583-AEBC-0485A5738422}">
      <dgm:prSet phldrT="[Text]"/>
      <dgm:spPr/>
      <dgm:t>
        <a:bodyPr/>
        <a:lstStyle/>
        <a:p>
          <a:r>
            <a:rPr lang="en-CA" dirty="0">
              <a:solidFill>
                <a:schemeClr val="bg1">
                  <a:lumMod val="85000"/>
                </a:schemeClr>
              </a:solidFill>
            </a:rPr>
            <a:t>Yesterda</a:t>
          </a:r>
          <a:r>
            <a:rPr lang="en-CA" dirty="0">
              <a:solidFill>
                <a:schemeClr val="bg1">
                  <a:lumMod val="75000"/>
                </a:schemeClr>
              </a:solidFill>
            </a:rPr>
            <a:t>y</a:t>
          </a:r>
          <a:r>
            <a:rPr lang="en-CA" dirty="0"/>
            <a:t>	</a:t>
          </a:r>
          <a:endParaRPr lang="en-US" dirty="0"/>
        </a:p>
      </dgm:t>
    </dgm:pt>
    <dgm:pt modelId="{20B55C6B-9228-442C-BBCE-3D0E091B6655}" type="parTrans" cxnId="{BF65A1BE-47A9-48DD-B6E4-DE6D79E4326E}">
      <dgm:prSet/>
      <dgm:spPr/>
      <dgm:t>
        <a:bodyPr/>
        <a:lstStyle/>
        <a:p>
          <a:endParaRPr lang="en-US"/>
        </a:p>
      </dgm:t>
    </dgm:pt>
    <dgm:pt modelId="{13A4F233-97B3-4BD5-8233-4DD2D03FF6FB}" type="sibTrans" cxnId="{BF65A1BE-47A9-48DD-B6E4-DE6D79E4326E}">
      <dgm:prSet/>
      <dgm:spPr/>
      <dgm:t>
        <a:bodyPr/>
        <a:lstStyle/>
        <a:p>
          <a:endParaRPr lang="en-US"/>
        </a:p>
      </dgm:t>
    </dgm:pt>
    <dgm:pt modelId="{89D2CAE5-5DA5-4E07-9D05-37C4C2B19CD7}">
      <dgm:prSet phldrT="[Text]"/>
      <dgm:spPr/>
      <dgm:t>
        <a:bodyPr/>
        <a:lstStyle/>
        <a:p>
          <a:r>
            <a:rPr lang="en-CA" b="1" dirty="0">
              <a:solidFill>
                <a:srgbClr val="FF0000"/>
              </a:solidFill>
            </a:rPr>
            <a:t>Today</a:t>
          </a:r>
          <a:endParaRPr lang="en-US" b="1" dirty="0">
            <a:solidFill>
              <a:srgbClr val="FF0000"/>
            </a:solidFill>
          </a:endParaRPr>
        </a:p>
      </dgm:t>
    </dgm:pt>
    <dgm:pt modelId="{C2673F26-4773-4F19-9F1C-CD527746AD9D}" type="parTrans" cxnId="{C065C9D5-8D50-43E2-A028-4E916B5423DD}">
      <dgm:prSet/>
      <dgm:spPr/>
      <dgm:t>
        <a:bodyPr/>
        <a:lstStyle/>
        <a:p>
          <a:endParaRPr lang="en-US"/>
        </a:p>
      </dgm:t>
    </dgm:pt>
    <dgm:pt modelId="{C85AE500-E96C-4569-9361-D2F67289AFD8}" type="sibTrans" cxnId="{C065C9D5-8D50-43E2-A028-4E916B5423DD}">
      <dgm:prSet/>
      <dgm:spPr/>
      <dgm:t>
        <a:bodyPr/>
        <a:lstStyle/>
        <a:p>
          <a:endParaRPr lang="en-US"/>
        </a:p>
      </dgm:t>
    </dgm:pt>
    <dgm:pt modelId="{CCADEB5E-9ABF-45A3-B3AA-6CB537EAA971}">
      <dgm:prSet phldrT="[Text]"/>
      <dgm:spPr/>
      <dgm:t>
        <a:bodyPr/>
        <a:lstStyle/>
        <a:p>
          <a:r>
            <a:rPr lang="en-CA" dirty="0">
              <a:solidFill>
                <a:schemeClr val="bg1">
                  <a:lumMod val="85000"/>
                </a:schemeClr>
              </a:solidFill>
            </a:rPr>
            <a:t>Tomorrow</a:t>
          </a:r>
          <a:endParaRPr lang="en-US" dirty="0">
            <a:solidFill>
              <a:schemeClr val="bg1">
                <a:lumMod val="85000"/>
              </a:schemeClr>
            </a:solidFill>
          </a:endParaRPr>
        </a:p>
      </dgm:t>
    </dgm:pt>
    <dgm:pt modelId="{04C1FECA-DC98-4C59-82EF-9E1063DD7052}" type="parTrans" cxnId="{78593BD0-E34E-4B25-9E82-C90A5CBF97C1}">
      <dgm:prSet/>
      <dgm:spPr/>
      <dgm:t>
        <a:bodyPr/>
        <a:lstStyle/>
        <a:p>
          <a:endParaRPr lang="en-US"/>
        </a:p>
      </dgm:t>
    </dgm:pt>
    <dgm:pt modelId="{E8909435-D8BE-49BD-B037-F92FF4501D80}" type="sibTrans" cxnId="{78593BD0-E34E-4B25-9E82-C90A5CBF97C1}">
      <dgm:prSet/>
      <dgm:spPr/>
      <dgm:t>
        <a:bodyPr/>
        <a:lstStyle/>
        <a:p>
          <a:endParaRPr lang="en-US"/>
        </a:p>
      </dgm:t>
    </dgm:pt>
    <dgm:pt modelId="{AF683E83-0BA0-498F-BC6D-FBE579D53BB9}" type="pres">
      <dgm:prSet presAssocID="{C25C1825-233D-458A-80EC-592EDFB9FC8D}" presName="Name0" presStyleCnt="0">
        <dgm:presLayoutVars>
          <dgm:dir/>
          <dgm:resizeHandles val="exact"/>
        </dgm:presLayoutVars>
      </dgm:prSet>
      <dgm:spPr/>
    </dgm:pt>
    <dgm:pt modelId="{948AD1CA-C720-4672-AABB-281A77AC9BAC}" type="pres">
      <dgm:prSet presAssocID="{34A1A9E2-DA7B-4583-AEBC-0485A5738422}" presName="composite" presStyleCnt="0"/>
      <dgm:spPr/>
    </dgm:pt>
    <dgm:pt modelId="{B50351A9-A884-486B-959A-8D976EBD7B78}" type="pres">
      <dgm:prSet presAssocID="{34A1A9E2-DA7B-4583-AEBC-0485A5738422}" presName="rect1" presStyleLbl="trAlignAcc1" presStyleIdx="0" presStyleCnt="3" custLinFactNeighborX="221" custLinFactNeighborY="1412">
        <dgm:presLayoutVars>
          <dgm:bulletEnabled val="1"/>
        </dgm:presLayoutVars>
      </dgm:prSet>
      <dgm:spPr/>
    </dgm:pt>
    <dgm:pt modelId="{E23EBA74-C399-4FD1-B88A-956AAE3F966B}" type="pres">
      <dgm:prSet presAssocID="{34A1A9E2-DA7B-4583-AEBC-0485A5738422}" presName="rect2" presStyleLbl="fgImgPlace1" presStyleIdx="0" presStyleCnt="3" custScaleX="106159" custScaleY="88822"/>
      <dgm:spPr>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dgm:spPr>
    </dgm:pt>
    <dgm:pt modelId="{CFFC2950-CF72-4471-84DB-40E6020615BA}" type="pres">
      <dgm:prSet presAssocID="{13A4F233-97B3-4BD5-8233-4DD2D03FF6FB}" presName="sibTrans" presStyleCnt="0"/>
      <dgm:spPr/>
    </dgm:pt>
    <dgm:pt modelId="{EB7EBAF1-19BA-45F4-9322-31CFB38BD8B7}" type="pres">
      <dgm:prSet presAssocID="{89D2CAE5-5DA5-4E07-9D05-37C4C2B19CD7}" presName="composite" presStyleCnt="0"/>
      <dgm:spPr/>
    </dgm:pt>
    <dgm:pt modelId="{F2BFDAC6-6FBB-42A1-9259-0BC614753341}" type="pres">
      <dgm:prSet presAssocID="{89D2CAE5-5DA5-4E07-9D05-37C4C2B19CD7}" presName="rect1" presStyleLbl="trAlignAcc1" presStyleIdx="1" presStyleCnt="3" custLinFactNeighborX="80" custLinFactNeighborY="1412">
        <dgm:presLayoutVars>
          <dgm:bulletEnabled val="1"/>
        </dgm:presLayoutVars>
      </dgm:prSet>
      <dgm:spPr/>
    </dgm:pt>
    <dgm:pt modelId="{C5B917C7-CFC7-408F-9E64-1E9F576D2340}" type="pres">
      <dgm:prSet presAssocID="{89D2CAE5-5DA5-4E07-9D05-37C4C2B19CD7}" presName="rect2" presStyleLbl="fgImgPlace1" presStyleIdx="1" presStyleCnt="3" custScaleX="109710" custScaleY="100431"/>
      <dgm:spPr>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dgm:spPr>
    </dgm:pt>
    <dgm:pt modelId="{601FD2A6-050E-4353-89BE-909FBB74C137}" type="pres">
      <dgm:prSet presAssocID="{C85AE500-E96C-4569-9361-D2F67289AFD8}" presName="sibTrans" presStyleCnt="0"/>
      <dgm:spPr/>
    </dgm:pt>
    <dgm:pt modelId="{0BC33EF7-DDD1-420D-9969-F79D9273FD4C}" type="pres">
      <dgm:prSet presAssocID="{CCADEB5E-9ABF-45A3-B3AA-6CB537EAA971}" presName="composite" presStyleCnt="0"/>
      <dgm:spPr/>
    </dgm:pt>
    <dgm:pt modelId="{99279C38-C588-420D-A829-2A2C74CD5B55}" type="pres">
      <dgm:prSet presAssocID="{CCADEB5E-9ABF-45A3-B3AA-6CB537EAA971}" presName="rect1" presStyleLbl="trAlignAcc1" presStyleIdx="2" presStyleCnt="3" custLinFactNeighborX="2201" custLinFactNeighborY="9862">
        <dgm:presLayoutVars>
          <dgm:bulletEnabled val="1"/>
        </dgm:presLayoutVars>
      </dgm:prSet>
      <dgm:spPr/>
    </dgm:pt>
    <dgm:pt modelId="{CA53730D-A5E9-4336-8F59-92AE6483E50D}" type="pres">
      <dgm:prSet presAssocID="{CCADEB5E-9ABF-45A3-B3AA-6CB537EAA971}" presName="rect2" presStyleLbl="fgImgPlace1" presStyleIdx="2" presStyleCnt="3" custScaleX="115218" custScaleY="104860"/>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Lst>
  <dgm:cxnLst>
    <dgm:cxn modelId="{0B27DD18-A4C2-4414-A3A1-EAFCB451C013}" type="presOf" srcId="{C25C1825-233D-458A-80EC-592EDFB9FC8D}" destId="{AF683E83-0BA0-498F-BC6D-FBE579D53BB9}" srcOrd="0" destOrd="0" presId="urn:microsoft.com/office/officeart/2008/layout/PictureStrips"/>
    <dgm:cxn modelId="{4FC4304D-D59B-48D5-BC6A-9CA98EB9511A}" type="presOf" srcId="{34A1A9E2-DA7B-4583-AEBC-0485A5738422}" destId="{B50351A9-A884-486B-959A-8D976EBD7B78}" srcOrd="0" destOrd="0" presId="urn:microsoft.com/office/officeart/2008/layout/PictureStrips"/>
    <dgm:cxn modelId="{10840B7D-78D1-4C26-AEFC-C88D02D80B72}" type="presOf" srcId="{CCADEB5E-9ABF-45A3-B3AA-6CB537EAA971}" destId="{99279C38-C588-420D-A829-2A2C74CD5B55}" srcOrd="0" destOrd="0" presId="urn:microsoft.com/office/officeart/2008/layout/PictureStrips"/>
    <dgm:cxn modelId="{BF65A1BE-47A9-48DD-B6E4-DE6D79E4326E}" srcId="{C25C1825-233D-458A-80EC-592EDFB9FC8D}" destId="{34A1A9E2-DA7B-4583-AEBC-0485A5738422}" srcOrd="0" destOrd="0" parTransId="{20B55C6B-9228-442C-BBCE-3D0E091B6655}" sibTransId="{13A4F233-97B3-4BD5-8233-4DD2D03FF6FB}"/>
    <dgm:cxn modelId="{78593BD0-E34E-4B25-9E82-C90A5CBF97C1}" srcId="{C25C1825-233D-458A-80EC-592EDFB9FC8D}" destId="{CCADEB5E-9ABF-45A3-B3AA-6CB537EAA971}" srcOrd="2" destOrd="0" parTransId="{04C1FECA-DC98-4C59-82EF-9E1063DD7052}" sibTransId="{E8909435-D8BE-49BD-B037-F92FF4501D80}"/>
    <dgm:cxn modelId="{C065C9D5-8D50-43E2-A028-4E916B5423DD}" srcId="{C25C1825-233D-458A-80EC-592EDFB9FC8D}" destId="{89D2CAE5-5DA5-4E07-9D05-37C4C2B19CD7}" srcOrd="1" destOrd="0" parTransId="{C2673F26-4773-4F19-9F1C-CD527746AD9D}" sibTransId="{C85AE500-E96C-4569-9361-D2F67289AFD8}"/>
    <dgm:cxn modelId="{4227C2E5-5A55-4B10-BA29-8F8086DE8ADD}" type="presOf" srcId="{89D2CAE5-5DA5-4E07-9D05-37C4C2B19CD7}" destId="{F2BFDAC6-6FBB-42A1-9259-0BC614753341}" srcOrd="0" destOrd="0" presId="urn:microsoft.com/office/officeart/2008/layout/PictureStrips"/>
    <dgm:cxn modelId="{225CD819-8E91-4716-BCA3-62E83ECE2A14}" type="presParOf" srcId="{AF683E83-0BA0-498F-BC6D-FBE579D53BB9}" destId="{948AD1CA-C720-4672-AABB-281A77AC9BAC}" srcOrd="0" destOrd="0" presId="urn:microsoft.com/office/officeart/2008/layout/PictureStrips"/>
    <dgm:cxn modelId="{39912E1D-1678-4D5E-895D-1E4DB8E577D9}" type="presParOf" srcId="{948AD1CA-C720-4672-AABB-281A77AC9BAC}" destId="{B50351A9-A884-486B-959A-8D976EBD7B78}" srcOrd="0" destOrd="0" presId="urn:microsoft.com/office/officeart/2008/layout/PictureStrips"/>
    <dgm:cxn modelId="{2DFAD4B1-8FA9-4D4A-B8D3-630BD97A3148}" type="presParOf" srcId="{948AD1CA-C720-4672-AABB-281A77AC9BAC}" destId="{E23EBA74-C399-4FD1-B88A-956AAE3F966B}" srcOrd="1" destOrd="0" presId="urn:microsoft.com/office/officeart/2008/layout/PictureStrips"/>
    <dgm:cxn modelId="{09E3FE91-A482-40A0-AF82-F8FF505F681D}" type="presParOf" srcId="{AF683E83-0BA0-498F-BC6D-FBE579D53BB9}" destId="{CFFC2950-CF72-4471-84DB-40E6020615BA}" srcOrd="1" destOrd="0" presId="urn:microsoft.com/office/officeart/2008/layout/PictureStrips"/>
    <dgm:cxn modelId="{0E6BAD2E-EDA6-4119-8729-1F62A87C9A1E}" type="presParOf" srcId="{AF683E83-0BA0-498F-BC6D-FBE579D53BB9}" destId="{EB7EBAF1-19BA-45F4-9322-31CFB38BD8B7}" srcOrd="2" destOrd="0" presId="urn:microsoft.com/office/officeart/2008/layout/PictureStrips"/>
    <dgm:cxn modelId="{6F98E1A4-A2F6-4B8F-8FCC-6CABCEF4E5AF}" type="presParOf" srcId="{EB7EBAF1-19BA-45F4-9322-31CFB38BD8B7}" destId="{F2BFDAC6-6FBB-42A1-9259-0BC614753341}" srcOrd="0" destOrd="0" presId="urn:microsoft.com/office/officeart/2008/layout/PictureStrips"/>
    <dgm:cxn modelId="{FDA1347E-8B42-43D7-96A2-D44B6852AE0D}" type="presParOf" srcId="{EB7EBAF1-19BA-45F4-9322-31CFB38BD8B7}" destId="{C5B917C7-CFC7-408F-9E64-1E9F576D2340}" srcOrd="1" destOrd="0" presId="urn:microsoft.com/office/officeart/2008/layout/PictureStrips"/>
    <dgm:cxn modelId="{6204C3BA-2171-4926-8BCD-1FE8AA2EFC8D}" type="presParOf" srcId="{AF683E83-0BA0-498F-BC6D-FBE579D53BB9}" destId="{601FD2A6-050E-4353-89BE-909FBB74C137}" srcOrd="3" destOrd="0" presId="urn:microsoft.com/office/officeart/2008/layout/PictureStrips"/>
    <dgm:cxn modelId="{48EF8B9D-7FDF-4659-AEE9-743A781C1C27}" type="presParOf" srcId="{AF683E83-0BA0-498F-BC6D-FBE579D53BB9}" destId="{0BC33EF7-DDD1-420D-9969-F79D9273FD4C}" srcOrd="4" destOrd="0" presId="urn:microsoft.com/office/officeart/2008/layout/PictureStrips"/>
    <dgm:cxn modelId="{A83B7D1B-4E97-4F39-BA8B-040664F60543}" type="presParOf" srcId="{0BC33EF7-DDD1-420D-9969-F79D9273FD4C}" destId="{99279C38-C588-420D-A829-2A2C74CD5B55}" srcOrd="0" destOrd="0" presId="urn:microsoft.com/office/officeart/2008/layout/PictureStrips"/>
    <dgm:cxn modelId="{945E1A50-0C47-47E7-86BD-3414D52EC584}" type="presParOf" srcId="{0BC33EF7-DDD1-420D-9969-F79D9273FD4C}" destId="{CA53730D-A5E9-4336-8F59-92AE6483E50D}"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5C1825-233D-458A-80EC-592EDFB9FC8D}"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34A1A9E2-DA7B-4583-AEBC-0485A5738422}">
      <dgm:prSet phldrT="[Text]"/>
      <dgm:spPr/>
      <dgm:t>
        <a:bodyPr/>
        <a:lstStyle/>
        <a:p>
          <a:r>
            <a:rPr lang="en-CA" dirty="0">
              <a:solidFill>
                <a:schemeClr val="bg1">
                  <a:lumMod val="85000"/>
                </a:schemeClr>
              </a:solidFill>
            </a:rPr>
            <a:t>Yesterda</a:t>
          </a:r>
          <a:r>
            <a:rPr lang="en-CA" dirty="0">
              <a:solidFill>
                <a:schemeClr val="bg1">
                  <a:lumMod val="75000"/>
                </a:schemeClr>
              </a:solidFill>
            </a:rPr>
            <a:t>y</a:t>
          </a:r>
          <a:r>
            <a:rPr lang="en-CA" dirty="0"/>
            <a:t>	</a:t>
          </a:r>
          <a:endParaRPr lang="en-US" dirty="0"/>
        </a:p>
      </dgm:t>
    </dgm:pt>
    <dgm:pt modelId="{20B55C6B-9228-442C-BBCE-3D0E091B6655}" type="parTrans" cxnId="{BF65A1BE-47A9-48DD-B6E4-DE6D79E4326E}">
      <dgm:prSet/>
      <dgm:spPr/>
      <dgm:t>
        <a:bodyPr/>
        <a:lstStyle/>
        <a:p>
          <a:endParaRPr lang="en-US"/>
        </a:p>
      </dgm:t>
    </dgm:pt>
    <dgm:pt modelId="{13A4F233-97B3-4BD5-8233-4DD2D03FF6FB}" type="sibTrans" cxnId="{BF65A1BE-47A9-48DD-B6E4-DE6D79E4326E}">
      <dgm:prSet/>
      <dgm:spPr/>
      <dgm:t>
        <a:bodyPr/>
        <a:lstStyle/>
        <a:p>
          <a:endParaRPr lang="en-US"/>
        </a:p>
      </dgm:t>
    </dgm:pt>
    <dgm:pt modelId="{89D2CAE5-5DA5-4E07-9D05-37C4C2B19CD7}">
      <dgm:prSet phldrT="[Text]"/>
      <dgm:spPr/>
      <dgm:t>
        <a:bodyPr/>
        <a:lstStyle/>
        <a:p>
          <a:r>
            <a:rPr lang="en-CA" b="0" dirty="0">
              <a:solidFill>
                <a:schemeClr val="bg1">
                  <a:lumMod val="85000"/>
                </a:schemeClr>
              </a:solidFill>
            </a:rPr>
            <a:t>Today</a:t>
          </a:r>
          <a:endParaRPr lang="en-US" b="0" dirty="0">
            <a:solidFill>
              <a:schemeClr val="bg1">
                <a:lumMod val="85000"/>
              </a:schemeClr>
            </a:solidFill>
          </a:endParaRPr>
        </a:p>
      </dgm:t>
    </dgm:pt>
    <dgm:pt modelId="{C2673F26-4773-4F19-9F1C-CD527746AD9D}" type="parTrans" cxnId="{C065C9D5-8D50-43E2-A028-4E916B5423DD}">
      <dgm:prSet/>
      <dgm:spPr/>
      <dgm:t>
        <a:bodyPr/>
        <a:lstStyle/>
        <a:p>
          <a:endParaRPr lang="en-US"/>
        </a:p>
      </dgm:t>
    </dgm:pt>
    <dgm:pt modelId="{C85AE500-E96C-4569-9361-D2F67289AFD8}" type="sibTrans" cxnId="{C065C9D5-8D50-43E2-A028-4E916B5423DD}">
      <dgm:prSet/>
      <dgm:spPr/>
      <dgm:t>
        <a:bodyPr/>
        <a:lstStyle/>
        <a:p>
          <a:endParaRPr lang="en-US"/>
        </a:p>
      </dgm:t>
    </dgm:pt>
    <dgm:pt modelId="{CCADEB5E-9ABF-45A3-B3AA-6CB537EAA971}">
      <dgm:prSet phldrT="[Text]"/>
      <dgm:spPr/>
      <dgm:t>
        <a:bodyPr/>
        <a:lstStyle/>
        <a:p>
          <a:r>
            <a:rPr lang="en-CA" b="1" dirty="0">
              <a:solidFill>
                <a:srgbClr val="FF0000"/>
              </a:solidFill>
            </a:rPr>
            <a:t>Tomorrow</a:t>
          </a:r>
          <a:endParaRPr lang="en-US" b="1" dirty="0">
            <a:solidFill>
              <a:srgbClr val="FF0000"/>
            </a:solidFill>
          </a:endParaRPr>
        </a:p>
      </dgm:t>
    </dgm:pt>
    <dgm:pt modelId="{04C1FECA-DC98-4C59-82EF-9E1063DD7052}" type="parTrans" cxnId="{78593BD0-E34E-4B25-9E82-C90A5CBF97C1}">
      <dgm:prSet/>
      <dgm:spPr/>
      <dgm:t>
        <a:bodyPr/>
        <a:lstStyle/>
        <a:p>
          <a:endParaRPr lang="en-US"/>
        </a:p>
      </dgm:t>
    </dgm:pt>
    <dgm:pt modelId="{E8909435-D8BE-49BD-B037-F92FF4501D80}" type="sibTrans" cxnId="{78593BD0-E34E-4B25-9E82-C90A5CBF97C1}">
      <dgm:prSet/>
      <dgm:spPr/>
      <dgm:t>
        <a:bodyPr/>
        <a:lstStyle/>
        <a:p>
          <a:endParaRPr lang="en-US"/>
        </a:p>
      </dgm:t>
    </dgm:pt>
    <dgm:pt modelId="{AF683E83-0BA0-498F-BC6D-FBE579D53BB9}" type="pres">
      <dgm:prSet presAssocID="{C25C1825-233D-458A-80EC-592EDFB9FC8D}" presName="Name0" presStyleCnt="0">
        <dgm:presLayoutVars>
          <dgm:dir/>
          <dgm:resizeHandles val="exact"/>
        </dgm:presLayoutVars>
      </dgm:prSet>
      <dgm:spPr/>
    </dgm:pt>
    <dgm:pt modelId="{948AD1CA-C720-4672-AABB-281A77AC9BAC}" type="pres">
      <dgm:prSet presAssocID="{34A1A9E2-DA7B-4583-AEBC-0485A5738422}" presName="composite" presStyleCnt="0"/>
      <dgm:spPr/>
    </dgm:pt>
    <dgm:pt modelId="{B50351A9-A884-486B-959A-8D976EBD7B78}" type="pres">
      <dgm:prSet presAssocID="{34A1A9E2-DA7B-4583-AEBC-0485A5738422}" presName="rect1" presStyleLbl="trAlignAcc1" presStyleIdx="0" presStyleCnt="3" custLinFactNeighborX="221" custLinFactNeighborY="1412">
        <dgm:presLayoutVars>
          <dgm:bulletEnabled val="1"/>
        </dgm:presLayoutVars>
      </dgm:prSet>
      <dgm:spPr/>
    </dgm:pt>
    <dgm:pt modelId="{E23EBA74-C399-4FD1-B88A-956AAE3F966B}" type="pres">
      <dgm:prSet presAssocID="{34A1A9E2-DA7B-4583-AEBC-0485A5738422}" presName="rect2" presStyleLbl="fgImgPlace1" presStyleIdx="0" presStyleCnt="3" custScaleX="106159" custScaleY="88822"/>
      <dgm:spPr>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dgm:spPr>
    </dgm:pt>
    <dgm:pt modelId="{CFFC2950-CF72-4471-84DB-40E6020615BA}" type="pres">
      <dgm:prSet presAssocID="{13A4F233-97B3-4BD5-8233-4DD2D03FF6FB}" presName="sibTrans" presStyleCnt="0"/>
      <dgm:spPr/>
    </dgm:pt>
    <dgm:pt modelId="{EB7EBAF1-19BA-45F4-9322-31CFB38BD8B7}" type="pres">
      <dgm:prSet presAssocID="{89D2CAE5-5DA5-4E07-9D05-37C4C2B19CD7}" presName="composite" presStyleCnt="0"/>
      <dgm:spPr/>
    </dgm:pt>
    <dgm:pt modelId="{F2BFDAC6-6FBB-42A1-9259-0BC614753341}" type="pres">
      <dgm:prSet presAssocID="{89D2CAE5-5DA5-4E07-9D05-37C4C2B19CD7}" presName="rect1" presStyleLbl="trAlignAcc1" presStyleIdx="1" presStyleCnt="3" custLinFactNeighborX="80" custLinFactNeighborY="1412">
        <dgm:presLayoutVars>
          <dgm:bulletEnabled val="1"/>
        </dgm:presLayoutVars>
      </dgm:prSet>
      <dgm:spPr/>
    </dgm:pt>
    <dgm:pt modelId="{C5B917C7-CFC7-408F-9E64-1E9F576D2340}" type="pres">
      <dgm:prSet presAssocID="{89D2CAE5-5DA5-4E07-9D05-37C4C2B19CD7}" presName="rect2" presStyleLbl="fgImgPlace1" presStyleIdx="1" presStyleCnt="3" custScaleX="109710" custScaleY="100431"/>
      <dgm:spPr>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dgm:spPr>
    </dgm:pt>
    <dgm:pt modelId="{601FD2A6-050E-4353-89BE-909FBB74C137}" type="pres">
      <dgm:prSet presAssocID="{C85AE500-E96C-4569-9361-D2F67289AFD8}" presName="sibTrans" presStyleCnt="0"/>
      <dgm:spPr/>
    </dgm:pt>
    <dgm:pt modelId="{0BC33EF7-DDD1-420D-9969-F79D9273FD4C}" type="pres">
      <dgm:prSet presAssocID="{CCADEB5E-9ABF-45A3-B3AA-6CB537EAA971}" presName="composite" presStyleCnt="0"/>
      <dgm:spPr/>
    </dgm:pt>
    <dgm:pt modelId="{99279C38-C588-420D-A829-2A2C74CD5B55}" type="pres">
      <dgm:prSet presAssocID="{CCADEB5E-9ABF-45A3-B3AA-6CB537EAA971}" presName="rect1" presStyleLbl="trAlignAcc1" presStyleIdx="2" presStyleCnt="3" custLinFactNeighborX="2201" custLinFactNeighborY="9862">
        <dgm:presLayoutVars>
          <dgm:bulletEnabled val="1"/>
        </dgm:presLayoutVars>
      </dgm:prSet>
      <dgm:spPr/>
    </dgm:pt>
    <dgm:pt modelId="{CA53730D-A5E9-4336-8F59-92AE6483E50D}" type="pres">
      <dgm:prSet presAssocID="{CCADEB5E-9ABF-45A3-B3AA-6CB537EAA971}" presName="rect2" presStyleLbl="fgImgPlace1" presStyleIdx="2" presStyleCnt="3" custScaleX="115218" custScaleY="104860"/>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pt>
  </dgm:ptLst>
  <dgm:cxnLst>
    <dgm:cxn modelId="{0B27DD18-A4C2-4414-A3A1-EAFCB451C013}" type="presOf" srcId="{C25C1825-233D-458A-80EC-592EDFB9FC8D}" destId="{AF683E83-0BA0-498F-BC6D-FBE579D53BB9}" srcOrd="0" destOrd="0" presId="urn:microsoft.com/office/officeart/2008/layout/PictureStrips"/>
    <dgm:cxn modelId="{4FC4304D-D59B-48D5-BC6A-9CA98EB9511A}" type="presOf" srcId="{34A1A9E2-DA7B-4583-AEBC-0485A5738422}" destId="{B50351A9-A884-486B-959A-8D976EBD7B78}" srcOrd="0" destOrd="0" presId="urn:microsoft.com/office/officeart/2008/layout/PictureStrips"/>
    <dgm:cxn modelId="{10840B7D-78D1-4C26-AEFC-C88D02D80B72}" type="presOf" srcId="{CCADEB5E-9ABF-45A3-B3AA-6CB537EAA971}" destId="{99279C38-C588-420D-A829-2A2C74CD5B55}" srcOrd="0" destOrd="0" presId="urn:microsoft.com/office/officeart/2008/layout/PictureStrips"/>
    <dgm:cxn modelId="{BF65A1BE-47A9-48DD-B6E4-DE6D79E4326E}" srcId="{C25C1825-233D-458A-80EC-592EDFB9FC8D}" destId="{34A1A9E2-DA7B-4583-AEBC-0485A5738422}" srcOrd="0" destOrd="0" parTransId="{20B55C6B-9228-442C-BBCE-3D0E091B6655}" sibTransId="{13A4F233-97B3-4BD5-8233-4DD2D03FF6FB}"/>
    <dgm:cxn modelId="{78593BD0-E34E-4B25-9E82-C90A5CBF97C1}" srcId="{C25C1825-233D-458A-80EC-592EDFB9FC8D}" destId="{CCADEB5E-9ABF-45A3-B3AA-6CB537EAA971}" srcOrd="2" destOrd="0" parTransId="{04C1FECA-DC98-4C59-82EF-9E1063DD7052}" sibTransId="{E8909435-D8BE-49BD-B037-F92FF4501D80}"/>
    <dgm:cxn modelId="{C065C9D5-8D50-43E2-A028-4E916B5423DD}" srcId="{C25C1825-233D-458A-80EC-592EDFB9FC8D}" destId="{89D2CAE5-5DA5-4E07-9D05-37C4C2B19CD7}" srcOrd="1" destOrd="0" parTransId="{C2673F26-4773-4F19-9F1C-CD527746AD9D}" sibTransId="{C85AE500-E96C-4569-9361-D2F67289AFD8}"/>
    <dgm:cxn modelId="{4227C2E5-5A55-4B10-BA29-8F8086DE8ADD}" type="presOf" srcId="{89D2CAE5-5DA5-4E07-9D05-37C4C2B19CD7}" destId="{F2BFDAC6-6FBB-42A1-9259-0BC614753341}" srcOrd="0" destOrd="0" presId="urn:microsoft.com/office/officeart/2008/layout/PictureStrips"/>
    <dgm:cxn modelId="{225CD819-8E91-4716-BCA3-62E83ECE2A14}" type="presParOf" srcId="{AF683E83-0BA0-498F-BC6D-FBE579D53BB9}" destId="{948AD1CA-C720-4672-AABB-281A77AC9BAC}" srcOrd="0" destOrd="0" presId="urn:microsoft.com/office/officeart/2008/layout/PictureStrips"/>
    <dgm:cxn modelId="{39912E1D-1678-4D5E-895D-1E4DB8E577D9}" type="presParOf" srcId="{948AD1CA-C720-4672-AABB-281A77AC9BAC}" destId="{B50351A9-A884-486B-959A-8D976EBD7B78}" srcOrd="0" destOrd="0" presId="urn:microsoft.com/office/officeart/2008/layout/PictureStrips"/>
    <dgm:cxn modelId="{2DFAD4B1-8FA9-4D4A-B8D3-630BD97A3148}" type="presParOf" srcId="{948AD1CA-C720-4672-AABB-281A77AC9BAC}" destId="{E23EBA74-C399-4FD1-B88A-956AAE3F966B}" srcOrd="1" destOrd="0" presId="urn:microsoft.com/office/officeart/2008/layout/PictureStrips"/>
    <dgm:cxn modelId="{09E3FE91-A482-40A0-AF82-F8FF505F681D}" type="presParOf" srcId="{AF683E83-0BA0-498F-BC6D-FBE579D53BB9}" destId="{CFFC2950-CF72-4471-84DB-40E6020615BA}" srcOrd="1" destOrd="0" presId="urn:microsoft.com/office/officeart/2008/layout/PictureStrips"/>
    <dgm:cxn modelId="{0E6BAD2E-EDA6-4119-8729-1F62A87C9A1E}" type="presParOf" srcId="{AF683E83-0BA0-498F-BC6D-FBE579D53BB9}" destId="{EB7EBAF1-19BA-45F4-9322-31CFB38BD8B7}" srcOrd="2" destOrd="0" presId="urn:microsoft.com/office/officeart/2008/layout/PictureStrips"/>
    <dgm:cxn modelId="{6F98E1A4-A2F6-4B8F-8FCC-6CABCEF4E5AF}" type="presParOf" srcId="{EB7EBAF1-19BA-45F4-9322-31CFB38BD8B7}" destId="{F2BFDAC6-6FBB-42A1-9259-0BC614753341}" srcOrd="0" destOrd="0" presId="urn:microsoft.com/office/officeart/2008/layout/PictureStrips"/>
    <dgm:cxn modelId="{FDA1347E-8B42-43D7-96A2-D44B6852AE0D}" type="presParOf" srcId="{EB7EBAF1-19BA-45F4-9322-31CFB38BD8B7}" destId="{C5B917C7-CFC7-408F-9E64-1E9F576D2340}" srcOrd="1" destOrd="0" presId="urn:microsoft.com/office/officeart/2008/layout/PictureStrips"/>
    <dgm:cxn modelId="{6204C3BA-2171-4926-8BCD-1FE8AA2EFC8D}" type="presParOf" srcId="{AF683E83-0BA0-498F-BC6D-FBE579D53BB9}" destId="{601FD2A6-050E-4353-89BE-909FBB74C137}" srcOrd="3" destOrd="0" presId="urn:microsoft.com/office/officeart/2008/layout/PictureStrips"/>
    <dgm:cxn modelId="{48EF8B9D-7FDF-4659-AEE9-743A781C1C27}" type="presParOf" srcId="{AF683E83-0BA0-498F-BC6D-FBE579D53BB9}" destId="{0BC33EF7-DDD1-420D-9969-F79D9273FD4C}" srcOrd="4" destOrd="0" presId="urn:microsoft.com/office/officeart/2008/layout/PictureStrips"/>
    <dgm:cxn modelId="{A83B7D1B-4E97-4F39-BA8B-040664F60543}" type="presParOf" srcId="{0BC33EF7-DDD1-420D-9969-F79D9273FD4C}" destId="{99279C38-C588-420D-A829-2A2C74CD5B55}" srcOrd="0" destOrd="0" presId="urn:microsoft.com/office/officeart/2008/layout/PictureStrips"/>
    <dgm:cxn modelId="{945E1A50-0C47-47E7-86BD-3414D52EC584}" type="presParOf" srcId="{0BC33EF7-DDD1-420D-9969-F79D9273FD4C}" destId="{CA53730D-A5E9-4336-8F59-92AE6483E50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351A9-A884-486B-959A-8D976EBD7B78}">
      <dsp:nvSpPr>
        <dsp:cNvPr id="0" name=""/>
        <dsp:cNvSpPr/>
      </dsp:nvSpPr>
      <dsp:spPr>
        <a:xfrm>
          <a:off x="177821" y="505666"/>
          <a:ext cx="4187451" cy="1308578"/>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6344"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b="1" kern="1200" dirty="0">
              <a:solidFill>
                <a:srgbClr val="FF0000"/>
              </a:solidFill>
            </a:rPr>
            <a:t>Yesterday</a:t>
          </a:r>
          <a:r>
            <a:rPr lang="en-CA" sz="3600" kern="1200" dirty="0"/>
            <a:t>	</a:t>
          </a:r>
          <a:endParaRPr lang="en-US" sz="3600" kern="1200" dirty="0"/>
        </a:p>
      </dsp:txBody>
      <dsp:txXfrm>
        <a:off x="177821" y="505666"/>
        <a:ext cx="4187451" cy="1308578"/>
      </dsp:txXfrm>
    </dsp:sp>
    <dsp:sp modelId="{E23EBA74-C399-4FD1-B88A-956AAE3F966B}">
      <dsp:nvSpPr>
        <dsp:cNvPr id="0" name=""/>
        <dsp:cNvSpPr/>
      </dsp:nvSpPr>
      <dsp:spPr>
        <a:xfrm>
          <a:off x="3343" y="316649"/>
          <a:ext cx="916005" cy="137400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BFDAC6-6FBB-42A1-9259-0BC614753341}">
      <dsp:nvSpPr>
        <dsp:cNvPr id="0" name=""/>
        <dsp:cNvSpPr/>
      </dsp:nvSpPr>
      <dsp:spPr>
        <a:xfrm>
          <a:off x="4724604" y="505666"/>
          <a:ext cx="4187451" cy="1308578"/>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6344"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kern="1200" dirty="0">
              <a:solidFill>
                <a:schemeClr val="bg1">
                  <a:lumMod val="85000"/>
                </a:schemeClr>
              </a:solidFill>
            </a:rPr>
            <a:t>Today</a:t>
          </a:r>
          <a:endParaRPr lang="en-US" sz="3600" kern="1200" dirty="0">
            <a:solidFill>
              <a:schemeClr val="bg1">
                <a:lumMod val="85000"/>
              </a:schemeClr>
            </a:solidFill>
          </a:endParaRPr>
        </a:p>
      </dsp:txBody>
      <dsp:txXfrm>
        <a:off x="4724604" y="505666"/>
        <a:ext cx="4187451" cy="1308578"/>
      </dsp:txXfrm>
    </dsp:sp>
    <dsp:sp modelId="{C5B917C7-CFC7-408F-9E64-1E9F576D2340}">
      <dsp:nvSpPr>
        <dsp:cNvPr id="0" name=""/>
        <dsp:cNvSpPr/>
      </dsp:nvSpPr>
      <dsp:spPr>
        <a:xfrm>
          <a:off x="4550126" y="316649"/>
          <a:ext cx="916005" cy="137400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279C38-C588-420D-A829-2A2C74CD5B55}">
      <dsp:nvSpPr>
        <dsp:cNvPr id="0" name=""/>
        <dsp:cNvSpPr/>
      </dsp:nvSpPr>
      <dsp:spPr>
        <a:xfrm>
          <a:off x="2451212" y="2153021"/>
          <a:ext cx="4187451" cy="1308578"/>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86344"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kern="1200" dirty="0">
              <a:solidFill>
                <a:schemeClr val="bg1">
                  <a:lumMod val="85000"/>
                </a:schemeClr>
              </a:solidFill>
            </a:rPr>
            <a:t>Tomorrow</a:t>
          </a:r>
          <a:endParaRPr lang="en-US" sz="3600" kern="1200" dirty="0">
            <a:solidFill>
              <a:schemeClr val="bg1">
                <a:lumMod val="85000"/>
              </a:schemeClr>
            </a:solidFill>
          </a:endParaRPr>
        </a:p>
      </dsp:txBody>
      <dsp:txXfrm>
        <a:off x="2451212" y="2153021"/>
        <a:ext cx="4187451" cy="1308578"/>
      </dsp:txXfrm>
    </dsp:sp>
    <dsp:sp modelId="{CA53730D-A5E9-4336-8F59-92AE6483E50D}">
      <dsp:nvSpPr>
        <dsp:cNvPr id="0" name=""/>
        <dsp:cNvSpPr/>
      </dsp:nvSpPr>
      <dsp:spPr>
        <a:xfrm>
          <a:off x="2276735" y="1964004"/>
          <a:ext cx="916005" cy="137400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351A9-A884-486B-959A-8D976EBD7B78}">
      <dsp:nvSpPr>
        <dsp:cNvPr id="0" name=""/>
        <dsp:cNvSpPr/>
      </dsp:nvSpPr>
      <dsp:spPr>
        <a:xfrm>
          <a:off x="213105" y="480390"/>
          <a:ext cx="4154019" cy="129813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9267"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kern="1200" dirty="0">
              <a:solidFill>
                <a:schemeClr val="bg1">
                  <a:lumMod val="85000"/>
                </a:schemeClr>
              </a:solidFill>
            </a:rPr>
            <a:t>Yesterda</a:t>
          </a:r>
          <a:r>
            <a:rPr lang="en-CA" sz="3600" kern="1200" dirty="0">
              <a:solidFill>
                <a:schemeClr val="bg1">
                  <a:lumMod val="75000"/>
                </a:schemeClr>
              </a:solidFill>
            </a:rPr>
            <a:t>y</a:t>
          </a:r>
          <a:r>
            <a:rPr lang="en-CA" sz="3600" kern="1200" dirty="0"/>
            <a:t>	</a:t>
          </a:r>
          <a:endParaRPr lang="en-US" sz="3600" kern="1200" dirty="0"/>
        </a:p>
      </dsp:txBody>
      <dsp:txXfrm>
        <a:off x="213105" y="480390"/>
        <a:ext cx="4154019" cy="1298130"/>
      </dsp:txXfrm>
    </dsp:sp>
    <dsp:sp modelId="{E23EBA74-C399-4FD1-B88A-956AAE3F966B}">
      <dsp:nvSpPr>
        <dsp:cNvPr id="0" name=""/>
        <dsp:cNvSpPr/>
      </dsp:nvSpPr>
      <dsp:spPr>
        <a:xfrm>
          <a:off x="2857" y="350733"/>
          <a:ext cx="964658" cy="121067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BFDAC6-6FBB-42A1-9259-0BC614753341}">
      <dsp:nvSpPr>
        <dsp:cNvPr id="0" name=""/>
        <dsp:cNvSpPr/>
      </dsp:nvSpPr>
      <dsp:spPr>
        <a:xfrm>
          <a:off x="4761380" y="519949"/>
          <a:ext cx="4154019" cy="129813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9267"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b="1" kern="1200" dirty="0">
              <a:solidFill>
                <a:srgbClr val="FF0000"/>
              </a:solidFill>
            </a:rPr>
            <a:t>Today</a:t>
          </a:r>
          <a:endParaRPr lang="en-US" sz="3600" b="1" kern="1200" dirty="0">
            <a:solidFill>
              <a:srgbClr val="FF0000"/>
            </a:solidFill>
          </a:endParaRPr>
        </a:p>
      </dsp:txBody>
      <dsp:txXfrm>
        <a:off x="4761380" y="519949"/>
        <a:ext cx="4154019" cy="1298130"/>
      </dsp:txXfrm>
    </dsp:sp>
    <dsp:sp modelId="{C5B917C7-CFC7-408F-9E64-1E9F576D2340}">
      <dsp:nvSpPr>
        <dsp:cNvPr id="0" name=""/>
        <dsp:cNvSpPr/>
      </dsp:nvSpPr>
      <dsp:spPr>
        <a:xfrm>
          <a:off x="4541322" y="311174"/>
          <a:ext cx="996925" cy="136891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279C38-C588-420D-A829-2A2C74CD5B55}">
      <dsp:nvSpPr>
        <dsp:cNvPr id="0" name=""/>
        <dsp:cNvSpPr/>
      </dsp:nvSpPr>
      <dsp:spPr>
        <a:xfrm>
          <a:off x="2593233" y="2296966"/>
          <a:ext cx="4154019" cy="129813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9267"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kern="1200" dirty="0">
              <a:solidFill>
                <a:schemeClr val="bg1">
                  <a:lumMod val="85000"/>
                </a:schemeClr>
              </a:solidFill>
            </a:rPr>
            <a:t>Tomorrow</a:t>
          </a:r>
          <a:endParaRPr lang="en-US" sz="3600" kern="1200" dirty="0">
            <a:solidFill>
              <a:schemeClr val="bg1">
                <a:lumMod val="85000"/>
              </a:schemeClr>
            </a:solidFill>
          </a:endParaRPr>
        </a:p>
      </dsp:txBody>
      <dsp:txXfrm>
        <a:off x="2593233" y="2296966"/>
        <a:ext cx="4154019" cy="1298130"/>
      </dsp:txXfrm>
    </dsp:sp>
    <dsp:sp modelId="{CA53730D-A5E9-4336-8F59-92AE6483E50D}">
      <dsp:nvSpPr>
        <dsp:cNvPr id="0" name=""/>
        <dsp:cNvSpPr/>
      </dsp:nvSpPr>
      <dsp:spPr>
        <a:xfrm>
          <a:off x="2259577" y="1948314"/>
          <a:ext cx="1046976" cy="142928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351A9-A884-486B-959A-8D976EBD7B78}">
      <dsp:nvSpPr>
        <dsp:cNvPr id="0" name=""/>
        <dsp:cNvSpPr/>
      </dsp:nvSpPr>
      <dsp:spPr>
        <a:xfrm>
          <a:off x="213105" y="480390"/>
          <a:ext cx="4154019" cy="129813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9267"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kern="1200" dirty="0">
              <a:solidFill>
                <a:schemeClr val="bg1">
                  <a:lumMod val="85000"/>
                </a:schemeClr>
              </a:solidFill>
            </a:rPr>
            <a:t>Yesterda</a:t>
          </a:r>
          <a:r>
            <a:rPr lang="en-CA" sz="3600" kern="1200" dirty="0">
              <a:solidFill>
                <a:schemeClr val="bg1">
                  <a:lumMod val="75000"/>
                </a:schemeClr>
              </a:solidFill>
            </a:rPr>
            <a:t>y</a:t>
          </a:r>
          <a:r>
            <a:rPr lang="en-CA" sz="3600" kern="1200" dirty="0"/>
            <a:t>	</a:t>
          </a:r>
          <a:endParaRPr lang="en-US" sz="3600" kern="1200" dirty="0"/>
        </a:p>
      </dsp:txBody>
      <dsp:txXfrm>
        <a:off x="213105" y="480390"/>
        <a:ext cx="4154019" cy="1298130"/>
      </dsp:txXfrm>
    </dsp:sp>
    <dsp:sp modelId="{E23EBA74-C399-4FD1-B88A-956AAE3F966B}">
      <dsp:nvSpPr>
        <dsp:cNvPr id="0" name=""/>
        <dsp:cNvSpPr/>
      </dsp:nvSpPr>
      <dsp:spPr>
        <a:xfrm>
          <a:off x="2857" y="350733"/>
          <a:ext cx="964658" cy="121067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BFDAC6-6FBB-42A1-9259-0BC614753341}">
      <dsp:nvSpPr>
        <dsp:cNvPr id="0" name=""/>
        <dsp:cNvSpPr/>
      </dsp:nvSpPr>
      <dsp:spPr>
        <a:xfrm>
          <a:off x="4761380" y="519949"/>
          <a:ext cx="4154019" cy="129813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9267"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b="0" kern="1200" dirty="0">
              <a:solidFill>
                <a:schemeClr val="bg1">
                  <a:lumMod val="85000"/>
                </a:schemeClr>
              </a:solidFill>
            </a:rPr>
            <a:t>Today</a:t>
          </a:r>
          <a:endParaRPr lang="en-US" sz="3600" b="0" kern="1200" dirty="0">
            <a:solidFill>
              <a:schemeClr val="bg1">
                <a:lumMod val="85000"/>
              </a:schemeClr>
            </a:solidFill>
          </a:endParaRPr>
        </a:p>
      </dsp:txBody>
      <dsp:txXfrm>
        <a:off x="4761380" y="519949"/>
        <a:ext cx="4154019" cy="1298130"/>
      </dsp:txXfrm>
    </dsp:sp>
    <dsp:sp modelId="{C5B917C7-CFC7-408F-9E64-1E9F576D2340}">
      <dsp:nvSpPr>
        <dsp:cNvPr id="0" name=""/>
        <dsp:cNvSpPr/>
      </dsp:nvSpPr>
      <dsp:spPr>
        <a:xfrm>
          <a:off x="4541322" y="311174"/>
          <a:ext cx="996925" cy="136891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279C38-C588-420D-A829-2A2C74CD5B55}">
      <dsp:nvSpPr>
        <dsp:cNvPr id="0" name=""/>
        <dsp:cNvSpPr/>
      </dsp:nvSpPr>
      <dsp:spPr>
        <a:xfrm>
          <a:off x="2593233" y="2296966"/>
          <a:ext cx="4154019" cy="1298130"/>
        </a:xfrm>
        <a:prstGeom prst="rect">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9267" tIns="137160" rIns="137160" bIns="137160" numCol="1" spcCol="1270" anchor="ctr" anchorCtr="0">
          <a:noAutofit/>
        </a:bodyPr>
        <a:lstStyle/>
        <a:p>
          <a:pPr marL="0" lvl="0" indent="0" algn="l" defTabSz="1600200">
            <a:lnSpc>
              <a:spcPct val="90000"/>
            </a:lnSpc>
            <a:spcBef>
              <a:spcPct val="0"/>
            </a:spcBef>
            <a:spcAft>
              <a:spcPct val="35000"/>
            </a:spcAft>
            <a:buNone/>
          </a:pPr>
          <a:r>
            <a:rPr lang="en-CA" sz="3600" b="1" kern="1200" dirty="0">
              <a:solidFill>
                <a:srgbClr val="FF0000"/>
              </a:solidFill>
            </a:rPr>
            <a:t>Tomorrow</a:t>
          </a:r>
          <a:endParaRPr lang="en-US" sz="3600" b="1" kern="1200" dirty="0">
            <a:solidFill>
              <a:srgbClr val="FF0000"/>
            </a:solidFill>
          </a:endParaRPr>
        </a:p>
      </dsp:txBody>
      <dsp:txXfrm>
        <a:off x="2593233" y="2296966"/>
        <a:ext cx="4154019" cy="1298130"/>
      </dsp:txXfrm>
    </dsp:sp>
    <dsp:sp modelId="{CA53730D-A5E9-4336-8F59-92AE6483E50D}">
      <dsp:nvSpPr>
        <dsp:cNvPr id="0" name=""/>
        <dsp:cNvSpPr/>
      </dsp:nvSpPr>
      <dsp:spPr>
        <a:xfrm>
          <a:off x="2259577" y="1948314"/>
          <a:ext cx="1046976" cy="142928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C980C914-5F81-4822-8CD6-D3345809AD53}" type="datetimeFigureOut">
              <a:rPr lang="en-US" smtClean="0"/>
              <a:t>5/18/2017</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2CC38397-75BB-498D-AAC9-342D4889B4FC}" type="slidenum">
              <a:rPr lang="en-US" smtClean="0"/>
              <a:t>‹#›</a:t>
            </a:fld>
            <a:endParaRPr lang="en-US"/>
          </a:p>
        </p:txBody>
      </p:sp>
    </p:spTree>
    <p:extLst>
      <p:ext uri="{BB962C8B-B14F-4D97-AF65-F5344CB8AC3E}">
        <p14:creationId xmlns:p14="http://schemas.microsoft.com/office/powerpoint/2010/main" val="41349125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9CB7A372-E363-4AF1-85FF-95C720C3D9A0}" type="datetimeFigureOut">
              <a:rPr lang="en-US" smtClean="0"/>
              <a:t>5/18/2017</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25415E41-BE06-4523-893A-73A0014BC61F}" type="slidenum">
              <a:rPr lang="en-US" smtClean="0"/>
              <a:t>‹#›</a:t>
            </a:fld>
            <a:endParaRPr lang="en-US"/>
          </a:p>
        </p:txBody>
      </p:sp>
    </p:spTree>
    <p:extLst>
      <p:ext uri="{BB962C8B-B14F-4D97-AF65-F5344CB8AC3E}">
        <p14:creationId xmlns:p14="http://schemas.microsoft.com/office/powerpoint/2010/main" val="1444307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a:p>
            <a:endParaRPr lang="en-CA" dirty="0"/>
          </a:p>
          <a:p>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25415E41-BE06-4523-893A-73A0014BC61F}" type="slidenum">
              <a:rPr lang="en-US" smtClean="0"/>
              <a:t>1</a:t>
            </a:fld>
            <a:endParaRPr lang="en-US"/>
          </a:p>
        </p:txBody>
      </p:sp>
    </p:spTree>
    <p:extLst>
      <p:ext uri="{BB962C8B-B14F-4D97-AF65-F5344CB8AC3E}">
        <p14:creationId xmlns:p14="http://schemas.microsoft.com/office/powerpoint/2010/main" val="353380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take a quick look at 2016, 2017 and then where we want to go</a:t>
            </a:r>
          </a:p>
        </p:txBody>
      </p:sp>
      <p:sp>
        <p:nvSpPr>
          <p:cNvPr id="4" name="Slide Number Placeholder 3"/>
          <p:cNvSpPr>
            <a:spLocks noGrp="1"/>
          </p:cNvSpPr>
          <p:nvPr>
            <p:ph type="sldNum" sz="quarter" idx="10"/>
          </p:nvPr>
        </p:nvSpPr>
        <p:spPr/>
        <p:txBody>
          <a:bodyPr/>
          <a:lstStyle/>
          <a:p>
            <a:fld id="{25415E41-BE06-4523-893A-73A0014BC61F}" type="slidenum">
              <a:rPr lang="en-US" smtClean="0"/>
              <a:t>2</a:t>
            </a:fld>
            <a:endParaRPr lang="en-US"/>
          </a:p>
        </p:txBody>
      </p:sp>
    </p:spTree>
    <p:extLst>
      <p:ext uri="{BB962C8B-B14F-4D97-AF65-F5344CB8AC3E}">
        <p14:creationId xmlns:p14="http://schemas.microsoft.com/office/powerpoint/2010/main" val="2328226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0" y="1143000"/>
            <a:ext cx="5575300" cy="3136900"/>
          </a:xfrm>
        </p:spPr>
      </p:sp>
      <p:sp>
        <p:nvSpPr>
          <p:cNvPr id="3" name="Notes Placeholder 2"/>
          <p:cNvSpPr>
            <a:spLocks noGrp="1"/>
          </p:cNvSpPr>
          <p:nvPr>
            <p:ph type="body" idx="1"/>
          </p:nvPr>
        </p:nvSpPr>
        <p:spPr/>
        <p:txBody>
          <a:bodyPr/>
          <a:lstStyle/>
          <a:p>
            <a:r>
              <a:rPr lang="en-US" dirty="0"/>
              <a:t>Just a reminder that we try to fill two needs.</a:t>
            </a:r>
          </a:p>
          <a:p>
            <a:endParaRPr lang="en-US" dirty="0"/>
          </a:p>
          <a:p>
            <a:r>
              <a:rPr lang="en-US" dirty="0"/>
              <a:t>Helping you to build business as Cornerstone</a:t>
            </a:r>
          </a:p>
          <a:p>
            <a:endParaRPr lang="en-US" dirty="0"/>
          </a:p>
          <a:p>
            <a:r>
              <a:rPr lang="en-US" dirty="0"/>
              <a:t>And building the brand </a:t>
            </a:r>
          </a:p>
        </p:txBody>
      </p:sp>
      <p:sp>
        <p:nvSpPr>
          <p:cNvPr id="4" name="Slide Number Placeholder 3"/>
          <p:cNvSpPr>
            <a:spLocks noGrp="1"/>
          </p:cNvSpPr>
          <p:nvPr>
            <p:ph type="sldNum" sz="quarter" idx="10"/>
          </p:nvPr>
        </p:nvSpPr>
        <p:spPr/>
        <p:txBody>
          <a:bodyPr/>
          <a:lstStyle/>
          <a:p>
            <a:fld id="{25415E41-BE06-4523-893A-73A0014BC61F}" type="slidenum">
              <a:rPr lang="en-US" smtClean="0"/>
              <a:t>3</a:t>
            </a:fld>
            <a:endParaRPr lang="en-US"/>
          </a:p>
        </p:txBody>
      </p:sp>
    </p:spTree>
    <p:extLst>
      <p:ext uri="{BB962C8B-B14F-4D97-AF65-F5344CB8AC3E}">
        <p14:creationId xmlns:p14="http://schemas.microsoft.com/office/powerpoint/2010/main" val="2681187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Growth has flattened out only because we had less activity recently. That has changed</a:t>
            </a:r>
          </a:p>
          <a:p>
            <a:endParaRPr lang="en-CA" dirty="0"/>
          </a:p>
          <a:p>
            <a:r>
              <a:rPr lang="en-CA" dirty="0"/>
              <a:t>Linked in – growth of 27%</a:t>
            </a:r>
          </a:p>
          <a:p>
            <a:endParaRPr lang="en-CA" dirty="0"/>
          </a:p>
          <a:p>
            <a:r>
              <a:rPr lang="en-CA" dirty="0"/>
              <a:t>I’m very appreciative of the support from those writing blogs. Please keep it up</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We’ve only just started tracking referrals and I’ll come back to </a:t>
            </a:r>
            <a:r>
              <a:rPr lang="en-US" dirty="0" err="1"/>
              <a:t>Trackerly</a:t>
            </a:r>
            <a:r>
              <a:rPr lang="en-US" dirty="0"/>
              <a:t> and form queries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BTW – monthly reports on the Portal site in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rtl="0" eaLnBrk="1" fontAlgn="b" latinLnBrk="0" hangingPunct="1"/>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endParaRPr lang="en-CA" dirty="0"/>
          </a:p>
          <a:p>
            <a:endParaRPr lang="en-CA" dirty="0"/>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4</a:t>
            </a:fld>
            <a:endParaRPr lang="en-US"/>
          </a:p>
        </p:txBody>
      </p:sp>
    </p:spTree>
    <p:extLst>
      <p:ext uri="{BB962C8B-B14F-4D97-AF65-F5344CB8AC3E}">
        <p14:creationId xmlns:p14="http://schemas.microsoft.com/office/powerpoint/2010/main" val="2488283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r>
              <a:rPr lang="en-CA" dirty="0" err="1"/>
              <a:t>Trackerly</a:t>
            </a:r>
            <a:r>
              <a:rPr lang="en-CA" dirty="0"/>
              <a:t> lets us put tracking codes on external content such as press releases</a:t>
            </a:r>
          </a:p>
          <a:p>
            <a:endParaRPr lang="en-CA" dirty="0"/>
          </a:p>
          <a:p>
            <a:endParaRPr lang="en-CA" dirty="0"/>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5</a:t>
            </a:fld>
            <a:endParaRPr lang="en-US"/>
          </a:p>
        </p:txBody>
      </p:sp>
    </p:spTree>
    <p:extLst>
      <p:ext uri="{BB962C8B-B14F-4D97-AF65-F5344CB8AC3E}">
        <p14:creationId xmlns:p14="http://schemas.microsoft.com/office/powerpoint/2010/main" val="3607077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a:t>
            </a:r>
            <a:r>
              <a:rPr lang="en-US" dirty="0" err="1"/>
              <a:t>trackerly</a:t>
            </a:r>
            <a:r>
              <a:rPr lang="en-US" dirty="0"/>
              <a:t> report for 2016</a:t>
            </a:r>
          </a:p>
          <a:p>
            <a:endParaRPr lang="en-US" dirty="0"/>
          </a:p>
          <a:p>
            <a:r>
              <a:rPr lang="en-US" dirty="0"/>
              <a:t>It really illustrates compounding</a:t>
            </a:r>
          </a:p>
          <a:p>
            <a:endParaRPr lang="en-US" dirty="0"/>
          </a:p>
          <a:p>
            <a:r>
              <a:rPr lang="en-US" dirty="0"/>
              <a:t>5907 site visitors but we only issued 115 links.  Rest from before old trackers still working hard</a:t>
            </a:r>
          </a:p>
          <a:p>
            <a:endParaRPr lang="en-US" dirty="0"/>
          </a:p>
          <a:p>
            <a:r>
              <a:rPr lang="en-US" dirty="0"/>
              <a:t>Same this year. Only one new link, but over 1,000 visitors</a:t>
            </a:r>
          </a:p>
        </p:txBody>
      </p:sp>
      <p:sp>
        <p:nvSpPr>
          <p:cNvPr id="4" name="Slide Number Placeholder 3"/>
          <p:cNvSpPr>
            <a:spLocks noGrp="1"/>
          </p:cNvSpPr>
          <p:nvPr>
            <p:ph type="sldNum" sz="quarter" idx="10"/>
          </p:nvPr>
        </p:nvSpPr>
        <p:spPr/>
        <p:txBody>
          <a:bodyPr/>
          <a:lstStyle/>
          <a:p>
            <a:fld id="{25415E41-BE06-4523-893A-73A0014BC61F}" type="slidenum">
              <a:rPr lang="en-US" smtClean="0"/>
              <a:t>6</a:t>
            </a:fld>
            <a:endParaRPr lang="en-US"/>
          </a:p>
        </p:txBody>
      </p:sp>
    </p:spTree>
    <p:extLst>
      <p:ext uri="{BB962C8B-B14F-4D97-AF65-F5344CB8AC3E}">
        <p14:creationId xmlns:p14="http://schemas.microsoft.com/office/powerpoint/2010/main" val="3084437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Direct form queries have been a big success.</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strike="noStrike" dirty="0">
                <a:effectLst/>
              </a:rPr>
              <a:t>They average 29/month.  The 115 was from the old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p>
            <a:endParaRPr lang="en-CA" dirty="0"/>
          </a:p>
          <a:p>
            <a:endParaRPr lang="en-CA" dirty="0"/>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7</a:t>
            </a:fld>
            <a:endParaRPr lang="en-US"/>
          </a:p>
        </p:txBody>
      </p:sp>
    </p:spTree>
    <p:extLst>
      <p:ext uri="{BB962C8B-B14F-4D97-AF65-F5344CB8AC3E}">
        <p14:creationId xmlns:p14="http://schemas.microsoft.com/office/powerpoint/2010/main" val="2250048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talking about the orange boxes that are on every office and consultant age.</a:t>
            </a:r>
          </a:p>
          <a:p>
            <a:endParaRPr lang="en-US" dirty="0"/>
          </a:p>
          <a:p>
            <a:r>
              <a:rPr lang="en-US" dirty="0"/>
              <a:t>The visitor  just clicks the box and the query goes straight to the consultant or to a designate in the office.</a:t>
            </a:r>
          </a:p>
          <a:p>
            <a:endParaRPr lang="en-US" dirty="0"/>
          </a:p>
          <a:p>
            <a:r>
              <a:rPr lang="en-US" dirty="0"/>
              <a:t>A lot of them are from candidates, but there is a fair mix of leads</a:t>
            </a:r>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8</a:t>
            </a:fld>
            <a:endParaRPr lang="en-US"/>
          </a:p>
        </p:txBody>
      </p:sp>
    </p:spTree>
    <p:extLst>
      <p:ext uri="{BB962C8B-B14F-4D97-AF65-F5344CB8AC3E}">
        <p14:creationId xmlns:p14="http://schemas.microsoft.com/office/powerpoint/2010/main" val="2171516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that went to Chengdu office</a:t>
            </a:r>
          </a:p>
          <a:p>
            <a:endParaRPr lang="en-US" dirty="0"/>
          </a:p>
          <a:p>
            <a:r>
              <a:rPr lang="en-US" dirty="0"/>
              <a:t>This is what the highlight says.</a:t>
            </a:r>
          </a:p>
        </p:txBody>
      </p:sp>
      <p:sp>
        <p:nvSpPr>
          <p:cNvPr id="4" name="Slide Number Placeholder 3"/>
          <p:cNvSpPr>
            <a:spLocks noGrp="1"/>
          </p:cNvSpPr>
          <p:nvPr>
            <p:ph type="sldNum" sz="quarter" idx="10"/>
          </p:nvPr>
        </p:nvSpPr>
        <p:spPr/>
        <p:txBody>
          <a:bodyPr/>
          <a:lstStyle/>
          <a:p>
            <a:fld id="{25415E41-BE06-4523-893A-73A0014BC61F}" type="slidenum">
              <a:rPr lang="en-US" smtClean="0"/>
              <a:t>9</a:t>
            </a:fld>
            <a:endParaRPr lang="en-US"/>
          </a:p>
        </p:txBody>
      </p:sp>
    </p:spTree>
    <p:extLst>
      <p:ext uri="{BB962C8B-B14F-4D97-AF65-F5344CB8AC3E}">
        <p14:creationId xmlns:p14="http://schemas.microsoft.com/office/powerpoint/2010/main" val="2121305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one to Geraldine</a:t>
            </a:r>
          </a:p>
        </p:txBody>
      </p:sp>
      <p:sp>
        <p:nvSpPr>
          <p:cNvPr id="4" name="Slide Number Placeholder 3"/>
          <p:cNvSpPr>
            <a:spLocks noGrp="1"/>
          </p:cNvSpPr>
          <p:nvPr>
            <p:ph type="sldNum" sz="quarter" idx="10"/>
          </p:nvPr>
        </p:nvSpPr>
        <p:spPr/>
        <p:txBody>
          <a:bodyPr/>
          <a:lstStyle/>
          <a:p>
            <a:fld id="{25415E41-BE06-4523-893A-73A0014BC61F}" type="slidenum">
              <a:rPr lang="en-US" smtClean="0"/>
              <a:t>10</a:t>
            </a:fld>
            <a:endParaRPr lang="en-US"/>
          </a:p>
        </p:txBody>
      </p:sp>
    </p:spTree>
    <p:extLst>
      <p:ext uri="{BB962C8B-B14F-4D97-AF65-F5344CB8AC3E}">
        <p14:creationId xmlns:p14="http://schemas.microsoft.com/office/powerpoint/2010/main" val="157140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62050"/>
            <a:ext cx="5575300" cy="3136900"/>
          </a:xfrm>
        </p:spPr>
      </p:sp>
      <p:sp>
        <p:nvSpPr>
          <p:cNvPr id="3" name="Notes Placeholder 2"/>
          <p:cNvSpPr>
            <a:spLocks noGrp="1"/>
          </p:cNvSpPr>
          <p:nvPr>
            <p:ph type="body" idx="1"/>
          </p:nvPr>
        </p:nvSpPr>
        <p:spPr/>
        <p:txBody>
          <a:bodyPr/>
          <a:lstStyle/>
          <a:p>
            <a:r>
              <a:rPr lang="en-US" dirty="0"/>
              <a:t>This Marketing Director wants to meet Martin to discuss coaching after reading his profile on the website</a:t>
            </a:r>
          </a:p>
          <a:p>
            <a:endParaRPr lang="en-US" dirty="0"/>
          </a:p>
          <a:p>
            <a:r>
              <a:rPr lang="en-US" dirty="0"/>
              <a:t>Quick count roughly 20% are legitimate </a:t>
            </a:r>
            <a:r>
              <a:rPr lang="en-US" dirty="0" err="1"/>
              <a:t>queres</a:t>
            </a:r>
            <a:r>
              <a:rPr lang="en-US" dirty="0"/>
              <a:t>.</a:t>
            </a:r>
          </a:p>
          <a:p>
            <a:endParaRPr lang="en-US" dirty="0"/>
          </a:p>
          <a:p>
            <a:r>
              <a:rPr lang="en-US" dirty="0"/>
              <a:t>Out of 330 last year that’s 66 leads.  </a:t>
            </a:r>
            <a:r>
              <a:rPr lang="en-US"/>
              <a:t>Getting there..</a:t>
            </a:r>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11</a:t>
            </a:fld>
            <a:endParaRPr lang="en-US"/>
          </a:p>
        </p:txBody>
      </p:sp>
    </p:spTree>
    <p:extLst>
      <p:ext uri="{BB962C8B-B14F-4D97-AF65-F5344CB8AC3E}">
        <p14:creationId xmlns:p14="http://schemas.microsoft.com/office/powerpoint/2010/main" val="1695394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 of just under 3000 for the period</a:t>
            </a:r>
          </a:p>
          <a:p>
            <a:endParaRPr lang="en-US" dirty="0"/>
          </a:p>
          <a:p>
            <a:r>
              <a:rPr lang="en-US" dirty="0"/>
              <a:t>21% were looking at office </a:t>
            </a:r>
            <a:r>
              <a:rPr lang="en-US" dirty="0" err="1"/>
              <a:t>prpfiles</a:t>
            </a:r>
            <a:r>
              <a:rPr lang="en-US" dirty="0"/>
              <a:t>, 20% went straight to Contact and 19% wanted </a:t>
            </a:r>
            <a:r>
              <a:rPr lang="en-US" dirty="0" err="1"/>
              <a:t>retaned</a:t>
            </a:r>
            <a:r>
              <a:rPr lang="en-US" dirty="0"/>
              <a:t> search.</a:t>
            </a:r>
          </a:p>
          <a:p>
            <a:endParaRPr lang="en-US" dirty="0"/>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12</a:t>
            </a:fld>
            <a:endParaRPr lang="en-US"/>
          </a:p>
        </p:txBody>
      </p:sp>
    </p:spTree>
    <p:extLst>
      <p:ext uri="{BB962C8B-B14F-4D97-AF65-F5344CB8AC3E}">
        <p14:creationId xmlns:p14="http://schemas.microsoft.com/office/powerpoint/2010/main" val="594981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four year old series on retained vs contingency is still drawing a steady 15-18% every month   It is also a top rated article on Google</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13</a:t>
            </a:fld>
            <a:endParaRPr lang="en-US"/>
          </a:p>
        </p:txBody>
      </p:sp>
    </p:spTree>
    <p:extLst>
      <p:ext uri="{BB962C8B-B14F-4D97-AF65-F5344CB8AC3E}">
        <p14:creationId xmlns:p14="http://schemas.microsoft.com/office/powerpoint/2010/main" val="22071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And a blog post by Larry drew 13% of visitors,</a:t>
            </a:r>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14</a:t>
            </a:fld>
            <a:endParaRPr lang="en-US"/>
          </a:p>
        </p:txBody>
      </p:sp>
    </p:spTree>
    <p:extLst>
      <p:ext uri="{BB962C8B-B14F-4D97-AF65-F5344CB8AC3E}">
        <p14:creationId xmlns:p14="http://schemas.microsoft.com/office/powerpoint/2010/main" val="410809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15</a:t>
            </a:fld>
            <a:endParaRPr lang="en-US"/>
          </a:p>
        </p:txBody>
      </p:sp>
    </p:spTree>
    <p:extLst>
      <p:ext uri="{BB962C8B-B14F-4D97-AF65-F5344CB8AC3E}">
        <p14:creationId xmlns:p14="http://schemas.microsoft.com/office/powerpoint/2010/main" val="3202004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690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16</a:t>
            </a:fld>
            <a:endParaRPr lang="en-US"/>
          </a:p>
        </p:txBody>
      </p:sp>
    </p:spTree>
    <p:extLst>
      <p:ext uri="{BB962C8B-B14F-4D97-AF65-F5344CB8AC3E}">
        <p14:creationId xmlns:p14="http://schemas.microsoft.com/office/powerpoint/2010/main" val="901278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17</a:t>
            </a:fld>
            <a:endParaRPr lang="en-US"/>
          </a:p>
        </p:txBody>
      </p:sp>
    </p:spTree>
    <p:extLst>
      <p:ext uri="{BB962C8B-B14F-4D97-AF65-F5344CB8AC3E}">
        <p14:creationId xmlns:p14="http://schemas.microsoft.com/office/powerpoint/2010/main" val="2824456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415E41-BE06-4523-893A-73A0014BC61F}" type="slidenum">
              <a:rPr lang="en-US" smtClean="0"/>
              <a:t>18</a:t>
            </a:fld>
            <a:endParaRPr lang="en-US"/>
          </a:p>
        </p:txBody>
      </p:sp>
    </p:spTree>
    <p:extLst>
      <p:ext uri="{BB962C8B-B14F-4D97-AF65-F5344CB8AC3E}">
        <p14:creationId xmlns:p14="http://schemas.microsoft.com/office/powerpoint/2010/main" val="3671780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415E41-BE06-4523-893A-73A0014BC61F}" type="slidenum">
              <a:rPr lang="en-US" smtClean="0"/>
              <a:t>19</a:t>
            </a:fld>
            <a:endParaRPr lang="en-US"/>
          </a:p>
        </p:txBody>
      </p:sp>
    </p:spTree>
    <p:extLst>
      <p:ext uri="{BB962C8B-B14F-4D97-AF65-F5344CB8AC3E}">
        <p14:creationId xmlns:p14="http://schemas.microsoft.com/office/powerpoint/2010/main" val="2214670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415E41-BE06-4523-893A-73A0014BC61F}" type="slidenum">
              <a:rPr lang="en-US" smtClean="0"/>
              <a:t>20</a:t>
            </a:fld>
            <a:endParaRPr lang="en-US"/>
          </a:p>
        </p:txBody>
      </p:sp>
    </p:spTree>
    <p:extLst>
      <p:ext uri="{BB962C8B-B14F-4D97-AF65-F5344CB8AC3E}">
        <p14:creationId xmlns:p14="http://schemas.microsoft.com/office/powerpoint/2010/main" val="569189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415E41-BE06-4523-893A-73A0014BC61F}" type="slidenum">
              <a:rPr lang="en-US" smtClean="0"/>
              <a:t>21</a:t>
            </a:fld>
            <a:endParaRPr lang="en-US"/>
          </a:p>
        </p:txBody>
      </p:sp>
    </p:spTree>
    <p:extLst>
      <p:ext uri="{BB962C8B-B14F-4D97-AF65-F5344CB8AC3E}">
        <p14:creationId xmlns:p14="http://schemas.microsoft.com/office/powerpoint/2010/main" val="3874207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415E41-BE06-4523-893A-73A0014BC61F}" type="slidenum">
              <a:rPr lang="en-US" smtClean="0"/>
              <a:t>27</a:t>
            </a:fld>
            <a:endParaRPr lang="en-US"/>
          </a:p>
        </p:txBody>
      </p:sp>
    </p:spTree>
    <p:extLst>
      <p:ext uri="{BB962C8B-B14F-4D97-AF65-F5344CB8AC3E}">
        <p14:creationId xmlns:p14="http://schemas.microsoft.com/office/powerpoint/2010/main" val="3361882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Song from Midnight Cowboy  </a:t>
            </a:r>
          </a:p>
          <a:p>
            <a:endParaRPr lang="en-US" dirty="0"/>
          </a:p>
          <a:p>
            <a:r>
              <a:rPr lang="en-US" dirty="0"/>
              <a:t>A few </a:t>
            </a:r>
            <a:r>
              <a:rPr lang="en-US" dirty="0" err="1"/>
              <a:t>eeks</a:t>
            </a:r>
            <a:r>
              <a:rPr lang="en-US" dirty="0"/>
              <a:t> ago, a chap called Paul Talbot C:\Users\chris\Documents\Cornerstone 2015\2017 Marketing\Madrid\Graphics\survey_page_2.pngive </a:t>
            </a:r>
            <a:r>
              <a:rPr lang="en-US" dirty="0" err="1"/>
              <a:t>swrote</a:t>
            </a:r>
            <a:r>
              <a:rPr lang="en-US" dirty="0"/>
              <a:t> a piece in </a:t>
            </a:r>
            <a:r>
              <a:rPr lang="en-US" dirty="0" err="1"/>
              <a:t>Frobes</a:t>
            </a:r>
            <a:r>
              <a:rPr lang="en-US" dirty="0"/>
              <a:t> about how </a:t>
            </a:r>
            <a:r>
              <a:rPr lang="en-US" dirty="0" err="1"/>
              <a:t>executivesearch</a:t>
            </a:r>
            <a:r>
              <a:rPr lang="en-US" dirty="0"/>
              <a:t> firms market themselves.</a:t>
            </a:r>
          </a:p>
          <a:p>
            <a:endParaRPr lang="en-US" dirty="0"/>
          </a:p>
          <a:p>
            <a:r>
              <a:rPr lang="en-US" dirty="0" err="1"/>
              <a:t>Calledd</a:t>
            </a:r>
            <a:r>
              <a:rPr lang="en-US" dirty="0"/>
              <a:t> it Marketing with a muzzle.</a:t>
            </a:r>
          </a:p>
          <a:p>
            <a:endParaRPr lang="en-US" dirty="0"/>
          </a:p>
          <a:p>
            <a:r>
              <a:rPr lang="en-US" dirty="0"/>
              <a:t>Proof of performance hard to give so make promises.  All sound the same</a:t>
            </a:r>
          </a:p>
        </p:txBody>
      </p:sp>
      <p:sp>
        <p:nvSpPr>
          <p:cNvPr id="4" name="Slide Number Placeholder 3"/>
          <p:cNvSpPr>
            <a:spLocks noGrp="1"/>
          </p:cNvSpPr>
          <p:nvPr>
            <p:ph type="sldNum" sz="quarter" idx="10"/>
          </p:nvPr>
        </p:nvSpPr>
        <p:spPr/>
        <p:txBody>
          <a:bodyPr/>
          <a:lstStyle/>
          <a:p>
            <a:fld id="{25415E41-BE06-4523-893A-73A0014BC61F}" type="slidenum">
              <a:rPr lang="en-US" smtClean="0"/>
              <a:t>28</a:t>
            </a:fld>
            <a:endParaRPr lang="en-US"/>
          </a:p>
        </p:txBody>
      </p:sp>
    </p:spTree>
    <p:extLst>
      <p:ext uri="{BB962C8B-B14F-4D97-AF65-F5344CB8AC3E}">
        <p14:creationId xmlns:p14="http://schemas.microsoft.com/office/powerpoint/2010/main" val="3992625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Could have been CIG.  Was Lucas Group</a:t>
            </a:r>
          </a:p>
        </p:txBody>
      </p:sp>
      <p:sp>
        <p:nvSpPr>
          <p:cNvPr id="4" name="Slide Number Placeholder 3"/>
          <p:cNvSpPr>
            <a:spLocks noGrp="1"/>
          </p:cNvSpPr>
          <p:nvPr>
            <p:ph type="sldNum" sz="quarter" idx="10"/>
          </p:nvPr>
        </p:nvSpPr>
        <p:spPr/>
        <p:txBody>
          <a:bodyPr/>
          <a:lstStyle/>
          <a:p>
            <a:fld id="{25415E41-BE06-4523-893A-73A0014BC61F}" type="slidenum">
              <a:rPr lang="en-US" smtClean="0"/>
              <a:t>29</a:t>
            </a:fld>
            <a:endParaRPr lang="en-US"/>
          </a:p>
        </p:txBody>
      </p:sp>
    </p:spTree>
    <p:extLst>
      <p:ext uri="{BB962C8B-B14F-4D97-AF65-F5344CB8AC3E}">
        <p14:creationId xmlns:p14="http://schemas.microsoft.com/office/powerpoint/2010/main" val="2286981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could have been us too</a:t>
            </a:r>
          </a:p>
          <a:p>
            <a:endParaRPr lang="en-US" dirty="0"/>
          </a:p>
          <a:p>
            <a:r>
              <a:rPr lang="en-US" dirty="0"/>
              <a:t>It was </a:t>
            </a:r>
            <a:r>
              <a:rPr lang="en-US" dirty="0" err="1"/>
              <a:t>Heidrich</a:t>
            </a:r>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30</a:t>
            </a:fld>
            <a:endParaRPr lang="en-US"/>
          </a:p>
        </p:txBody>
      </p:sp>
    </p:spTree>
    <p:extLst>
      <p:ext uri="{BB962C8B-B14F-4D97-AF65-F5344CB8AC3E}">
        <p14:creationId xmlns:p14="http://schemas.microsoft.com/office/powerpoint/2010/main" val="1991131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think I know the last one.</a:t>
            </a:r>
          </a:p>
          <a:p>
            <a:endParaRPr lang="en-US" dirty="0"/>
          </a:p>
          <a:p>
            <a:r>
              <a:rPr lang="en-US" dirty="0" err="1"/>
              <a:t>Coud</a:t>
            </a:r>
            <a:r>
              <a:rPr lang="en-US" dirty="0"/>
              <a:t> have been anyone and is that is the point</a:t>
            </a:r>
          </a:p>
        </p:txBody>
      </p:sp>
      <p:sp>
        <p:nvSpPr>
          <p:cNvPr id="4" name="Slide Number Placeholder 3"/>
          <p:cNvSpPr>
            <a:spLocks noGrp="1"/>
          </p:cNvSpPr>
          <p:nvPr>
            <p:ph type="sldNum" sz="quarter" idx="10"/>
          </p:nvPr>
        </p:nvSpPr>
        <p:spPr/>
        <p:txBody>
          <a:bodyPr/>
          <a:lstStyle/>
          <a:p>
            <a:fld id="{25415E41-BE06-4523-893A-73A0014BC61F}" type="slidenum">
              <a:rPr lang="en-US" smtClean="0"/>
              <a:t>31</a:t>
            </a:fld>
            <a:endParaRPr lang="en-US"/>
          </a:p>
        </p:txBody>
      </p:sp>
    </p:spTree>
    <p:extLst>
      <p:ext uri="{BB962C8B-B14F-4D97-AF65-F5344CB8AC3E}">
        <p14:creationId xmlns:p14="http://schemas.microsoft.com/office/powerpoint/2010/main" val="3210695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Talbot figures service firms had seven opportunities to </a:t>
            </a:r>
            <a:r>
              <a:rPr lang="en-US" dirty="0" err="1"/>
              <a:t>differentiuate</a:t>
            </a:r>
            <a:r>
              <a:rPr lang="en-US" dirty="0"/>
              <a:t> their offer.</a:t>
            </a:r>
          </a:p>
          <a:p>
            <a:endParaRPr lang="en-US" dirty="0"/>
          </a:p>
          <a:p>
            <a:r>
              <a:rPr lang="en-US" dirty="0"/>
              <a:t>Anyone volunteer which would work best for </a:t>
            </a:r>
            <a:r>
              <a:rPr lang="en-US" dirty="0" err="1"/>
              <a:t>Corberstone</a:t>
            </a:r>
            <a:r>
              <a:rPr lang="en-US" dirty="0"/>
              <a:t> ?</a:t>
            </a:r>
          </a:p>
        </p:txBody>
      </p:sp>
      <p:sp>
        <p:nvSpPr>
          <p:cNvPr id="4" name="Slide Number Placeholder 3"/>
          <p:cNvSpPr>
            <a:spLocks noGrp="1"/>
          </p:cNvSpPr>
          <p:nvPr>
            <p:ph type="sldNum" sz="quarter" idx="10"/>
          </p:nvPr>
        </p:nvSpPr>
        <p:spPr/>
        <p:txBody>
          <a:bodyPr/>
          <a:lstStyle/>
          <a:p>
            <a:fld id="{25415E41-BE06-4523-893A-73A0014BC61F}" type="slidenum">
              <a:rPr lang="en-US" smtClean="0"/>
              <a:t>32</a:t>
            </a:fld>
            <a:endParaRPr lang="en-US"/>
          </a:p>
        </p:txBody>
      </p:sp>
    </p:spTree>
    <p:extLst>
      <p:ext uri="{BB962C8B-B14F-4D97-AF65-F5344CB8AC3E}">
        <p14:creationId xmlns:p14="http://schemas.microsoft.com/office/powerpoint/2010/main" val="8134697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money is on this one</a:t>
            </a:r>
          </a:p>
          <a:p>
            <a:endParaRPr lang="en-US" dirty="0"/>
          </a:p>
          <a:p>
            <a:r>
              <a:rPr lang="en-US" dirty="0"/>
              <a:t>Because I think it sums up everything before it.</a:t>
            </a:r>
          </a:p>
          <a:p>
            <a:endParaRPr lang="en-US" dirty="0"/>
          </a:p>
          <a:p>
            <a:r>
              <a:rPr lang="en-US" dirty="0"/>
              <a:t>I think ROI is the only proof of performance but that’s hard to get and takes several years.</a:t>
            </a:r>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33</a:t>
            </a:fld>
            <a:endParaRPr lang="en-US"/>
          </a:p>
        </p:txBody>
      </p:sp>
    </p:spTree>
    <p:extLst>
      <p:ext uri="{BB962C8B-B14F-4D97-AF65-F5344CB8AC3E}">
        <p14:creationId xmlns:p14="http://schemas.microsoft.com/office/powerpoint/2010/main" val="3758556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a story to illustrate </a:t>
            </a:r>
            <a:r>
              <a:rPr lang="en-US" dirty="0" err="1"/>
              <a:t>yser</a:t>
            </a:r>
            <a:r>
              <a:rPr lang="en-US" dirty="0"/>
              <a:t> experience.</a:t>
            </a:r>
          </a:p>
          <a:p>
            <a:endParaRPr lang="en-US" dirty="0"/>
          </a:p>
          <a:p>
            <a:r>
              <a:rPr lang="en-US" dirty="0"/>
              <a:t>Justin sent 5,000 word article. </a:t>
            </a:r>
            <a:r>
              <a:rPr lang="en-US" dirty="0" err="1"/>
              <a:t>Etc</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34</a:t>
            </a:fld>
            <a:endParaRPr lang="en-US"/>
          </a:p>
        </p:txBody>
      </p:sp>
    </p:spTree>
    <p:extLst>
      <p:ext uri="{BB962C8B-B14F-4D97-AF65-F5344CB8AC3E}">
        <p14:creationId xmlns:p14="http://schemas.microsoft.com/office/powerpoint/2010/main" val="2614030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35</a:t>
            </a:fld>
            <a:endParaRPr lang="en-US"/>
          </a:p>
        </p:txBody>
      </p:sp>
    </p:spTree>
    <p:extLst>
      <p:ext uri="{BB962C8B-B14F-4D97-AF65-F5344CB8AC3E}">
        <p14:creationId xmlns:p14="http://schemas.microsoft.com/office/powerpoint/2010/main" val="3527767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36</a:t>
            </a:fld>
            <a:endParaRPr lang="en-US"/>
          </a:p>
        </p:txBody>
      </p:sp>
    </p:spTree>
    <p:extLst>
      <p:ext uri="{BB962C8B-B14F-4D97-AF65-F5344CB8AC3E}">
        <p14:creationId xmlns:p14="http://schemas.microsoft.com/office/powerpoint/2010/main" val="4432717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415E41-BE06-4523-893A-73A0014BC61F}" type="slidenum">
              <a:rPr lang="en-US" smtClean="0"/>
              <a:t>37</a:t>
            </a:fld>
            <a:endParaRPr lang="en-US"/>
          </a:p>
        </p:txBody>
      </p:sp>
    </p:spTree>
    <p:extLst>
      <p:ext uri="{BB962C8B-B14F-4D97-AF65-F5344CB8AC3E}">
        <p14:creationId xmlns:p14="http://schemas.microsoft.com/office/powerpoint/2010/main" val="4075846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415E41-BE06-4523-893A-73A0014BC61F}" type="slidenum">
              <a:rPr lang="en-US" smtClean="0"/>
              <a:t>38</a:t>
            </a:fld>
            <a:endParaRPr lang="en-US"/>
          </a:p>
        </p:txBody>
      </p:sp>
    </p:spTree>
    <p:extLst>
      <p:ext uri="{BB962C8B-B14F-4D97-AF65-F5344CB8AC3E}">
        <p14:creationId xmlns:p14="http://schemas.microsoft.com/office/powerpoint/2010/main" val="41624153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YOU GETTING THE HINT HERE ?</a:t>
            </a:r>
          </a:p>
        </p:txBody>
      </p:sp>
      <p:sp>
        <p:nvSpPr>
          <p:cNvPr id="4" name="Slide Number Placeholder 3"/>
          <p:cNvSpPr>
            <a:spLocks noGrp="1"/>
          </p:cNvSpPr>
          <p:nvPr>
            <p:ph type="sldNum" sz="quarter" idx="10"/>
          </p:nvPr>
        </p:nvSpPr>
        <p:spPr/>
        <p:txBody>
          <a:bodyPr/>
          <a:lstStyle/>
          <a:p>
            <a:fld id="{25415E41-BE06-4523-893A-73A0014BC61F}" type="slidenum">
              <a:rPr lang="en-US" smtClean="0"/>
              <a:t>39</a:t>
            </a:fld>
            <a:endParaRPr lang="en-US"/>
          </a:p>
        </p:txBody>
      </p:sp>
    </p:spTree>
    <p:extLst>
      <p:ext uri="{BB962C8B-B14F-4D97-AF65-F5344CB8AC3E}">
        <p14:creationId xmlns:p14="http://schemas.microsoft.com/office/powerpoint/2010/main" val="12193670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415E41-BE06-4523-893A-73A0014BC61F}" type="slidenum">
              <a:rPr lang="en-US" smtClean="0"/>
              <a:t>40</a:t>
            </a:fld>
            <a:endParaRPr lang="en-US"/>
          </a:p>
        </p:txBody>
      </p:sp>
    </p:spTree>
    <p:extLst>
      <p:ext uri="{BB962C8B-B14F-4D97-AF65-F5344CB8AC3E}">
        <p14:creationId xmlns:p14="http://schemas.microsoft.com/office/powerpoint/2010/main" val="2714008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YOU GETTING THE HINT HERE ?</a:t>
            </a:r>
          </a:p>
        </p:txBody>
      </p:sp>
      <p:sp>
        <p:nvSpPr>
          <p:cNvPr id="4" name="Slide Number Placeholder 3"/>
          <p:cNvSpPr>
            <a:spLocks noGrp="1"/>
          </p:cNvSpPr>
          <p:nvPr>
            <p:ph type="sldNum" sz="quarter" idx="10"/>
          </p:nvPr>
        </p:nvSpPr>
        <p:spPr/>
        <p:txBody>
          <a:bodyPr/>
          <a:lstStyle/>
          <a:p>
            <a:fld id="{25415E41-BE06-4523-893A-73A0014BC61F}" type="slidenum">
              <a:rPr lang="en-US" smtClean="0"/>
              <a:t>41</a:t>
            </a:fld>
            <a:endParaRPr lang="en-US"/>
          </a:p>
        </p:txBody>
      </p:sp>
    </p:spTree>
    <p:extLst>
      <p:ext uri="{BB962C8B-B14F-4D97-AF65-F5344CB8AC3E}">
        <p14:creationId xmlns:p14="http://schemas.microsoft.com/office/powerpoint/2010/main" val="32390840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a:p>
            <a:endParaRPr lang="en-CA" dirty="0"/>
          </a:p>
          <a:p>
            <a:endParaRPr lang="en-CA" dirty="0"/>
          </a:p>
          <a:p>
            <a:endParaRPr lang="en-CA" dirty="0"/>
          </a:p>
          <a:p>
            <a:endParaRPr lang="en-CA" dirty="0"/>
          </a:p>
        </p:txBody>
      </p:sp>
      <p:sp>
        <p:nvSpPr>
          <p:cNvPr id="4" name="Slide Number Placeholder 3"/>
          <p:cNvSpPr>
            <a:spLocks noGrp="1"/>
          </p:cNvSpPr>
          <p:nvPr>
            <p:ph type="sldNum" sz="quarter" idx="10"/>
          </p:nvPr>
        </p:nvSpPr>
        <p:spPr/>
        <p:txBody>
          <a:bodyPr/>
          <a:lstStyle/>
          <a:p>
            <a:fld id="{25415E41-BE06-4523-893A-73A0014BC61F}" type="slidenum">
              <a:rPr lang="en-US" smtClean="0"/>
              <a:t>42</a:t>
            </a:fld>
            <a:endParaRPr lang="en-US"/>
          </a:p>
        </p:txBody>
      </p:sp>
    </p:spTree>
    <p:extLst>
      <p:ext uri="{BB962C8B-B14F-4D97-AF65-F5344CB8AC3E}">
        <p14:creationId xmlns:p14="http://schemas.microsoft.com/office/powerpoint/2010/main" val="492299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915400" cy="3777622"/>
          </a:xfrm>
        </p:spPr>
        <p:txBody>
          <a:bodyPr/>
          <a:lstStyle>
            <a:lvl1pPr>
              <a:defRPr sz="2000"/>
            </a:lvl1pPr>
            <a:lvl2pPr>
              <a:defRPr sz="1800"/>
            </a:lvl2pPr>
            <a:lvl3pPr>
              <a:defRPr sz="16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5/18/2017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18.jpg"/></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65778"/>
          </a:xfrm>
        </p:spPr>
        <p:txBody>
          <a:bodyPr/>
          <a:lstStyle/>
          <a:p>
            <a:r>
              <a:rPr lang="en-CA" b="1" dirty="0"/>
              <a:t>Marketing 2017</a:t>
            </a:r>
            <a:endParaRPr lang="en-US" b="1" dirty="0"/>
          </a:p>
        </p:txBody>
      </p:sp>
      <p:pic>
        <p:nvPicPr>
          <p:cNvPr id="5" name="Content Placeholder 4" descr="A large building&#10;&#10;Description generated with very high confidence"/>
          <p:cNvPicPr>
            <a:picLocks noGrp="1" noChangeAspect="1"/>
          </p:cNvPicPr>
          <p:nvPr>
            <p:ph idx="1"/>
          </p:nvPr>
        </p:nvPicPr>
        <p:blipFill>
          <a:blip r:embed="rId3"/>
          <a:stretch>
            <a:fillRect/>
          </a:stretch>
        </p:blipFill>
        <p:spPr>
          <a:xfrm>
            <a:off x="1466850" y="2178755"/>
            <a:ext cx="10037762" cy="4461228"/>
          </a:xfrm>
        </p:spPr>
      </p:pic>
    </p:spTree>
    <p:extLst>
      <p:ext uri="{BB962C8B-B14F-4D97-AF65-F5344CB8AC3E}">
        <p14:creationId xmlns:p14="http://schemas.microsoft.com/office/powerpoint/2010/main" val="777553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agenda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5781327"/>
              </p:ext>
            </p:extLst>
          </p:nvPr>
        </p:nvGraphicFramePr>
        <p:xfrm>
          <a:off x="2589213" y="2133600"/>
          <a:ext cx="8915400"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8556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Our Purpose</a:t>
            </a:r>
            <a:endParaRPr lang="en-US" dirty="0"/>
          </a:p>
        </p:txBody>
      </p:sp>
      <p:sp>
        <p:nvSpPr>
          <p:cNvPr id="3" name="Content Placeholder 2"/>
          <p:cNvSpPr>
            <a:spLocks noGrp="1"/>
          </p:cNvSpPr>
          <p:nvPr>
            <p:ph idx="1"/>
          </p:nvPr>
        </p:nvSpPr>
        <p:spPr/>
        <p:txBody>
          <a:bodyPr/>
          <a:lstStyle/>
          <a:p>
            <a:r>
              <a:rPr lang="en-CA" dirty="0"/>
              <a:t>Internal</a:t>
            </a:r>
          </a:p>
          <a:p>
            <a:pPr lvl="1"/>
            <a:r>
              <a:rPr lang="en-CA" dirty="0"/>
              <a:t>Support member Business Development as Cornerstone</a:t>
            </a:r>
            <a:endParaRPr lang="en-US" dirty="0"/>
          </a:p>
          <a:p>
            <a:pPr lvl="1"/>
            <a:endParaRPr lang="en-CA" dirty="0"/>
          </a:p>
          <a:p>
            <a:r>
              <a:rPr lang="en-CA" dirty="0"/>
              <a:t>E</a:t>
            </a:r>
            <a:r>
              <a:rPr lang="en-US" dirty="0" err="1"/>
              <a:t>xternal</a:t>
            </a:r>
            <a:endParaRPr lang="en-US" dirty="0"/>
          </a:p>
          <a:p>
            <a:pPr lvl="1"/>
            <a:r>
              <a:rPr lang="en-CA" dirty="0"/>
              <a:t>B</a:t>
            </a:r>
            <a:r>
              <a:rPr lang="en-US" dirty="0" err="1"/>
              <a:t>uild</a:t>
            </a:r>
            <a:r>
              <a:rPr lang="en-US" dirty="0"/>
              <a:t> awareness of CIG, its values &amp; service offer</a:t>
            </a:r>
            <a:endParaRPr lang="en-CA" dirty="0"/>
          </a:p>
        </p:txBody>
      </p:sp>
    </p:spTree>
    <p:extLst>
      <p:ext uri="{BB962C8B-B14F-4D97-AF65-F5344CB8AC3E}">
        <p14:creationId xmlns:p14="http://schemas.microsoft.com/office/powerpoint/2010/main" val="3044856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Performance update</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413040169"/>
              </p:ext>
            </p:extLst>
          </p:nvPr>
        </p:nvGraphicFramePr>
        <p:xfrm>
          <a:off x="2438399" y="1588655"/>
          <a:ext cx="6496051" cy="4318771"/>
        </p:xfrm>
        <a:graphic>
          <a:graphicData uri="http://schemas.openxmlformats.org/drawingml/2006/table">
            <a:tbl>
              <a:tblPr>
                <a:tableStyleId>{5C22544A-7EE6-4342-B048-85BDC9FD1C3A}</a:tableStyleId>
              </a:tblPr>
              <a:tblGrid>
                <a:gridCol w="4751105">
                  <a:extLst>
                    <a:ext uri="{9D8B030D-6E8A-4147-A177-3AD203B41FA5}">
                      <a16:colId xmlns:a16="http://schemas.microsoft.com/office/drawing/2014/main" val="2227407628"/>
                    </a:ext>
                  </a:extLst>
                </a:gridCol>
                <a:gridCol w="833359">
                  <a:extLst>
                    <a:ext uri="{9D8B030D-6E8A-4147-A177-3AD203B41FA5}">
                      <a16:colId xmlns:a16="http://schemas.microsoft.com/office/drawing/2014/main" val="3644209780"/>
                    </a:ext>
                  </a:extLst>
                </a:gridCol>
                <a:gridCol w="911587">
                  <a:extLst>
                    <a:ext uri="{9D8B030D-6E8A-4147-A177-3AD203B41FA5}">
                      <a16:colId xmlns:a16="http://schemas.microsoft.com/office/drawing/2014/main" val="62977126"/>
                    </a:ext>
                  </a:extLst>
                </a:gridCol>
              </a:tblGrid>
              <a:tr h="310407">
                <a:tc>
                  <a:txBody>
                    <a:bodyPr/>
                    <a:lstStyle/>
                    <a:p>
                      <a:pPr algn="l" fontAlgn="b"/>
                      <a:r>
                        <a:rPr lang="en-US" sz="1100" b="1" u="none" strike="noStrike" dirty="0">
                          <a:effectLst/>
                        </a:rPr>
                        <a:t> </a:t>
                      </a:r>
                      <a:endParaRPr lang="en-US" sz="1100" b="1"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US" sz="1100" b="1" u="none" strike="noStrike" dirty="0">
                          <a:effectLst/>
                        </a:rPr>
                        <a:t>2016 (12)</a:t>
                      </a:r>
                      <a:endParaRPr lang="en-US" sz="1100" b="1"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US" sz="1100" b="1" u="none" strike="noStrike" dirty="0">
                          <a:effectLst/>
                        </a:rPr>
                        <a:t>2017 (5)</a:t>
                      </a:r>
                      <a:endParaRPr lang="en-US" sz="1100" b="1"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780790408"/>
                  </a:ext>
                </a:extLst>
              </a:tr>
              <a:tr h="277848">
                <a:tc>
                  <a:txBody>
                    <a:bodyPr/>
                    <a:lstStyle/>
                    <a:p>
                      <a:pPr algn="l" fontAlgn="b"/>
                      <a:r>
                        <a:rPr lang="en-US" sz="1100" u="none" strike="noStrike" dirty="0">
                          <a:effectLst/>
                        </a:rPr>
                        <a:t>Average visits per month</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6,935</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6,706</a:t>
                      </a:r>
                      <a:endParaRPr lang="en-US" sz="11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168079918"/>
                  </a:ext>
                </a:extLst>
              </a:tr>
              <a:tr h="277848">
                <a:tc>
                  <a:txBody>
                    <a:bodyPr/>
                    <a:lstStyle/>
                    <a:p>
                      <a:pPr algn="l" fontAlgn="b"/>
                      <a:r>
                        <a:rPr lang="en-US" sz="1100" u="none" strike="noStrike">
                          <a:effectLst/>
                        </a:rPr>
                        <a:t>Total Visits</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83,222</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26,825</a:t>
                      </a:r>
                      <a:endParaRPr lang="en-US" sz="11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635892068"/>
                  </a:ext>
                </a:extLst>
              </a:tr>
              <a:tr h="486825">
                <a:tc>
                  <a:txBody>
                    <a:bodyPr/>
                    <a:lstStyle/>
                    <a:p>
                      <a:pPr algn="l" fontAlgn="b"/>
                      <a:r>
                        <a:rPr lang="en-US" sz="1100" u="none" strike="noStrike" dirty="0">
                          <a:effectLst/>
                        </a:rPr>
                        <a:t>LinkedIn</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2,992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3,800</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746211051"/>
                  </a:ext>
                </a:extLst>
              </a:tr>
              <a:tr h="486825">
                <a:tc>
                  <a:txBody>
                    <a:bodyPr/>
                    <a:lstStyle/>
                    <a:p>
                      <a:pPr algn="l" fontAlgn="b"/>
                      <a:r>
                        <a:rPr lang="en-CA" sz="1100" b="0" i="0" u="none" strike="noStrike" dirty="0">
                          <a:solidFill>
                            <a:srgbClr val="000000"/>
                          </a:solidFill>
                          <a:effectLst/>
                          <a:latin typeface="Calibri" panose="020F0502020204030204" pitchFamily="34" charset="0"/>
                        </a:rPr>
                        <a:t>Blog posts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35</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12</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222784580"/>
                  </a:ext>
                </a:extLst>
              </a:tr>
              <a:tr h="486825">
                <a:tc>
                  <a:txBody>
                    <a:bodyPr/>
                    <a:lstStyle/>
                    <a:p>
                      <a:pPr algn="l" fontAlgn="b"/>
                      <a:r>
                        <a:rPr lang="en-CA" sz="1100" b="0" i="0" u="none" strike="noStrike" dirty="0">
                          <a:solidFill>
                            <a:srgbClr val="000000"/>
                          </a:solidFill>
                          <a:effectLst/>
                          <a:latin typeface="Calibri" panose="020F0502020204030204" pitchFamily="34" charset="0"/>
                        </a:rPr>
                        <a:t>CIG Authors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14</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542073179"/>
                  </a:ext>
                </a:extLst>
              </a:tr>
              <a:tr h="486825">
                <a:tc>
                  <a:txBody>
                    <a:bodyPr/>
                    <a:lstStyle/>
                    <a:p>
                      <a:pPr algn="l" fontAlgn="b"/>
                      <a:r>
                        <a:rPr lang="en-CA" sz="1100" b="0" i="0" u="none" strike="noStrike" dirty="0">
                          <a:solidFill>
                            <a:srgbClr val="000000"/>
                          </a:solidFill>
                          <a:effectLst/>
                          <a:latin typeface="Calibri" panose="020F0502020204030204" pitchFamily="34" charset="0"/>
                        </a:rPr>
                        <a:t>Press releases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2</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870873638"/>
                  </a:ext>
                </a:extLst>
              </a:tr>
              <a:tr h="376342">
                <a:tc>
                  <a:txBody>
                    <a:bodyPr/>
                    <a:lstStyle/>
                    <a:p>
                      <a:pPr algn="l" fontAlgn="b"/>
                      <a:r>
                        <a:rPr lang="en-US" sz="1100" u="none" strike="noStrike" dirty="0">
                          <a:effectLst/>
                          <a:latin typeface="Calibri" panose="020F0502020204030204" pitchFamily="34" charset="0"/>
                          <a:cs typeface="Calibri" panose="020F0502020204030204" pitchFamily="34" charset="0"/>
                        </a:rPr>
                        <a:t>Visitors from </a:t>
                      </a:r>
                      <a:r>
                        <a:rPr lang="en-US" sz="1100" u="none" strike="noStrike" dirty="0" err="1">
                          <a:effectLst/>
                          <a:latin typeface="Calibri" panose="020F0502020204030204" pitchFamily="34" charset="0"/>
                          <a:cs typeface="Calibri" panose="020F0502020204030204" pitchFamily="34" charset="0"/>
                        </a:rPr>
                        <a:t>Trackerly</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anchor="b"/>
                </a:tc>
                <a:tc>
                  <a:txBody>
                    <a:bodyPr/>
                    <a:lstStyle/>
                    <a:p>
                      <a:pPr algn="r" fontAlgn="b"/>
                      <a:r>
                        <a:rPr lang="en-US" sz="1100" u="none" strike="noStrike">
                          <a:effectLst/>
                        </a:rPr>
                        <a:t>5,907</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1,013</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213294079"/>
                  </a:ext>
                </a:extLst>
              </a:tr>
              <a:tr h="376342">
                <a:tc>
                  <a:txBody>
                    <a:bodyPr/>
                    <a:lstStyle/>
                    <a:p>
                      <a:pPr algn="l" fontAlgn="b"/>
                      <a:r>
                        <a:rPr lang="en-CA" sz="1100" b="0" i="0" u="none" strike="noStrike" dirty="0">
                          <a:solidFill>
                            <a:srgbClr val="000000"/>
                          </a:solidFill>
                          <a:effectLst/>
                          <a:latin typeface="Calibri" panose="020F0502020204030204" pitchFamily="34" charset="0"/>
                        </a:rPr>
                        <a:t>Business Referrals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4</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336417111"/>
                  </a:ext>
                </a:extLst>
              </a:tr>
              <a:tr h="376342">
                <a:tc>
                  <a:txBody>
                    <a:bodyPr/>
                    <a:lstStyle/>
                    <a:p>
                      <a:pPr algn="l" fontAlgn="b"/>
                      <a:r>
                        <a:rPr lang="en-CA" sz="1100" b="0" i="0" u="none" strike="noStrike" dirty="0">
                          <a:solidFill>
                            <a:srgbClr val="000000"/>
                          </a:solidFill>
                          <a:effectLst/>
                          <a:latin typeface="Calibri" panose="020F0502020204030204" pitchFamily="34" charset="0"/>
                        </a:rPr>
                        <a:t>Business Referrals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$382,778</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$3,099</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277876321"/>
                  </a:ext>
                </a:extLst>
              </a:tr>
              <a:tr h="376342">
                <a:tc>
                  <a:txBody>
                    <a:bodyPr/>
                    <a:lstStyle/>
                    <a:p>
                      <a:pPr algn="l" fontAlgn="b"/>
                      <a:r>
                        <a:rPr lang="en-CA" sz="1100" b="0" i="0" u="none" strike="noStrike" dirty="0">
                          <a:solidFill>
                            <a:srgbClr val="000000"/>
                          </a:solidFill>
                          <a:effectLst/>
                          <a:latin typeface="Calibri" panose="020F0502020204030204" pitchFamily="34" charset="0"/>
                        </a:rPr>
                        <a:t>Direct form queries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339</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115</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733711235"/>
                  </a:ext>
                </a:extLst>
              </a:tr>
            </a:tbl>
          </a:graphicData>
        </a:graphic>
      </p:graphicFrame>
    </p:spTree>
    <p:extLst>
      <p:ext uri="{BB962C8B-B14F-4D97-AF65-F5344CB8AC3E}">
        <p14:creationId xmlns:p14="http://schemas.microsoft.com/office/powerpoint/2010/main" val="3246619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Performance update</a:t>
            </a:r>
            <a:endParaRPr lang="en-US" dirty="0"/>
          </a:p>
        </p:txBody>
      </p:sp>
      <p:graphicFrame>
        <p:nvGraphicFramePr>
          <p:cNvPr id="10" name="Content Placeholder 9"/>
          <p:cNvGraphicFramePr>
            <a:graphicFrameLocks noGrp="1"/>
          </p:cNvGraphicFramePr>
          <p:nvPr>
            <p:ph idx="1"/>
            <p:extLst/>
          </p:nvPr>
        </p:nvGraphicFramePr>
        <p:xfrm>
          <a:off x="2438399" y="1588655"/>
          <a:ext cx="6496051" cy="4318771"/>
        </p:xfrm>
        <a:graphic>
          <a:graphicData uri="http://schemas.openxmlformats.org/drawingml/2006/table">
            <a:tbl>
              <a:tblPr>
                <a:tableStyleId>{5C22544A-7EE6-4342-B048-85BDC9FD1C3A}</a:tableStyleId>
              </a:tblPr>
              <a:tblGrid>
                <a:gridCol w="4751105">
                  <a:extLst>
                    <a:ext uri="{9D8B030D-6E8A-4147-A177-3AD203B41FA5}">
                      <a16:colId xmlns:a16="http://schemas.microsoft.com/office/drawing/2014/main" val="2227407628"/>
                    </a:ext>
                  </a:extLst>
                </a:gridCol>
                <a:gridCol w="833359">
                  <a:extLst>
                    <a:ext uri="{9D8B030D-6E8A-4147-A177-3AD203B41FA5}">
                      <a16:colId xmlns:a16="http://schemas.microsoft.com/office/drawing/2014/main" val="3644209780"/>
                    </a:ext>
                  </a:extLst>
                </a:gridCol>
                <a:gridCol w="911587">
                  <a:extLst>
                    <a:ext uri="{9D8B030D-6E8A-4147-A177-3AD203B41FA5}">
                      <a16:colId xmlns:a16="http://schemas.microsoft.com/office/drawing/2014/main" val="62977126"/>
                    </a:ext>
                  </a:extLst>
                </a:gridCol>
              </a:tblGrid>
              <a:tr h="310407">
                <a:tc>
                  <a:txBody>
                    <a:bodyPr/>
                    <a:lstStyle/>
                    <a:p>
                      <a:pPr algn="l" fontAlgn="b"/>
                      <a:r>
                        <a:rPr lang="en-US" sz="1100" b="1" u="none" strike="noStrike" dirty="0">
                          <a:effectLst/>
                        </a:rPr>
                        <a:t> </a:t>
                      </a:r>
                      <a:endParaRPr lang="en-US" sz="1100" b="1"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US" sz="1100" b="1" u="none" strike="noStrike" dirty="0">
                          <a:effectLst/>
                        </a:rPr>
                        <a:t>2016 (12)</a:t>
                      </a:r>
                      <a:endParaRPr lang="en-US" sz="1100" b="1"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US" sz="1100" b="1" u="none" strike="noStrike" dirty="0">
                          <a:effectLst/>
                        </a:rPr>
                        <a:t>2017 (5)</a:t>
                      </a:r>
                      <a:endParaRPr lang="en-US" sz="1100" b="1"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780790408"/>
                  </a:ext>
                </a:extLst>
              </a:tr>
              <a:tr h="277848">
                <a:tc>
                  <a:txBody>
                    <a:bodyPr/>
                    <a:lstStyle/>
                    <a:p>
                      <a:pPr algn="l" fontAlgn="b"/>
                      <a:r>
                        <a:rPr lang="en-US" sz="1100" u="none" strike="noStrike" dirty="0">
                          <a:effectLst/>
                        </a:rPr>
                        <a:t>Average visits per month</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6,935</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6,706</a:t>
                      </a:r>
                      <a:endParaRPr lang="en-US" sz="11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168079918"/>
                  </a:ext>
                </a:extLst>
              </a:tr>
              <a:tr h="277848">
                <a:tc>
                  <a:txBody>
                    <a:bodyPr/>
                    <a:lstStyle/>
                    <a:p>
                      <a:pPr algn="l" fontAlgn="b"/>
                      <a:r>
                        <a:rPr lang="en-US" sz="1100" u="none" strike="noStrike">
                          <a:effectLst/>
                        </a:rPr>
                        <a:t>Total Visits</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83,222</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26,825</a:t>
                      </a:r>
                      <a:endParaRPr lang="en-US" sz="11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635892068"/>
                  </a:ext>
                </a:extLst>
              </a:tr>
              <a:tr h="486825">
                <a:tc>
                  <a:txBody>
                    <a:bodyPr/>
                    <a:lstStyle/>
                    <a:p>
                      <a:pPr algn="l" fontAlgn="b"/>
                      <a:r>
                        <a:rPr lang="en-US" sz="1100" u="none" strike="noStrike" dirty="0">
                          <a:effectLst/>
                        </a:rPr>
                        <a:t>LinkedIn</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2,992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3,800</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746211051"/>
                  </a:ext>
                </a:extLst>
              </a:tr>
              <a:tr h="486825">
                <a:tc>
                  <a:txBody>
                    <a:bodyPr/>
                    <a:lstStyle/>
                    <a:p>
                      <a:pPr algn="l" fontAlgn="b"/>
                      <a:r>
                        <a:rPr lang="en-CA" sz="1100" b="0" i="0" u="none" strike="noStrike" dirty="0">
                          <a:solidFill>
                            <a:srgbClr val="000000"/>
                          </a:solidFill>
                          <a:effectLst/>
                          <a:latin typeface="Calibri" panose="020F0502020204030204" pitchFamily="34" charset="0"/>
                        </a:rPr>
                        <a:t>Blog posts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35</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12</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222784580"/>
                  </a:ext>
                </a:extLst>
              </a:tr>
              <a:tr h="486825">
                <a:tc>
                  <a:txBody>
                    <a:bodyPr/>
                    <a:lstStyle/>
                    <a:p>
                      <a:pPr algn="l" fontAlgn="b"/>
                      <a:r>
                        <a:rPr lang="en-CA" sz="1100" b="0" i="0" u="none" strike="noStrike" dirty="0">
                          <a:solidFill>
                            <a:srgbClr val="000000"/>
                          </a:solidFill>
                          <a:effectLst/>
                          <a:latin typeface="Calibri" panose="020F0502020204030204" pitchFamily="34" charset="0"/>
                        </a:rPr>
                        <a:t>CIG Authors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14</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542073179"/>
                  </a:ext>
                </a:extLst>
              </a:tr>
              <a:tr h="486825">
                <a:tc>
                  <a:txBody>
                    <a:bodyPr/>
                    <a:lstStyle/>
                    <a:p>
                      <a:pPr algn="l" fontAlgn="b"/>
                      <a:r>
                        <a:rPr lang="en-CA" sz="1100" b="0" i="0" u="none" strike="noStrike" dirty="0">
                          <a:solidFill>
                            <a:srgbClr val="000000"/>
                          </a:solidFill>
                          <a:effectLst/>
                          <a:latin typeface="Calibri" panose="020F0502020204030204" pitchFamily="34" charset="0"/>
                        </a:rPr>
                        <a:t>Press releases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2</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870873638"/>
                  </a:ext>
                </a:extLst>
              </a:tr>
              <a:tr h="376342">
                <a:tc>
                  <a:txBody>
                    <a:bodyPr/>
                    <a:lstStyle/>
                    <a:p>
                      <a:pPr algn="l" fontAlgn="b"/>
                      <a:r>
                        <a:rPr lang="en-US" sz="1100" u="none" strike="noStrike" dirty="0">
                          <a:effectLst/>
                          <a:latin typeface="Calibri" panose="020F0502020204030204" pitchFamily="34" charset="0"/>
                          <a:cs typeface="Calibri" panose="020F0502020204030204" pitchFamily="34" charset="0"/>
                        </a:rPr>
                        <a:t>Visitors from </a:t>
                      </a:r>
                      <a:r>
                        <a:rPr lang="en-US" sz="1100" u="none" strike="noStrike" dirty="0" err="1">
                          <a:effectLst/>
                          <a:latin typeface="Calibri" panose="020F0502020204030204" pitchFamily="34" charset="0"/>
                          <a:cs typeface="Calibri" panose="020F0502020204030204" pitchFamily="34" charset="0"/>
                        </a:rPr>
                        <a:t>Trackerly</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anchor="b"/>
                </a:tc>
                <a:tc>
                  <a:txBody>
                    <a:bodyPr/>
                    <a:lstStyle/>
                    <a:p>
                      <a:pPr algn="r" fontAlgn="b"/>
                      <a:r>
                        <a:rPr lang="en-US" sz="1100" u="none" strike="noStrike">
                          <a:effectLst/>
                        </a:rPr>
                        <a:t>5,907</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1,013</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213294079"/>
                  </a:ext>
                </a:extLst>
              </a:tr>
              <a:tr h="376342">
                <a:tc>
                  <a:txBody>
                    <a:bodyPr/>
                    <a:lstStyle/>
                    <a:p>
                      <a:pPr algn="l" fontAlgn="b"/>
                      <a:r>
                        <a:rPr lang="en-CA" sz="1100" b="0" i="0" u="none" strike="noStrike" dirty="0">
                          <a:solidFill>
                            <a:srgbClr val="000000"/>
                          </a:solidFill>
                          <a:effectLst/>
                          <a:latin typeface="Calibri" panose="020F0502020204030204" pitchFamily="34" charset="0"/>
                        </a:rPr>
                        <a:t>Business Referrals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4</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336417111"/>
                  </a:ext>
                </a:extLst>
              </a:tr>
              <a:tr h="376342">
                <a:tc>
                  <a:txBody>
                    <a:bodyPr/>
                    <a:lstStyle/>
                    <a:p>
                      <a:pPr algn="l" fontAlgn="b"/>
                      <a:r>
                        <a:rPr lang="en-CA" sz="1100" b="0" i="0" u="none" strike="noStrike" dirty="0">
                          <a:solidFill>
                            <a:srgbClr val="000000"/>
                          </a:solidFill>
                          <a:effectLst/>
                          <a:latin typeface="Calibri" panose="020F0502020204030204" pitchFamily="34" charset="0"/>
                        </a:rPr>
                        <a:t>Business Referrals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$382,778</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$3,099</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277876321"/>
                  </a:ext>
                </a:extLst>
              </a:tr>
              <a:tr h="376342">
                <a:tc>
                  <a:txBody>
                    <a:bodyPr/>
                    <a:lstStyle/>
                    <a:p>
                      <a:pPr algn="l" fontAlgn="b"/>
                      <a:r>
                        <a:rPr lang="en-CA" sz="1100" b="0" i="0" u="none" strike="noStrike" dirty="0">
                          <a:solidFill>
                            <a:srgbClr val="000000"/>
                          </a:solidFill>
                          <a:effectLst/>
                          <a:latin typeface="Calibri" panose="020F0502020204030204" pitchFamily="34" charset="0"/>
                        </a:rPr>
                        <a:t>Direct form queries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339</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115</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733711235"/>
                  </a:ext>
                </a:extLst>
              </a:tr>
            </a:tbl>
          </a:graphicData>
        </a:graphic>
      </p:graphicFrame>
      <p:sp>
        <p:nvSpPr>
          <p:cNvPr id="3" name="TextBox 2"/>
          <p:cNvSpPr txBox="1"/>
          <p:nvPr/>
        </p:nvSpPr>
        <p:spPr>
          <a:xfrm>
            <a:off x="2011680" y="4517136"/>
            <a:ext cx="7260336" cy="369332"/>
          </a:xfrm>
          <a:prstGeom prst="rect">
            <a:avLst/>
          </a:prstGeom>
          <a:noFill/>
          <a:ln w="1905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2741433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378" y="4197096"/>
            <a:ext cx="8915400" cy="521018"/>
          </a:xfrm>
        </p:spPr>
        <p:txBody>
          <a:bodyPr/>
          <a:lstStyle/>
          <a:p>
            <a:r>
              <a:rPr lang="en-CA" dirty="0"/>
              <a:t>Power of compounding</a:t>
            </a:r>
            <a:endParaRPr lang="en-US" dirty="0"/>
          </a:p>
        </p:txBody>
      </p:sp>
      <p:pic>
        <p:nvPicPr>
          <p:cNvPr id="8" name="Picture Placeholder 7"/>
          <p:cNvPicPr>
            <a:picLocks noGrp="1" noChangeAspect="1"/>
          </p:cNvPicPr>
          <p:nvPr>
            <p:ph type="pic" idx="1"/>
          </p:nvPr>
        </p:nvPicPr>
        <p:blipFill>
          <a:blip r:embed="rId3"/>
          <a:stretch>
            <a:fillRect/>
          </a:stretch>
        </p:blipFill>
        <p:spPr>
          <a:xfrm>
            <a:off x="2359378" y="1139830"/>
            <a:ext cx="7879644" cy="2845240"/>
          </a:xfrm>
        </p:spPr>
      </p:pic>
      <p:sp>
        <p:nvSpPr>
          <p:cNvPr id="6" name="Text Placeholder 5"/>
          <p:cNvSpPr>
            <a:spLocks noGrp="1"/>
          </p:cNvSpPr>
          <p:nvPr>
            <p:ph type="body" sz="half" idx="2"/>
          </p:nvPr>
        </p:nvSpPr>
        <p:spPr>
          <a:xfrm>
            <a:off x="2359378" y="4882896"/>
            <a:ext cx="8915400" cy="1344168"/>
          </a:xfrm>
        </p:spPr>
        <p:txBody>
          <a:bodyPr>
            <a:normAutofit/>
          </a:bodyPr>
          <a:lstStyle/>
          <a:p>
            <a:pPr marL="171450" indent="-171450">
              <a:buFont typeface="Arial" panose="020B0604020202020204" pitchFamily="34" charset="0"/>
              <a:buChar char="•"/>
            </a:pPr>
            <a:r>
              <a:rPr lang="en-CA" dirty="0"/>
              <a:t>5,907 visitors in 2016</a:t>
            </a:r>
          </a:p>
          <a:p>
            <a:pPr marL="171450" indent="-171450">
              <a:buFont typeface="Arial" panose="020B0604020202020204" pitchFamily="34" charset="0"/>
              <a:buChar char="•"/>
            </a:pPr>
            <a:r>
              <a:rPr lang="en-CA" dirty="0"/>
              <a:t>From 115 links</a:t>
            </a:r>
          </a:p>
          <a:p>
            <a:pPr marL="171450" indent="-171450">
              <a:buFont typeface="Arial" panose="020B0604020202020204" pitchFamily="34" charset="0"/>
              <a:buChar char="•"/>
            </a:pPr>
            <a:r>
              <a:rPr lang="en-CA" dirty="0"/>
              <a:t>1,102 visitors so far in 2017</a:t>
            </a:r>
          </a:p>
          <a:p>
            <a:pPr marL="171450" indent="-171450">
              <a:buFont typeface="Arial" panose="020B0604020202020204" pitchFamily="34" charset="0"/>
              <a:buChar char="•"/>
            </a:pPr>
            <a:r>
              <a:rPr lang="en-CA" dirty="0"/>
              <a:t>From 1 link</a:t>
            </a:r>
          </a:p>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1589504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Performance update</a:t>
            </a:r>
            <a:endParaRPr lang="en-US" dirty="0"/>
          </a:p>
        </p:txBody>
      </p:sp>
      <p:graphicFrame>
        <p:nvGraphicFramePr>
          <p:cNvPr id="10" name="Content Placeholder 9"/>
          <p:cNvGraphicFramePr>
            <a:graphicFrameLocks noGrp="1"/>
          </p:cNvGraphicFramePr>
          <p:nvPr>
            <p:ph idx="1"/>
            <p:extLst/>
          </p:nvPr>
        </p:nvGraphicFramePr>
        <p:xfrm>
          <a:off x="2438399" y="1588655"/>
          <a:ext cx="6496051" cy="4318771"/>
        </p:xfrm>
        <a:graphic>
          <a:graphicData uri="http://schemas.openxmlformats.org/drawingml/2006/table">
            <a:tbl>
              <a:tblPr>
                <a:tableStyleId>{5C22544A-7EE6-4342-B048-85BDC9FD1C3A}</a:tableStyleId>
              </a:tblPr>
              <a:tblGrid>
                <a:gridCol w="4751105">
                  <a:extLst>
                    <a:ext uri="{9D8B030D-6E8A-4147-A177-3AD203B41FA5}">
                      <a16:colId xmlns:a16="http://schemas.microsoft.com/office/drawing/2014/main" val="2227407628"/>
                    </a:ext>
                  </a:extLst>
                </a:gridCol>
                <a:gridCol w="833359">
                  <a:extLst>
                    <a:ext uri="{9D8B030D-6E8A-4147-A177-3AD203B41FA5}">
                      <a16:colId xmlns:a16="http://schemas.microsoft.com/office/drawing/2014/main" val="3644209780"/>
                    </a:ext>
                  </a:extLst>
                </a:gridCol>
                <a:gridCol w="911587">
                  <a:extLst>
                    <a:ext uri="{9D8B030D-6E8A-4147-A177-3AD203B41FA5}">
                      <a16:colId xmlns:a16="http://schemas.microsoft.com/office/drawing/2014/main" val="62977126"/>
                    </a:ext>
                  </a:extLst>
                </a:gridCol>
              </a:tblGrid>
              <a:tr h="310407">
                <a:tc>
                  <a:txBody>
                    <a:bodyPr/>
                    <a:lstStyle/>
                    <a:p>
                      <a:pPr algn="l" fontAlgn="b"/>
                      <a:r>
                        <a:rPr lang="en-US" sz="1100" b="1" u="none" strike="noStrike" dirty="0">
                          <a:effectLst/>
                        </a:rPr>
                        <a:t> </a:t>
                      </a:r>
                      <a:endParaRPr lang="en-US" sz="1100" b="1"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US" sz="1100" b="1" u="none" strike="noStrike" dirty="0">
                          <a:effectLst/>
                        </a:rPr>
                        <a:t>2016 (12)</a:t>
                      </a:r>
                      <a:endParaRPr lang="en-US" sz="1100" b="1"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n-US" sz="1100" b="1" u="none" strike="noStrike" dirty="0">
                          <a:effectLst/>
                        </a:rPr>
                        <a:t>2017 (5)</a:t>
                      </a:r>
                      <a:endParaRPr lang="en-US" sz="1100" b="1"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780790408"/>
                  </a:ext>
                </a:extLst>
              </a:tr>
              <a:tr h="277848">
                <a:tc>
                  <a:txBody>
                    <a:bodyPr/>
                    <a:lstStyle/>
                    <a:p>
                      <a:pPr algn="l" fontAlgn="b"/>
                      <a:r>
                        <a:rPr lang="en-US" sz="1100" u="none" strike="noStrike" dirty="0">
                          <a:effectLst/>
                        </a:rPr>
                        <a:t>Average visits per month</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6,935</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6,706</a:t>
                      </a:r>
                      <a:endParaRPr lang="en-US" sz="11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168079918"/>
                  </a:ext>
                </a:extLst>
              </a:tr>
              <a:tr h="277848">
                <a:tc>
                  <a:txBody>
                    <a:bodyPr/>
                    <a:lstStyle/>
                    <a:p>
                      <a:pPr algn="l" fontAlgn="b"/>
                      <a:r>
                        <a:rPr lang="en-US" sz="1100" u="none" strike="noStrike">
                          <a:effectLst/>
                        </a:rPr>
                        <a:t>Total Visits</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83,222</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a:effectLst/>
                        </a:rPr>
                        <a:t>26,825</a:t>
                      </a:r>
                      <a:endParaRPr lang="en-US" sz="1100" b="0" i="0" u="none" strike="noStrike">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635892068"/>
                  </a:ext>
                </a:extLst>
              </a:tr>
              <a:tr h="486825">
                <a:tc>
                  <a:txBody>
                    <a:bodyPr/>
                    <a:lstStyle/>
                    <a:p>
                      <a:pPr algn="l" fontAlgn="b"/>
                      <a:r>
                        <a:rPr lang="en-US" sz="1100" u="none" strike="noStrike" dirty="0">
                          <a:effectLst/>
                        </a:rPr>
                        <a:t>LinkedIn</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2,992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3,800</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746211051"/>
                  </a:ext>
                </a:extLst>
              </a:tr>
              <a:tr h="486825">
                <a:tc>
                  <a:txBody>
                    <a:bodyPr/>
                    <a:lstStyle/>
                    <a:p>
                      <a:pPr algn="l" fontAlgn="b"/>
                      <a:r>
                        <a:rPr lang="en-CA" sz="1100" b="0" i="0" u="none" strike="noStrike" dirty="0">
                          <a:solidFill>
                            <a:srgbClr val="000000"/>
                          </a:solidFill>
                          <a:effectLst/>
                          <a:latin typeface="Calibri" panose="020F0502020204030204" pitchFamily="34" charset="0"/>
                        </a:rPr>
                        <a:t>Blog posts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35</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12</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222784580"/>
                  </a:ext>
                </a:extLst>
              </a:tr>
              <a:tr h="486825">
                <a:tc>
                  <a:txBody>
                    <a:bodyPr/>
                    <a:lstStyle/>
                    <a:p>
                      <a:pPr algn="l" fontAlgn="b"/>
                      <a:r>
                        <a:rPr lang="en-CA" sz="1100" b="0" i="0" u="none" strike="noStrike" dirty="0">
                          <a:solidFill>
                            <a:srgbClr val="000000"/>
                          </a:solidFill>
                          <a:effectLst/>
                          <a:latin typeface="Calibri" panose="020F0502020204030204" pitchFamily="34" charset="0"/>
                        </a:rPr>
                        <a:t>CIG Authors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14</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542073179"/>
                  </a:ext>
                </a:extLst>
              </a:tr>
              <a:tr h="486825">
                <a:tc>
                  <a:txBody>
                    <a:bodyPr/>
                    <a:lstStyle/>
                    <a:p>
                      <a:pPr algn="l" fontAlgn="b"/>
                      <a:r>
                        <a:rPr lang="en-CA" sz="1100" b="0" i="0" u="none" strike="noStrike" dirty="0">
                          <a:solidFill>
                            <a:srgbClr val="000000"/>
                          </a:solidFill>
                          <a:effectLst/>
                          <a:latin typeface="Calibri" panose="020F0502020204030204" pitchFamily="34" charset="0"/>
                        </a:rPr>
                        <a:t>Press releases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2</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870873638"/>
                  </a:ext>
                </a:extLst>
              </a:tr>
              <a:tr h="376342">
                <a:tc>
                  <a:txBody>
                    <a:bodyPr/>
                    <a:lstStyle/>
                    <a:p>
                      <a:pPr algn="l" fontAlgn="b"/>
                      <a:r>
                        <a:rPr lang="en-US" sz="1100" u="none" strike="noStrike" dirty="0">
                          <a:effectLst/>
                          <a:latin typeface="Calibri" panose="020F0502020204030204" pitchFamily="34" charset="0"/>
                          <a:cs typeface="Calibri" panose="020F0502020204030204" pitchFamily="34" charset="0"/>
                        </a:rPr>
                        <a:t>Visitors from </a:t>
                      </a:r>
                      <a:r>
                        <a:rPr lang="en-US" sz="1100" u="none" strike="noStrike" dirty="0" err="1">
                          <a:effectLst/>
                          <a:latin typeface="Calibri" panose="020F0502020204030204" pitchFamily="34" charset="0"/>
                          <a:cs typeface="Calibri" panose="020F0502020204030204" pitchFamily="34" charset="0"/>
                        </a:rPr>
                        <a:t>Trackerly</a:t>
                      </a:r>
                      <a:endParaRPr lang="en-US" sz="11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anchor="b"/>
                </a:tc>
                <a:tc>
                  <a:txBody>
                    <a:bodyPr/>
                    <a:lstStyle/>
                    <a:p>
                      <a:pPr algn="r" fontAlgn="b"/>
                      <a:r>
                        <a:rPr lang="en-US" sz="1100" u="none" strike="noStrike">
                          <a:effectLst/>
                        </a:rPr>
                        <a:t>5,907</a:t>
                      </a:r>
                      <a:endParaRPr lang="en-US" sz="1100" b="0" i="0" u="none" strike="noStrike">
                        <a:solidFill>
                          <a:srgbClr val="000000"/>
                        </a:solidFill>
                        <a:effectLst/>
                        <a:latin typeface="Calibri" panose="020F0502020204030204" pitchFamily="34" charset="0"/>
                      </a:endParaRPr>
                    </a:p>
                  </a:txBody>
                  <a:tcPr marL="9525" marR="9525" marT="9525" anchor="b"/>
                </a:tc>
                <a:tc>
                  <a:txBody>
                    <a:bodyPr/>
                    <a:lstStyle/>
                    <a:p>
                      <a:pPr algn="r" fontAlgn="b"/>
                      <a:r>
                        <a:rPr lang="en-US" sz="1100" u="none" strike="noStrike" dirty="0">
                          <a:effectLst/>
                        </a:rPr>
                        <a:t>1,013</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213294079"/>
                  </a:ext>
                </a:extLst>
              </a:tr>
              <a:tr h="376342">
                <a:tc>
                  <a:txBody>
                    <a:bodyPr/>
                    <a:lstStyle/>
                    <a:p>
                      <a:pPr algn="l" fontAlgn="b"/>
                      <a:r>
                        <a:rPr lang="en-CA" sz="1100" b="0" i="0" u="none" strike="noStrike" dirty="0">
                          <a:solidFill>
                            <a:srgbClr val="000000"/>
                          </a:solidFill>
                          <a:effectLst/>
                          <a:latin typeface="Calibri" panose="020F0502020204030204" pitchFamily="34" charset="0"/>
                        </a:rPr>
                        <a:t>Business Referrals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4</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336417111"/>
                  </a:ext>
                </a:extLst>
              </a:tr>
              <a:tr h="376342">
                <a:tc>
                  <a:txBody>
                    <a:bodyPr/>
                    <a:lstStyle/>
                    <a:p>
                      <a:pPr algn="l" fontAlgn="b"/>
                      <a:r>
                        <a:rPr lang="en-CA" sz="1100" b="0" i="0" u="none" strike="noStrike" dirty="0">
                          <a:solidFill>
                            <a:srgbClr val="000000"/>
                          </a:solidFill>
                          <a:effectLst/>
                          <a:latin typeface="Calibri" panose="020F0502020204030204" pitchFamily="34" charset="0"/>
                        </a:rPr>
                        <a:t>Business Referrals $</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$382,778</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$3,099</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277876321"/>
                  </a:ext>
                </a:extLst>
              </a:tr>
              <a:tr h="376342">
                <a:tc>
                  <a:txBody>
                    <a:bodyPr/>
                    <a:lstStyle/>
                    <a:p>
                      <a:pPr algn="l" fontAlgn="b"/>
                      <a:r>
                        <a:rPr lang="en-CA" sz="1100" b="0" i="0" u="none" strike="noStrike" dirty="0">
                          <a:solidFill>
                            <a:srgbClr val="000000"/>
                          </a:solidFill>
                          <a:effectLst/>
                          <a:latin typeface="Calibri" panose="020F0502020204030204" pitchFamily="34" charset="0"/>
                        </a:rPr>
                        <a:t>Direct form queries</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339</a:t>
                      </a:r>
                      <a:endParaRPr lang="en-US" sz="11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CA" sz="1100" b="0" i="0" u="none" strike="noStrike" dirty="0">
                          <a:solidFill>
                            <a:srgbClr val="000000"/>
                          </a:solidFill>
                          <a:effectLst/>
                          <a:latin typeface="Calibri" panose="020F0502020204030204" pitchFamily="34" charset="0"/>
                        </a:rPr>
                        <a:t>115</a:t>
                      </a:r>
                      <a:endParaRPr lang="en-US" sz="11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733711235"/>
                  </a:ext>
                </a:extLst>
              </a:tr>
            </a:tbl>
          </a:graphicData>
        </a:graphic>
      </p:graphicFrame>
      <p:sp>
        <p:nvSpPr>
          <p:cNvPr id="3" name="TextBox 2"/>
          <p:cNvSpPr txBox="1"/>
          <p:nvPr/>
        </p:nvSpPr>
        <p:spPr>
          <a:xfrm>
            <a:off x="1956816" y="5632704"/>
            <a:ext cx="7260336" cy="369332"/>
          </a:xfrm>
          <a:prstGeom prst="rect">
            <a:avLst/>
          </a:prstGeom>
          <a:noFill/>
          <a:ln w="1905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871156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Direct Query Submissions</a:t>
            </a:r>
            <a:endParaRPr lang="en-US" dirty="0"/>
          </a:p>
        </p:txBody>
      </p:sp>
      <p:pic>
        <p:nvPicPr>
          <p:cNvPr id="9" name="Content Placeholder 8" descr="A picture containing screenshot&#10;&#10;Description generated with very high confidence"/>
          <p:cNvPicPr>
            <a:picLocks noGrp="1" noChangeAspect="1"/>
          </p:cNvPicPr>
          <p:nvPr>
            <p:ph sz="half" idx="1"/>
          </p:nvPr>
        </p:nvPicPr>
        <p:blipFill>
          <a:blip r:embed="rId3"/>
          <a:stretch>
            <a:fillRect/>
          </a:stretch>
        </p:blipFill>
        <p:spPr>
          <a:xfrm>
            <a:off x="2943406" y="2133600"/>
            <a:ext cx="3604851" cy="3778250"/>
          </a:xfrm>
        </p:spPr>
      </p:pic>
      <p:pic>
        <p:nvPicPr>
          <p:cNvPr id="11" name="Content Placeholder 10" descr="A picture containing screenshot&#10;&#10;Description generated with very high confidence"/>
          <p:cNvPicPr>
            <a:picLocks noGrp="1" noChangeAspect="1"/>
          </p:cNvPicPr>
          <p:nvPr>
            <p:ph sz="half" idx="2"/>
          </p:nvPr>
        </p:nvPicPr>
        <p:blipFill>
          <a:blip r:embed="rId4"/>
          <a:stretch>
            <a:fillRect/>
          </a:stretch>
        </p:blipFill>
        <p:spPr>
          <a:xfrm>
            <a:off x="7535131" y="2125663"/>
            <a:ext cx="3625725" cy="3778250"/>
          </a:xfrm>
        </p:spPr>
      </p:pic>
    </p:spTree>
    <p:extLst>
      <p:ext uri="{BB962C8B-B14F-4D97-AF65-F5344CB8AC3E}">
        <p14:creationId xmlns:p14="http://schemas.microsoft.com/office/powerpoint/2010/main" val="167143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2934" y="446088"/>
            <a:ext cx="3791478" cy="976312"/>
          </a:xfrm>
        </p:spPr>
        <p:txBody>
          <a:bodyPr>
            <a:normAutofit/>
          </a:bodyPr>
          <a:lstStyle/>
          <a:p>
            <a:r>
              <a:rPr lang="en-CA" sz="2800" dirty="0"/>
              <a:t>Site form submissions</a:t>
            </a:r>
            <a:endParaRPr lang="en-US" sz="2800" dirty="0"/>
          </a:p>
        </p:txBody>
      </p:sp>
      <p:pic>
        <p:nvPicPr>
          <p:cNvPr id="7" name="Content Placeholder 6" descr="A picture containing screenshot&#10;&#10;Description generated with very high confidence"/>
          <p:cNvPicPr>
            <a:picLocks noGrp="1" noChangeAspect="1"/>
          </p:cNvPicPr>
          <p:nvPr>
            <p:ph idx="1"/>
          </p:nvPr>
        </p:nvPicPr>
        <p:blipFill>
          <a:blip r:embed="rId3"/>
          <a:stretch>
            <a:fillRect/>
          </a:stretch>
        </p:blipFill>
        <p:spPr>
          <a:xfrm>
            <a:off x="6323013" y="1143001"/>
            <a:ext cx="5181600" cy="5086350"/>
          </a:xfrm>
        </p:spPr>
      </p:pic>
      <p:sp>
        <p:nvSpPr>
          <p:cNvPr id="5" name="Text Placeholder 4"/>
          <p:cNvSpPr>
            <a:spLocks noGrp="1"/>
          </p:cNvSpPr>
          <p:nvPr>
            <p:ph type="body" sz="half" idx="2"/>
          </p:nvPr>
        </p:nvSpPr>
        <p:spPr/>
        <p:txBody>
          <a:bodyPr/>
          <a:lstStyle/>
          <a:p>
            <a:r>
              <a:rPr lang="en-CA" sz="2000" dirty="0"/>
              <a:t>Enquiry direct to  Chengdu office.</a:t>
            </a:r>
          </a:p>
          <a:p>
            <a:endParaRPr lang="en-CA" dirty="0"/>
          </a:p>
          <a:p>
            <a:r>
              <a:rPr lang="en-CA" sz="2000" b="1" dirty="0">
                <a:solidFill>
                  <a:srgbClr val="0070C0"/>
                </a:solidFill>
              </a:rPr>
              <a:t>“We are interested in exploring a mutually beneficial partnership with your firm, to meet our manpower hiring needs.”</a:t>
            </a:r>
            <a:br>
              <a:rPr lang="en-CA" sz="2000" dirty="0"/>
            </a:br>
            <a:br>
              <a:rPr lang="en-CA" sz="2000" dirty="0"/>
            </a:br>
            <a:endParaRPr lang="en-US" sz="2000" dirty="0"/>
          </a:p>
        </p:txBody>
      </p:sp>
    </p:spTree>
    <p:extLst>
      <p:ext uri="{BB962C8B-B14F-4D97-AF65-F5344CB8AC3E}">
        <p14:creationId xmlns:p14="http://schemas.microsoft.com/office/powerpoint/2010/main" val="3121697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3734" y="446088"/>
            <a:ext cx="3740678" cy="976312"/>
          </a:xfrm>
        </p:spPr>
        <p:txBody>
          <a:bodyPr>
            <a:normAutofit/>
          </a:bodyPr>
          <a:lstStyle/>
          <a:p>
            <a:r>
              <a:rPr lang="en-CA" sz="2800" dirty="0"/>
              <a:t>Site form submissions</a:t>
            </a:r>
            <a:endParaRPr lang="en-US" sz="2800" dirty="0"/>
          </a:p>
        </p:txBody>
      </p:sp>
      <p:pic>
        <p:nvPicPr>
          <p:cNvPr id="7" name="Content Placeholder 6"/>
          <p:cNvPicPr>
            <a:picLocks noGrp="1" noChangeAspect="1"/>
          </p:cNvPicPr>
          <p:nvPr>
            <p:ph idx="1"/>
          </p:nvPr>
        </p:nvPicPr>
        <p:blipFill>
          <a:blip r:embed="rId3"/>
          <a:stretch>
            <a:fillRect/>
          </a:stretch>
        </p:blipFill>
        <p:spPr>
          <a:xfrm>
            <a:off x="6323013" y="1200150"/>
            <a:ext cx="5181600" cy="4914900"/>
          </a:xfrm>
        </p:spPr>
      </p:pic>
      <p:sp>
        <p:nvSpPr>
          <p:cNvPr id="5" name="Text Placeholder 4"/>
          <p:cNvSpPr>
            <a:spLocks noGrp="1"/>
          </p:cNvSpPr>
          <p:nvPr>
            <p:ph type="body" sz="half" idx="2"/>
          </p:nvPr>
        </p:nvSpPr>
        <p:spPr/>
        <p:txBody>
          <a:bodyPr>
            <a:noAutofit/>
          </a:bodyPr>
          <a:lstStyle/>
          <a:p>
            <a:r>
              <a:rPr lang="en-CA" sz="2000" dirty="0"/>
              <a:t>Enquiry direct to Mexico City</a:t>
            </a:r>
          </a:p>
          <a:p>
            <a:endParaRPr lang="en-CA" sz="2000" dirty="0"/>
          </a:p>
          <a:p>
            <a:r>
              <a:rPr lang="en-CA" sz="2000" b="1" dirty="0">
                <a:solidFill>
                  <a:srgbClr val="0070C0"/>
                </a:solidFill>
              </a:rPr>
              <a:t>``I am looking for a supplier that really is our partner to support us with some selection processes. I am interested in ……….both medium and high management positions as well as simpler positions such as coordinators and assistants.``</a:t>
            </a:r>
            <a:endParaRPr lang="en-US" sz="2000" b="1" dirty="0">
              <a:solidFill>
                <a:srgbClr val="0070C0"/>
              </a:solidFill>
            </a:endParaRPr>
          </a:p>
        </p:txBody>
      </p:sp>
    </p:spTree>
    <p:extLst>
      <p:ext uri="{BB962C8B-B14F-4D97-AF65-F5344CB8AC3E}">
        <p14:creationId xmlns:p14="http://schemas.microsoft.com/office/powerpoint/2010/main" val="34132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3734" y="446088"/>
            <a:ext cx="3740678" cy="976312"/>
          </a:xfrm>
        </p:spPr>
        <p:txBody>
          <a:bodyPr>
            <a:normAutofit/>
          </a:bodyPr>
          <a:lstStyle/>
          <a:p>
            <a:r>
              <a:rPr lang="en-CA" sz="2800" dirty="0"/>
              <a:t>Site form submissions</a:t>
            </a:r>
            <a:endParaRPr lang="en-US" sz="2800" dirty="0"/>
          </a:p>
        </p:txBody>
      </p:sp>
      <p:pic>
        <p:nvPicPr>
          <p:cNvPr id="7" name="Content Placeholder 6"/>
          <p:cNvPicPr>
            <a:picLocks noGrp="1" noChangeAspect="1"/>
          </p:cNvPicPr>
          <p:nvPr>
            <p:ph idx="1"/>
          </p:nvPr>
        </p:nvPicPr>
        <p:blipFill>
          <a:blip r:embed="rId3"/>
          <a:stretch>
            <a:fillRect/>
          </a:stretch>
        </p:blipFill>
        <p:spPr>
          <a:xfrm>
            <a:off x="6455870" y="1085850"/>
            <a:ext cx="4915886" cy="5067300"/>
          </a:xfrm>
        </p:spPr>
      </p:pic>
      <p:sp>
        <p:nvSpPr>
          <p:cNvPr id="5" name="Text Placeholder 4"/>
          <p:cNvSpPr>
            <a:spLocks noGrp="1"/>
          </p:cNvSpPr>
          <p:nvPr>
            <p:ph type="body" sz="half" idx="2"/>
          </p:nvPr>
        </p:nvSpPr>
        <p:spPr/>
        <p:txBody>
          <a:bodyPr>
            <a:normAutofit fontScale="70000" lnSpcReduction="20000"/>
          </a:bodyPr>
          <a:lstStyle/>
          <a:p>
            <a:r>
              <a:rPr lang="en-CA" sz="2900" dirty="0"/>
              <a:t>Coaching Enquiry to Dubai</a:t>
            </a:r>
          </a:p>
          <a:p>
            <a:endParaRPr lang="en-CA" sz="2900" dirty="0"/>
          </a:p>
          <a:p>
            <a:r>
              <a:rPr lang="en-US" sz="2900" b="1" dirty="0">
                <a:solidFill>
                  <a:srgbClr val="0070C0"/>
                </a:solidFill>
              </a:rPr>
              <a:t>I am contacting you as our Sales and Marketing Director is looking to start Executive Coaching sessions. He has reviewed your profile and he is interested in having an introduction meeting with you to discuss the plan for the coaching before we request you for a quotation of your service</a:t>
            </a:r>
            <a:endParaRPr lang="en-CA" sz="2900" b="1" dirty="0">
              <a:solidFill>
                <a:srgbClr val="0070C0"/>
              </a:solidFill>
            </a:endParaRPr>
          </a:p>
          <a:p>
            <a:endParaRPr lang="en-US" dirty="0"/>
          </a:p>
        </p:txBody>
      </p:sp>
    </p:spTree>
    <p:extLst>
      <p:ext uri="{BB962C8B-B14F-4D97-AF65-F5344CB8AC3E}">
        <p14:creationId xmlns:p14="http://schemas.microsoft.com/office/powerpoint/2010/main" val="1100740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93334" y="446088"/>
            <a:ext cx="4401078" cy="976312"/>
          </a:xfrm>
        </p:spPr>
        <p:txBody>
          <a:bodyPr>
            <a:normAutofit/>
          </a:bodyPr>
          <a:lstStyle/>
          <a:p>
            <a:r>
              <a:rPr lang="en-CA" sz="3600" dirty="0"/>
              <a:t>Google Analytics</a:t>
            </a:r>
            <a:endParaRPr lang="en-US" sz="3600" dirty="0"/>
          </a:p>
        </p:txBody>
      </p:sp>
      <p:pic>
        <p:nvPicPr>
          <p:cNvPr id="8" name="Picture Placeholder 7" descr="A picture containing screenshot&#10;&#10;Description generated with very high confidence"/>
          <p:cNvPicPr>
            <a:picLocks noGrp="1" noChangeAspect="1"/>
          </p:cNvPicPr>
          <p:nvPr>
            <p:ph idx="1"/>
          </p:nvPr>
        </p:nvPicPr>
        <p:blipFill>
          <a:blip r:embed="rId3"/>
          <a:stretch>
            <a:fillRect/>
          </a:stretch>
        </p:blipFill>
        <p:spPr>
          <a:xfrm>
            <a:off x="6294117" y="934244"/>
            <a:ext cx="5654998" cy="4552156"/>
          </a:xfrm>
        </p:spPr>
      </p:pic>
      <p:sp>
        <p:nvSpPr>
          <p:cNvPr id="9" name="Text Placeholder 8"/>
          <p:cNvSpPr>
            <a:spLocks noGrp="1"/>
          </p:cNvSpPr>
          <p:nvPr>
            <p:ph type="body" sz="half" idx="2"/>
          </p:nvPr>
        </p:nvSpPr>
        <p:spPr/>
        <p:txBody>
          <a:bodyPr>
            <a:normAutofit/>
          </a:bodyPr>
          <a:lstStyle/>
          <a:p>
            <a:r>
              <a:rPr lang="en-CA" sz="2400" dirty="0"/>
              <a:t>“Where does everyone go?”</a:t>
            </a:r>
            <a:endParaRPr lang="en-US" sz="2400" dirty="0"/>
          </a:p>
        </p:txBody>
      </p:sp>
    </p:spTree>
    <p:extLst>
      <p:ext uri="{BB962C8B-B14F-4D97-AF65-F5344CB8AC3E}">
        <p14:creationId xmlns:p14="http://schemas.microsoft.com/office/powerpoint/2010/main" val="3374081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Where do They Go ? </a:t>
            </a:r>
            <a:endParaRPr lang="en-US" dirty="0"/>
          </a:p>
        </p:txBody>
      </p:sp>
      <p:pic>
        <p:nvPicPr>
          <p:cNvPr id="8" name="Picture Placeholder 7" descr="A picture containing screenshot&#10;&#10;Description generated with very high confidence"/>
          <p:cNvPicPr>
            <a:picLocks noGrp="1" noChangeAspect="1"/>
          </p:cNvPicPr>
          <p:nvPr>
            <p:ph idx="1"/>
          </p:nvPr>
        </p:nvPicPr>
        <p:blipFill>
          <a:blip r:embed="rId3"/>
          <a:stretch>
            <a:fillRect/>
          </a:stretch>
        </p:blipFill>
        <p:spPr>
          <a:xfrm>
            <a:off x="6294117" y="934244"/>
            <a:ext cx="5654998" cy="4552156"/>
          </a:xfrm>
        </p:spPr>
      </p:pic>
      <p:sp>
        <p:nvSpPr>
          <p:cNvPr id="9" name="Text Placeholder 8"/>
          <p:cNvSpPr>
            <a:spLocks noGrp="1"/>
          </p:cNvSpPr>
          <p:nvPr>
            <p:ph type="body" sz="half" idx="2"/>
          </p:nvPr>
        </p:nvSpPr>
        <p:spPr/>
        <p:txBody>
          <a:bodyPr/>
          <a:lstStyle/>
          <a:p>
            <a:r>
              <a:rPr lang="en-CA" dirty="0"/>
              <a:t>Google Analytics over 30 days</a:t>
            </a:r>
            <a:endParaRPr lang="en-US" dirty="0"/>
          </a:p>
        </p:txBody>
      </p:sp>
      <p:sp>
        <p:nvSpPr>
          <p:cNvPr id="2" name="TextBox 1"/>
          <p:cNvSpPr txBox="1"/>
          <p:nvPr/>
        </p:nvSpPr>
        <p:spPr>
          <a:xfrm>
            <a:off x="6294117" y="2933700"/>
            <a:ext cx="5654998" cy="390525"/>
          </a:xfrm>
          <a:prstGeom prst="rect">
            <a:avLst/>
          </a:prstGeom>
          <a:noFill/>
          <a:ln w="28575">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19959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Where do They Go ? </a:t>
            </a:r>
            <a:endParaRPr lang="en-US" dirty="0"/>
          </a:p>
        </p:txBody>
      </p:sp>
      <p:pic>
        <p:nvPicPr>
          <p:cNvPr id="8" name="Picture Placeholder 7" descr="A picture containing screenshot&#10;&#10;Description generated with very high confidence"/>
          <p:cNvPicPr>
            <a:picLocks noGrp="1" noChangeAspect="1"/>
          </p:cNvPicPr>
          <p:nvPr>
            <p:ph idx="1"/>
          </p:nvPr>
        </p:nvPicPr>
        <p:blipFill>
          <a:blip r:embed="rId3"/>
          <a:stretch>
            <a:fillRect/>
          </a:stretch>
        </p:blipFill>
        <p:spPr>
          <a:xfrm>
            <a:off x="6294117" y="934244"/>
            <a:ext cx="5654998" cy="4552156"/>
          </a:xfrm>
        </p:spPr>
      </p:pic>
      <p:sp>
        <p:nvSpPr>
          <p:cNvPr id="9" name="Text Placeholder 8"/>
          <p:cNvSpPr>
            <a:spLocks noGrp="1"/>
          </p:cNvSpPr>
          <p:nvPr>
            <p:ph type="body" sz="half" idx="2"/>
          </p:nvPr>
        </p:nvSpPr>
        <p:spPr/>
        <p:txBody>
          <a:bodyPr/>
          <a:lstStyle/>
          <a:p>
            <a:r>
              <a:rPr lang="en-CA" dirty="0"/>
              <a:t>Google Analytics over 30 days</a:t>
            </a:r>
            <a:endParaRPr lang="en-US" dirty="0"/>
          </a:p>
        </p:txBody>
      </p:sp>
      <p:sp>
        <p:nvSpPr>
          <p:cNvPr id="2" name="TextBox 1"/>
          <p:cNvSpPr txBox="1"/>
          <p:nvPr/>
        </p:nvSpPr>
        <p:spPr>
          <a:xfrm>
            <a:off x="6294117" y="4241292"/>
            <a:ext cx="5654998" cy="390525"/>
          </a:xfrm>
          <a:prstGeom prst="rect">
            <a:avLst/>
          </a:prstGeom>
          <a:noFill/>
          <a:ln w="28575">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373149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agenda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36880587"/>
              </p:ext>
            </p:extLst>
          </p:nvPr>
        </p:nvGraphicFramePr>
        <p:xfrm>
          <a:off x="2589213" y="2133600"/>
          <a:ext cx="8915400"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9344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2017 to Date</a:t>
            </a:r>
            <a:endParaRPr lang="en-US" dirty="0"/>
          </a:p>
        </p:txBody>
      </p:sp>
      <p:sp>
        <p:nvSpPr>
          <p:cNvPr id="5" name="Content Placeholder 4"/>
          <p:cNvSpPr>
            <a:spLocks noGrp="1"/>
          </p:cNvSpPr>
          <p:nvPr>
            <p:ph idx="1"/>
          </p:nvPr>
        </p:nvSpPr>
        <p:spPr/>
        <p:txBody>
          <a:bodyPr/>
          <a:lstStyle/>
          <a:p>
            <a:r>
              <a:rPr lang="en-CA" dirty="0"/>
              <a:t>Early year focus on site refresh</a:t>
            </a:r>
          </a:p>
          <a:p>
            <a:r>
              <a:rPr lang="en-CA" dirty="0"/>
              <a:t>Practice Groups approaching launch</a:t>
            </a:r>
          </a:p>
          <a:p>
            <a:r>
              <a:rPr lang="en-CA" dirty="0"/>
              <a:t>“Join Cornerstone” campaign</a:t>
            </a:r>
          </a:p>
          <a:p>
            <a:r>
              <a:rPr lang="en-CA" dirty="0"/>
              <a:t>2017 Global Business Survey</a:t>
            </a:r>
          </a:p>
          <a:p>
            <a:r>
              <a:rPr lang="en-CA" dirty="0"/>
              <a:t>Feature additions</a:t>
            </a:r>
          </a:p>
          <a:p>
            <a:pPr lvl="1"/>
            <a:r>
              <a:rPr lang="en-CA" dirty="0"/>
              <a:t>Recording and posting regional and PG calls on Member Portal</a:t>
            </a:r>
          </a:p>
          <a:p>
            <a:r>
              <a:rPr lang="en-CA" dirty="0"/>
              <a:t>After Web 3.0</a:t>
            </a:r>
          </a:p>
          <a:p>
            <a:pPr lvl="1"/>
            <a:r>
              <a:rPr lang="en-CA" dirty="0"/>
              <a:t>Clean up Resources on Portal</a:t>
            </a:r>
          </a:p>
          <a:p>
            <a:pPr lvl="1"/>
            <a:endParaRPr lang="en-CA" dirty="0"/>
          </a:p>
          <a:p>
            <a:endParaRPr lang="en-US" dirty="0"/>
          </a:p>
        </p:txBody>
      </p:sp>
    </p:spTree>
    <p:extLst>
      <p:ext uri="{BB962C8B-B14F-4D97-AF65-F5344CB8AC3E}">
        <p14:creationId xmlns:p14="http://schemas.microsoft.com/office/powerpoint/2010/main" val="50452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Practice Groups</a:t>
            </a:r>
            <a:endParaRPr lang="en-US" dirty="0"/>
          </a:p>
        </p:txBody>
      </p:sp>
      <p:sp>
        <p:nvSpPr>
          <p:cNvPr id="3" name="Content Placeholder 2"/>
          <p:cNvSpPr>
            <a:spLocks noGrp="1"/>
          </p:cNvSpPr>
          <p:nvPr>
            <p:ph idx="1"/>
          </p:nvPr>
        </p:nvSpPr>
        <p:spPr/>
        <p:txBody>
          <a:bodyPr>
            <a:normAutofit/>
          </a:bodyPr>
          <a:lstStyle/>
          <a:p>
            <a:r>
              <a:rPr lang="en-CA" dirty="0"/>
              <a:t>Ready for Prime Time</a:t>
            </a:r>
          </a:p>
          <a:p>
            <a:pPr lvl="1"/>
            <a:r>
              <a:rPr lang="en-CA" dirty="0"/>
              <a:t>Life Sciences &amp; Health</a:t>
            </a:r>
          </a:p>
          <a:p>
            <a:pPr lvl="1"/>
            <a:endParaRPr lang="en-CA" dirty="0"/>
          </a:p>
          <a:p>
            <a:r>
              <a:rPr lang="en-CA" dirty="0"/>
              <a:t>In the Green Room</a:t>
            </a:r>
          </a:p>
          <a:p>
            <a:pPr lvl="1"/>
            <a:r>
              <a:rPr lang="en-CA" dirty="0"/>
              <a:t>Financial Services</a:t>
            </a:r>
          </a:p>
          <a:p>
            <a:pPr lvl="1"/>
            <a:r>
              <a:rPr lang="en-CA" dirty="0"/>
              <a:t>CEO &amp; Board advisory</a:t>
            </a:r>
          </a:p>
          <a:p>
            <a:pPr lvl="1"/>
            <a:endParaRPr lang="en-CA" dirty="0"/>
          </a:p>
          <a:p>
            <a:r>
              <a:rPr lang="en-CA" dirty="0"/>
              <a:t>Still in Rehearsal </a:t>
            </a:r>
          </a:p>
          <a:p>
            <a:pPr lvl="1"/>
            <a:r>
              <a:rPr lang="en-CA" dirty="0"/>
              <a:t>Industrial</a:t>
            </a:r>
          </a:p>
          <a:p>
            <a:pPr marL="0" indent="0">
              <a:buNone/>
            </a:pPr>
            <a:endParaRPr lang="en-US" dirty="0"/>
          </a:p>
        </p:txBody>
      </p:sp>
    </p:spTree>
    <p:extLst>
      <p:ext uri="{BB962C8B-B14F-4D97-AF65-F5344CB8AC3E}">
        <p14:creationId xmlns:p14="http://schemas.microsoft.com/office/powerpoint/2010/main" val="3767021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Practice Groups</a:t>
            </a:r>
            <a:endParaRPr lang="en-US" dirty="0"/>
          </a:p>
        </p:txBody>
      </p:sp>
      <p:sp>
        <p:nvSpPr>
          <p:cNvPr id="3" name="Content Placeholder 2"/>
          <p:cNvSpPr>
            <a:spLocks noGrp="1"/>
          </p:cNvSpPr>
          <p:nvPr>
            <p:ph idx="1"/>
          </p:nvPr>
        </p:nvSpPr>
        <p:spPr/>
        <p:txBody>
          <a:bodyPr>
            <a:normAutofit/>
          </a:bodyPr>
          <a:lstStyle/>
          <a:p>
            <a:r>
              <a:rPr lang="en-CA" dirty="0"/>
              <a:t>Contacts</a:t>
            </a:r>
          </a:p>
          <a:p>
            <a:pPr lvl="1"/>
            <a:r>
              <a:rPr lang="en-CA" dirty="0"/>
              <a:t>Life Sciences &amp; Health</a:t>
            </a:r>
          </a:p>
          <a:p>
            <a:pPr lvl="2"/>
            <a:r>
              <a:rPr lang="en-CA" b="1" dirty="0"/>
              <a:t>Dominic Yim | Geraldine du Tilly</a:t>
            </a:r>
          </a:p>
          <a:p>
            <a:pPr lvl="1"/>
            <a:r>
              <a:rPr lang="en-CA" dirty="0"/>
              <a:t>Financial Services</a:t>
            </a:r>
          </a:p>
          <a:p>
            <a:pPr lvl="2"/>
            <a:r>
              <a:rPr lang="en-CA" b="1" dirty="0"/>
              <a:t>Justin Mills | Lydia Goutas | Meg Bradt</a:t>
            </a:r>
          </a:p>
          <a:p>
            <a:pPr lvl="1"/>
            <a:r>
              <a:rPr lang="en-CA" dirty="0"/>
              <a:t>CEO &amp; Board Advisory</a:t>
            </a:r>
          </a:p>
          <a:p>
            <a:pPr lvl="2"/>
            <a:r>
              <a:rPr lang="en-CA" b="1" dirty="0"/>
              <a:t>Simon Wan</a:t>
            </a:r>
          </a:p>
          <a:p>
            <a:pPr lvl="1"/>
            <a:r>
              <a:rPr lang="en-CA" dirty="0"/>
              <a:t>Industrial</a:t>
            </a:r>
          </a:p>
          <a:p>
            <a:pPr lvl="2"/>
            <a:r>
              <a:rPr lang="en-CA" b="1" dirty="0"/>
              <a:t>Larry Shoemaker</a:t>
            </a:r>
          </a:p>
          <a:p>
            <a:pPr marL="0" indent="0">
              <a:buNone/>
            </a:pPr>
            <a:endParaRPr lang="en-US" dirty="0"/>
          </a:p>
        </p:txBody>
      </p:sp>
    </p:spTree>
    <p:extLst>
      <p:ext uri="{BB962C8B-B14F-4D97-AF65-F5344CB8AC3E}">
        <p14:creationId xmlns:p14="http://schemas.microsoft.com/office/powerpoint/2010/main" val="1256654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Join Cornerstone</a:t>
            </a:r>
            <a:endParaRPr lang="en-US" dirty="0"/>
          </a:p>
        </p:txBody>
      </p:sp>
      <p:sp>
        <p:nvSpPr>
          <p:cNvPr id="3" name="Content Placeholder 2"/>
          <p:cNvSpPr>
            <a:spLocks noGrp="1"/>
          </p:cNvSpPr>
          <p:nvPr>
            <p:ph idx="1"/>
          </p:nvPr>
        </p:nvSpPr>
        <p:spPr/>
        <p:txBody>
          <a:bodyPr/>
          <a:lstStyle/>
          <a:p>
            <a:r>
              <a:rPr lang="en-CA" dirty="0"/>
              <a:t>Promo box and text on the website</a:t>
            </a:r>
          </a:p>
          <a:p>
            <a:r>
              <a:rPr lang="en-CA" dirty="0"/>
              <a:t>Offer to send “11 Reasons to Join Cornerstone” (PPT)</a:t>
            </a:r>
          </a:p>
          <a:p>
            <a:r>
              <a:rPr lang="en-CA" dirty="0"/>
              <a:t>Website promo and PPT downloadable from Member Portal</a:t>
            </a:r>
            <a:endParaRPr lang="en-US" dirty="0"/>
          </a:p>
        </p:txBody>
      </p:sp>
    </p:spTree>
    <p:extLst>
      <p:ext uri="{BB962C8B-B14F-4D97-AF65-F5344CB8AC3E}">
        <p14:creationId xmlns:p14="http://schemas.microsoft.com/office/powerpoint/2010/main" val="212364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lstStyle/>
          <a:p>
            <a:r>
              <a:rPr lang="en-CA"/>
              <a:t>Those 11 Reasons</a:t>
            </a:r>
            <a:endParaRPr lang="en-US" dirty="0"/>
          </a:p>
        </p:txBody>
      </p:sp>
      <p:pic>
        <p:nvPicPr>
          <p:cNvPr id="6" name="Content Placeholder 5" descr="A picture containing screenshot&#10;&#10;Description generated with very high confidence"/>
          <p:cNvPicPr>
            <a:picLocks noGrp="1" noChangeAspect="1"/>
          </p:cNvPicPr>
          <p:nvPr>
            <p:ph idx="1"/>
          </p:nvPr>
        </p:nvPicPr>
        <p:blipFill>
          <a:blip r:embed="rId3"/>
          <a:stretch>
            <a:fillRect/>
          </a:stretch>
        </p:blipFill>
        <p:spPr>
          <a:xfrm>
            <a:off x="6098308" y="1257301"/>
            <a:ext cx="5557941" cy="3743324"/>
          </a:xfrm>
        </p:spPr>
      </p:pic>
      <p:sp>
        <p:nvSpPr>
          <p:cNvPr id="4" name="Text Placeholder 3"/>
          <p:cNvSpPr>
            <a:spLocks noGrp="1"/>
          </p:cNvSpPr>
          <p:nvPr>
            <p:ph type="body" sz="half" idx="2"/>
          </p:nvPr>
        </p:nvSpPr>
        <p:spPr>
          <a:xfrm>
            <a:off x="2589212" y="1598613"/>
            <a:ext cx="3505199" cy="4262436"/>
          </a:xfrm>
        </p:spPr>
        <p:txBody>
          <a:bodyPr>
            <a:normAutofit/>
          </a:bodyPr>
          <a:lstStyle/>
          <a:p>
            <a:pPr marL="342900" indent="-342900">
              <a:buFont typeface="+mj-lt"/>
              <a:buAutoNum type="arabicPeriod"/>
            </a:pPr>
            <a:r>
              <a:rPr lang="en-CA"/>
              <a:t>Globally Connected</a:t>
            </a:r>
          </a:p>
          <a:p>
            <a:pPr marL="342900" indent="-342900">
              <a:buFont typeface="+mj-lt"/>
              <a:buAutoNum type="arabicPeriod"/>
            </a:pPr>
            <a:r>
              <a:rPr lang="en-CA"/>
              <a:t>Locally Managed</a:t>
            </a:r>
          </a:p>
          <a:p>
            <a:pPr marL="342900" indent="-342900">
              <a:buFont typeface="+mj-lt"/>
              <a:buAutoNum type="arabicPeriod"/>
            </a:pPr>
            <a:r>
              <a:rPr lang="en-CA"/>
              <a:t>World Class</a:t>
            </a:r>
          </a:p>
          <a:p>
            <a:pPr marL="342900" indent="-342900">
              <a:buFont typeface="+mj-lt"/>
              <a:buAutoNum type="arabicPeriod"/>
            </a:pPr>
            <a:r>
              <a:rPr lang="en-CA"/>
              <a:t>Superior Process</a:t>
            </a:r>
          </a:p>
          <a:p>
            <a:pPr marL="342900" indent="-342900">
              <a:buFont typeface="+mj-lt"/>
              <a:buAutoNum type="arabicPeriod"/>
            </a:pPr>
            <a:r>
              <a:rPr lang="en-CA"/>
              <a:t>Best Practice Sharing</a:t>
            </a:r>
          </a:p>
          <a:p>
            <a:pPr marL="342900" indent="-342900">
              <a:buFont typeface="+mj-lt"/>
              <a:buAutoNum type="arabicPeriod"/>
            </a:pPr>
            <a:r>
              <a:rPr lang="en-CA"/>
              <a:t>Specializations</a:t>
            </a:r>
          </a:p>
          <a:p>
            <a:pPr marL="342900" indent="-342900">
              <a:buFont typeface="+mj-lt"/>
              <a:buAutoNum type="arabicPeriod"/>
            </a:pPr>
            <a:r>
              <a:rPr lang="en-CA"/>
              <a:t>Practice Groups</a:t>
            </a:r>
          </a:p>
          <a:p>
            <a:pPr marL="342900" indent="-342900">
              <a:buFont typeface="+mj-lt"/>
              <a:buAutoNum type="arabicPeriod"/>
            </a:pPr>
            <a:r>
              <a:rPr lang="en-CA"/>
              <a:t>Growth Today</a:t>
            </a:r>
          </a:p>
          <a:p>
            <a:pPr marL="342900" indent="-342900">
              <a:buFont typeface="+mj-lt"/>
              <a:buAutoNum type="arabicPeriod"/>
            </a:pPr>
            <a:r>
              <a:rPr lang="en-CA"/>
              <a:t>Growth Tomorrow</a:t>
            </a:r>
          </a:p>
          <a:p>
            <a:pPr marL="342900" indent="-342900">
              <a:buFont typeface="+mj-lt"/>
              <a:buAutoNum type="arabicPeriod"/>
            </a:pPr>
            <a:r>
              <a:rPr lang="en-CA"/>
              <a:t>Succession</a:t>
            </a:r>
          </a:p>
          <a:p>
            <a:pPr marL="342900" indent="-342900">
              <a:buFont typeface="+mj-lt"/>
              <a:buAutoNum type="arabicPeriod"/>
            </a:pPr>
            <a:r>
              <a:rPr lang="en-CA"/>
              <a:t>A winning trajectory</a:t>
            </a:r>
            <a:endParaRPr lang="en-US" dirty="0"/>
          </a:p>
        </p:txBody>
      </p:sp>
    </p:spTree>
    <p:extLst>
      <p:ext uri="{BB962C8B-B14F-4D97-AF65-F5344CB8AC3E}">
        <p14:creationId xmlns:p14="http://schemas.microsoft.com/office/powerpoint/2010/main" val="2589299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a:noFill/>
          </a:ln>
          <a:effectLst/>
        </p:spPr>
      </p:sp>
      <p:grpSp>
        <p:nvGrpSpPr>
          <p:cNvPr id="13" name="Group 12"/>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4" name="Freeform 11"/>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5" name="Freeform 12"/>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6" name="Freeform 13"/>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7" name="Freeform 14"/>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8" name="Freeform 15"/>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9" name="Freeform 16"/>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0" name="Freeform 17"/>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1" name="Freeform 18"/>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2" name="Freeform 19"/>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3" name="Freeform 20"/>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4" name="Freeform 21"/>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5" name="Freeform 22"/>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7" name="Group 26"/>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8" name="Freeform 27"/>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9" name="Freeform 28"/>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0" name="Freeform 29"/>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1" name="Freeform 30"/>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2" name="Freeform 31"/>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3" name="Freeform 32"/>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4" name="Freeform 33"/>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5" name="Freeform 34"/>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6" name="Freeform 35"/>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7" name="Freeform 36"/>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8" name="Freeform 37"/>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9" name="Freeform 38"/>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1" name="Rectangle 4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3"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6" name="Content Placeholder 5" descr="A picture containing person&#10;&#10;Description generated with high confidence"/>
          <p:cNvPicPr>
            <a:picLocks noGrp="1" noChangeAspect="1"/>
          </p:cNvPicPr>
          <p:nvPr>
            <p:ph idx="1"/>
          </p:nvPr>
        </p:nvPicPr>
        <p:blipFill>
          <a:blip r:embed="rId3"/>
          <a:stretch>
            <a:fillRect/>
          </a:stretch>
        </p:blipFill>
        <p:spPr>
          <a:xfrm>
            <a:off x="6626795" y="645106"/>
            <a:ext cx="4381868" cy="5247747"/>
          </a:xfrm>
          <a:prstGeom prst="rect">
            <a:avLst/>
          </a:prstGeom>
        </p:spPr>
      </p:pic>
      <p:sp>
        <p:nvSpPr>
          <p:cNvPr id="2" name="Title 1"/>
          <p:cNvSpPr>
            <a:spLocks noGrp="1"/>
          </p:cNvSpPr>
          <p:nvPr>
            <p:ph type="title"/>
          </p:nvPr>
        </p:nvSpPr>
        <p:spPr>
          <a:xfrm>
            <a:off x="1687669" y="624110"/>
            <a:ext cx="4137059" cy="1280890"/>
          </a:xfrm>
        </p:spPr>
        <p:txBody>
          <a:bodyPr vert="horz" lIns="91440" tIns="45720" rIns="91440" bIns="45720" rtlCol="0" anchor="t">
            <a:normAutofit/>
          </a:bodyPr>
          <a:lstStyle/>
          <a:p>
            <a:r>
              <a:rPr lang="en-US" sz="3200" dirty="0"/>
              <a:t>Global Business Survey</a:t>
            </a:r>
          </a:p>
        </p:txBody>
      </p:sp>
      <p:sp>
        <p:nvSpPr>
          <p:cNvPr id="4" name="Text Placeholder 3"/>
          <p:cNvSpPr>
            <a:spLocks noGrp="1"/>
          </p:cNvSpPr>
          <p:nvPr>
            <p:ph type="body" sz="half" idx="2"/>
          </p:nvPr>
        </p:nvSpPr>
        <p:spPr>
          <a:xfrm>
            <a:off x="1683956" y="2133600"/>
            <a:ext cx="4140772" cy="3777622"/>
          </a:xfrm>
        </p:spPr>
        <p:txBody>
          <a:bodyPr vert="horz" lIns="91440" tIns="45720" rIns="91440" bIns="45720" rtlCol="0">
            <a:normAutofit/>
          </a:bodyPr>
          <a:lstStyle/>
          <a:p>
            <a:pPr>
              <a:buFont typeface="Wingdings 3" charset="2"/>
              <a:buChar char=""/>
            </a:pPr>
            <a:r>
              <a:rPr lang="en-US" sz="1600" dirty="0">
                <a:solidFill>
                  <a:srgbClr val="000000"/>
                </a:solidFill>
              </a:rPr>
              <a:t>Subject “Employee Engagement”</a:t>
            </a:r>
          </a:p>
          <a:p>
            <a:pPr>
              <a:buFont typeface="Wingdings 3" charset="2"/>
              <a:buChar char=""/>
            </a:pPr>
            <a:r>
              <a:rPr lang="en-US" sz="1600" dirty="0">
                <a:solidFill>
                  <a:srgbClr val="000000"/>
                </a:solidFill>
              </a:rPr>
              <a:t>Response rate below average</a:t>
            </a:r>
          </a:p>
          <a:p>
            <a:pPr>
              <a:buFont typeface="Wingdings 3" charset="2"/>
              <a:buChar char=""/>
            </a:pPr>
            <a:r>
              <a:rPr lang="en-US" sz="1600" dirty="0">
                <a:solidFill>
                  <a:srgbClr val="000000"/>
                </a:solidFill>
              </a:rPr>
              <a:t>Member support below average</a:t>
            </a:r>
          </a:p>
          <a:p>
            <a:pPr>
              <a:buFont typeface="Wingdings 3" charset="2"/>
              <a:buChar char=""/>
            </a:pPr>
            <a:r>
              <a:rPr lang="en-CA" sz="1600" dirty="0">
                <a:solidFill>
                  <a:srgbClr val="000000"/>
                </a:solidFill>
              </a:rPr>
              <a:t>R</a:t>
            </a:r>
            <a:r>
              <a:rPr lang="en-US" sz="1600" dirty="0" err="1">
                <a:solidFill>
                  <a:srgbClr val="000000"/>
                </a:solidFill>
              </a:rPr>
              <a:t>eport</a:t>
            </a:r>
            <a:r>
              <a:rPr lang="en-US" sz="1600" dirty="0">
                <a:solidFill>
                  <a:srgbClr val="000000"/>
                </a:solidFill>
              </a:rPr>
              <a:t> distribution May 22</a:t>
            </a:r>
          </a:p>
          <a:p>
            <a:pPr>
              <a:buFont typeface="Wingdings 3" charset="2"/>
              <a:buChar char=""/>
            </a:pPr>
            <a:endParaRPr lang="en-US" sz="1600" dirty="0">
              <a:solidFill>
                <a:srgbClr val="000000"/>
              </a:solidFill>
            </a:endParaRPr>
          </a:p>
        </p:txBody>
      </p:sp>
    </p:spTree>
    <p:extLst>
      <p:ext uri="{BB962C8B-B14F-4D97-AF65-F5344CB8AC3E}">
        <p14:creationId xmlns:p14="http://schemas.microsoft.com/office/powerpoint/2010/main" val="3439761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screenshot&#10;&#10;Description generated with very high confidence"/>
          <p:cNvPicPr>
            <a:picLocks noGrp="1" noChangeAspect="1"/>
          </p:cNvPicPr>
          <p:nvPr>
            <p:ph sz="half" idx="1"/>
          </p:nvPr>
        </p:nvPicPr>
        <p:blipFill>
          <a:blip r:embed="rId2"/>
          <a:stretch>
            <a:fillRect/>
          </a:stretch>
        </p:blipFill>
        <p:spPr>
          <a:xfrm>
            <a:off x="2370667" y="630501"/>
            <a:ext cx="4225226" cy="6034491"/>
          </a:xfrm>
        </p:spPr>
      </p:pic>
      <p:pic>
        <p:nvPicPr>
          <p:cNvPr id="13" name="Content Placeholder 12" descr="A picture containing screenshot&#10;&#10;Description generated with very high confidence"/>
          <p:cNvPicPr>
            <a:picLocks noGrp="1" noChangeAspect="1"/>
          </p:cNvPicPr>
          <p:nvPr>
            <p:ph sz="half" idx="2"/>
          </p:nvPr>
        </p:nvPicPr>
        <p:blipFill>
          <a:blip r:embed="rId3"/>
          <a:stretch>
            <a:fillRect/>
          </a:stretch>
        </p:blipFill>
        <p:spPr>
          <a:xfrm>
            <a:off x="6925733" y="597996"/>
            <a:ext cx="4301067" cy="6066997"/>
          </a:xfrm>
        </p:spPr>
      </p:pic>
    </p:spTree>
    <p:extLst>
      <p:ext uri="{BB962C8B-B14F-4D97-AF65-F5344CB8AC3E}">
        <p14:creationId xmlns:p14="http://schemas.microsoft.com/office/powerpoint/2010/main" val="3118020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agenda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72639891"/>
              </p:ext>
            </p:extLst>
          </p:nvPr>
        </p:nvGraphicFramePr>
        <p:xfrm>
          <a:off x="2589213" y="2133600"/>
          <a:ext cx="89154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7224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Tomorrow’s Challenge</a:t>
            </a:r>
            <a:endParaRPr lang="en-US" dirty="0"/>
          </a:p>
        </p:txBody>
      </p:sp>
      <p:sp>
        <p:nvSpPr>
          <p:cNvPr id="3" name="Content Placeholder 2"/>
          <p:cNvSpPr>
            <a:spLocks noGrp="1"/>
          </p:cNvSpPr>
          <p:nvPr>
            <p:ph idx="1"/>
          </p:nvPr>
        </p:nvSpPr>
        <p:spPr/>
        <p:txBody>
          <a:bodyPr/>
          <a:lstStyle/>
          <a:p>
            <a:pPr lvl="1"/>
            <a:r>
              <a:rPr lang="en-CA" sz="2000" dirty="0"/>
              <a:t>Awareness</a:t>
            </a:r>
          </a:p>
          <a:p>
            <a:pPr lvl="1"/>
            <a:r>
              <a:rPr lang="en-CA" sz="2000" dirty="0"/>
              <a:t>Value</a:t>
            </a:r>
          </a:p>
          <a:p>
            <a:pPr lvl="1"/>
            <a:r>
              <a:rPr lang="en-CA" sz="2000" dirty="0"/>
              <a:t>USP</a:t>
            </a:r>
          </a:p>
          <a:p>
            <a:pPr marL="457200" lvl="1" indent="0">
              <a:buNone/>
            </a:pPr>
            <a:endParaRPr lang="en-US" dirty="0"/>
          </a:p>
        </p:txBody>
      </p:sp>
    </p:spTree>
    <p:extLst>
      <p:ext uri="{BB962C8B-B14F-4D97-AF65-F5344CB8AC3E}">
        <p14:creationId xmlns:p14="http://schemas.microsoft.com/office/powerpoint/2010/main" val="1816807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Tomorrow’s Challenge</a:t>
            </a:r>
            <a:endParaRPr lang="en-US" dirty="0"/>
          </a:p>
        </p:txBody>
      </p:sp>
      <p:sp>
        <p:nvSpPr>
          <p:cNvPr id="3" name="Content Placeholder 2"/>
          <p:cNvSpPr>
            <a:spLocks noGrp="1"/>
          </p:cNvSpPr>
          <p:nvPr>
            <p:ph idx="1"/>
          </p:nvPr>
        </p:nvSpPr>
        <p:spPr/>
        <p:txBody>
          <a:bodyPr/>
          <a:lstStyle/>
          <a:p>
            <a:pPr lvl="1"/>
            <a:r>
              <a:rPr lang="en-CA" sz="2000" dirty="0"/>
              <a:t>Awareness</a:t>
            </a:r>
          </a:p>
          <a:p>
            <a:pPr lvl="2"/>
            <a:r>
              <a:rPr lang="en-CA" sz="2000" b="1" dirty="0">
                <a:solidFill>
                  <a:srgbClr val="FF0000"/>
                </a:solidFill>
              </a:rPr>
              <a:t>Make ourselves better known</a:t>
            </a:r>
          </a:p>
          <a:p>
            <a:pPr lvl="1"/>
            <a:r>
              <a:rPr lang="en-CA" sz="2000" dirty="0"/>
              <a:t>Value</a:t>
            </a:r>
          </a:p>
          <a:p>
            <a:pPr lvl="1"/>
            <a:r>
              <a:rPr lang="en-CA" sz="2000" dirty="0"/>
              <a:t>USP</a:t>
            </a:r>
          </a:p>
          <a:p>
            <a:pPr lvl="1"/>
            <a:endParaRPr lang="en-US" dirty="0"/>
          </a:p>
        </p:txBody>
      </p:sp>
    </p:spTree>
    <p:extLst>
      <p:ext uri="{BB962C8B-B14F-4D97-AF65-F5344CB8AC3E}">
        <p14:creationId xmlns:p14="http://schemas.microsoft.com/office/powerpoint/2010/main" val="1238185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Tomorrow’s Challenge</a:t>
            </a:r>
            <a:endParaRPr lang="en-US" dirty="0"/>
          </a:p>
        </p:txBody>
      </p:sp>
      <p:sp>
        <p:nvSpPr>
          <p:cNvPr id="3" name="Content Placeholder 2"/>
          <p:cNvSpPr>
            <a:spLocks noGrp="1"/>
          </p:cNvSpPr>
          <p:nvPr>
            <p:ph idx="1"/>
          </p:nvPr>
        </p:nvSpPr>
        <p:spPr/>
        <p:txBody>
          <a:bodyPr/>
          <a:lstStyle/>
          <a:p>
            <a:pPr lvl="1"/>
            <a:r>
              <a:rPr lang="en-CA" sz="2000" dirty="0"/>
              <a:t>Awareness</a:t>
            </a:r>
          </a:p>
          <a:p>
            <a:pPr lvl="2"/>
            <a:r>
              <a:rPr lang="en-CA" sz="2000" b="1" dirty="0">
                <a:solidFill>
                  <a:srgbClr val="FF0000"/>
                </a:solidFill>
              </a:rPr>
              <a:t>Make ourselves better known</a:t>
            </a:r>
          </a:p>
          <a:p>
            <a:pPr lvl="1"/>
            <a:r>
              <a:rPr lang="en-CA" sz="2000" dirty="0"/>
              <a:t>Value</a:t>
            </a:r>
          </a:p>
          <a:p>
            <a:pPr lvl="2"/>
            <a:r>
              <a:rPr lang="en-CA" sz="2000" b="1" dirty="0">
                <a:solidFill>
                  <a:srgbClr val="FF0000"/>
                </a:solidFill>
              </a:rPr>
              <a:t>Communicating what the brand represents</a:t>
            </a:r>
          </a:p>
          <a:p>
            <a:pPr lvl="1"/>
            <a:r>
              <a:rPr lang="en-CA" sz="2000" dirty="0"/>
              <a:t>USP</a:t>
            </a:r>
          </a:p>
          <a:p>
            <a:pPr lvl="1"/>
            <a:endParaRPr lang="en-US" dirty="0"/>
          </a:p>
        </p:txBody>
      </p:sp>
    </p:spTree>
    <p:extLst>
      <p:ext uri="{BB962C8B-B14F-4D97-AF65-F5344CB8AC3E}">
        <p14:creationId xmlns:p14="http://schemas.microsoft.com/office/powerpoint/2010/main" val="768839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Tomorrow’s Challenge</a:t>
            </a:r>
            <a:endParaRPr lang="en-US" dirty="0"/>
          </a:p>
        </p:txBody>
      </p:sp>
      <p:sp>
        <p:nvSpPr>
          <p:cNvPr id="3" name="Content Placeholder 2"/>
          <p:cNvSpPr>
            <a:spLocks noGrp="1"/>
          </p:cNvSpPr>
          <p:nvPr>
            <p:ph idx="1"/>
          </p:nvPr>
        </p:nvSpPr>
        <p:spPr/>
        <p:txBody>
          <a:bodyPr/>
          <a:lstStyle/>
          <a:p>
            <a:pPr lvl="1"/>
            <a:r>
              <a:rPr lang="en-CA" sz="2000" dirty="0"/>
              <a:t>Awareness</a:t>
            </a:r>
          </a:p>
          <a:p>
            <a:pPr lvl="2"/>
            <a:r>
              <a:rPr lang="en-CA" sz="2000" b="1" dirty="0">
                <a:solidFill>
                  <a:srgbClr val="FF0000"/>
                </a:solidFill>
              </a:rPr>
              <a:t>Make ourselves better known</a:t>
            </a:r>
          </a:p>
          <a:p>
            <a:pPr lvl="1"/>
            <a:r>
              <a:rPr lang="en-CA" sz="2000" dirty="0"/>
              <a:t>Value</a:t>
            </a:r>
          </a:p>
          <a:p>
            <a:pPr lvl="2"/>
            <a:r>
              <a:rPr lang="en-CA" sz="2000" b="1" dirty="0">
                <a:solidFill>
                  <a:srgbClr val="FF0000"/>
                </a:solidFill>
              </a:rPr>
              <a:t>Communicating what the brands represents</a:t>
            </a:r>
          </a:p>
          <a:p>
            <a:pPr lvl="1"/>
            <a:r>
              <a:rPr lang="en-CA" sz="2000" dirty="0"/>
              <a:t>USP</a:t>
            </a:r>
          </a:p>
          <a:p>
            <a:pPr lvl="2"/>
            <a:r>
              <a:rPr lang="en-CA" sz="2000" b="1" dirty="0">
                <a:solidFill>
                  <a:srgbClr val="FF0000"/>
                </a:solidFill>
              </a:rPr>
              <a:t>Differentiating our offer</a:t>
            </a:r>
          </a:p>
          <a:p>
            <a:pPr lvl="1"/>
            <a:endParaRPr lang="en-US" dirty="0"/>
          </a:p>
        </p:txBody>
      </p:sp>
    </p:spTree>
    <p:extLst>
      <p:ext uri="{BB962C8B-B14F-4D97-AF65-F5344CB8AC3E}">
        <p14:creationId xmlns:p14="http://schemas.microsoft.com/office/powerpoint/2010/main" val="801779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“Everybody’s Talking at Me”</a:t>
            </a:r>
            <a:endParaRPr lang="en-US" dirty="0"/>
          </a:p>
        </p:txBody>
      </p:sp>
      <p:sp>
        <p:nvSpPr>
          <p:cNvPr id="3" name="Content Placeholder 2"/>
          <p:cNvSpPr>
            <a:spLocks noGrp="1"/>
          </p:cNvSpPr>
          <p:nvPr>
            <p:ph idx="1"/>
          </p:nvPr>
        </p:nvSpPr>
        <p:spPr/>
        <p:txBody>
          <a:bodyPr/>
          <a:lstStyle/>
          <a:p>
            <a:r>
              <a:rPr lang="en-CA" sz="2000" dirty="0"/>
              <a:t>Biggest challenge:  Breaking Through the Noise</a:t>
            </a:r>
          </a:p>
          <a:p>
            <a:pPr lvl="1"/>
            <a:endParaRPr lang="en-US" dirty="0"/>
          </a:p>
        </p:txBody>
      </p:sp>
    </p:spTree>
    <p:extLst>
      <p:ext uri="{BB962C8B-B14F-4D97-AF65-F5344CB8AC3E}">
        <p14:creationId xmlns:p14="http://schemas.microsoft.com/office/powerpoint/2010/main" val="4221929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“Everybody’s Talking at Me”</a:t>
            </a:r>
            <a:endParaRPr lang="en-US" dirty="0"/>
          </a:p>
        </p:txBody>
      </p:sp>
      <p:sp>
        <p:nvSpPr>
          <p:cNvPr id="3" name="Content Placeholder 2"/>
          <p:cNvSpPr>
            <a:spLocks noGrp="1"/>
          </p:cNvSpPr>
          <p:nvPr>
            <p:ph idx="1"/>
          </p:nvPr>
        </p:nvSpPr>
        <p:spPr/>
        <p:txBody>
          <a:bodyPr/>
          <a:lstStyle/>
          <a:p>
            <a:r>
              <a:rPr lang="en-CA" dirty="0"/>
              <a:t>Biggest challenge:  Breaking Through the Noise</a:t>
            </a:r>
          </a:p>
          <a:p>
            <a:pPr marL="0" indent="0">
              <a:buNone/>
            </a:pPr>
            <a:endParaRPr lang="en-CA" dirty="0"/>
          </a:p>
          <a:p>
            <a:r>
              <a:rPr lang="en-CA" dirty="0">
                <a:solidFill>
                  <a:srgbClr val="00B0F0"/>
                </a:solidFill>
              </a:rPr>
              <a:t>“.. with recruitment experts across the country, our broad reach delivers demonstrated search and hiring results for clients and candidates.”</a:t>
            </a:r>
            <a:endParaRPr lang="en-US" dirty="0">
              <a:solidFill>
                <a:srgbClr val="00B0F0"/>
              </a:solidFill>
            </a:endParaRPr>
          </a:p>
          <a:p>
            <a:endParaRPr lang="en-CA" dirty="0"/>
          </a:p>
          <a:p>
            <a:pPr lvl="1"/>
            <a:endParaRPr lang="en-US" dirty="0"/>
          </a:p>
        </p:txBody>
      </p:sp>
    </p:spTree>
    <p:extLst>
      <p:ext uri="{BB962C8B-B14F-4D97-AF65-F5344CB8AC3E}">
        <p14:creationId xmlns:p14="http://schemas.microsoft.com/office/powerpoint/2010/main" val="2817965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“Everybody’s Talking at Me”</a:t>
            </a:r>
            <a:endParaRPr lang="en-US" dirty="0"/>
          </a:p>
        </p:txBody>
      </p:sp>
      <p:sp>
        <p:nvSpPr>
          <p:cNvPr id="3" name="Content Placeholder 2"/>
          <p:cNvSpPr>
            <a:spLocks noGrp="1"/>
          </p:cNvSpPr>
          <p:nvPr>
            <p:ph idx="1"/>
          </p:nvPr>
        </p:nvSpPr>
        <p:spPr/>
        <p:txBody>
          <a:bodyPr/>
          <a:lstStyle/>
          <a:p>
            <a:r>
              <a:rPr lang="en-CA" dirty="0"/>
              <a:t>Biggest challenge:  Breaking Through the Noise</a:t>
            </a:r>
          </a:p>
          <a:p>
            <a:pPr marL="0" indent="0">
              <a:buNone/>
            </a:pPr>
            <a:endParaRPr lang="en-CA" dirty="0"/>
          </a:p>
          <a:p>
            <a:r>
              <a:rPr lang="en-CA" dirty="0">
                <a:solidFill>
                  <a:srgbClr val="00B0F0"/>
                </a:solidFill>
              </a:rPr>
              <a:t>“.. with recruitment experts across the country, our broad reach delivers demonstrated search and hiring results for clients and candidates.”</a:t>
            </a:r>
          </a:p>
          <a:p>
            <a:r>
              <a:rPr lang="en-CA" dirty="0">
                <a:solidFill>
                  <a:srgbClr val="00B0F0"/>
                </a:solidFill>
              </a:rPr>
              <a:t>… our consultants are uniquely positioned to advise public and private client companies.”</a:t>
            </a:r>
          </a:p>
          <a:p>
            <a:endParaRPr lang="en-US" dirty="0">
              <a:solidFill>
                <a:srgbClr val="00B0F0"/>
              </a:solidFill>
            </a:endParaRPr>
          </a:p>
          <a:p>
            <a:endParaRPr lang="en-CA" dirty="0"/>
          </a:p>
          <a:p>
            <a:pPr lvl="1"/>
            <a:endParaRPr lang="en-US" dirty="0"/>
          </a:p>
        </p:txBody>
      </p:sp>
    </p:spTree>
    <p:extLst>
      <p:ext uri="{BB962C8B-B14F-4D97-AF65-F5344CB8AC3E}">
        <p14:creationId xmlns:p14="http://schemas.microsoft.com/office/powerpoint/2010/main" val="3727290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“Everybody’s Talking at Me”</a:t>
            </a:r>
            <a:endParaRPr lang="en-US" dirty="0"/>
          </a:p>
        </p:txBody>
      </p:sp>
      <p:sp>
        <p:nvSpPr>
          <p:cNvPr id="3" name="Content Placeholder 2"/>
          <p:cNvSpPr>
            <a:spLocks noGrp="1"/>
          </p:cNvSpPr>
          <p:nvPr>
            <p:ph idx="1"/>
          </p:nvPr>
        </p:nvSpPr>
        <p:spPr/>
        <p:txBody>
          <a:bodyPr>
            <a:normAutofit lnSpcReduction="10000"/>
          </a:bodyPr>
          <a:lstStyle/>
          <a:p>
            <a:r>
              <a:rPr lang="en-CA" dirty="0"/>
              <a:t>Biggest challenge:  Breaking Through the Noise</a:t>
            </a:r>
          </a:p>
          <a:p>
            <a:pPr marL="0" indent="0">
              <a:buNone/>
            </a:pPr>
            <a:endParaRPr lang="en-CA" dirty="0"/>
          </a:p>
          <a:p>
            <a:r>
              <a:rPr lang="en-CA" dirty="0">
                <a:solidFill>
                  <a:srgbClr val="00B0F0"/>
                </a:solidFill>
              </a:rPr>
              <a:t>“.. with recruitment experts across the country, our broad reach delivers demonstrated search and hiring results for clients and candidates.”</a:t>
            </a:r>
          </a:p>
          <a:p>
            <a:r>
              <a:rPr lang="en-CA" dirty="0">
                <a:solidFill>
                  <a:srgbClr val="00B0F0"/>
                </a:solidFill>
              </a:rPr>
              <a:t>… our consultants are uniquely positioned to advise public and private client companies.”</a:t>
            </a:r>
          </a:p>
          <a:p>
            <a:r>
              <a:rPr lang="en-CA" dirty="0">
                <a:solidFill>
                  <a:srgbClr val="00B0F0"/>
                </a:solidFill>
              </a:rPr>
              <a:t>…”We deploy consultants with the expertise and contacts to best support our search. We draw on our high-level professional networks, industry knowledge and internal research resources to identify the right people”</a:t>
            </a:r>
            <a:endParaRPr lang="en-US" dirty="0">
              <a:solidFill>
                <a:srgbClr val="00B0F0"/>
              </a:solidFill>
            </a:endParaRPr>
          </a:p>
          <a:p>
            <a:endParaRPr lang="en-CA" dirty="0">
              <a:solidFill>
                <a:srgbClr val="00B0F0"/>
              </a:solidFill>
            </a:endParaRPr>
          </a:p>
          <a:p>
            <a:endParaRPr lang="en-US" dirty="0">
              <a:solidFill>
                <a:srgbClr val="00B0F0"/>
              </a:solidFill>
            </a:endParaRPr>
          </a:p>
          <a:p>
            <a:endParaRPr lang="en-CA" dirty="0"/>
          </a:p>
          <a:p>
            <a:pPr lvl="1"/>
            <a:endParaRPr lang="en-US" dirty="0"/>
          </a:p>
        </p:txBody>
      </p:sp>
    </p:spTree>
    <p:extLst>
      <p:ext uri="{BB962C8B-B14F-4D97-AF65-F5344CB8AC3E}">
        <p14:creationId xmlns:p14="http://schemas.microsoft.com/office/powerpoint/2010/main" val="4259416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4463" y="2857500"/>
            <a:ext cx="8915400" cy="566738"/>
          </a:xfrm>
        </p:spPr>
        <p:txBody>
          <a:bodyPr>
            <a:noAutofit/>
          </a:bodyPr>
          <a:lstStyle/>
          <a:p>
            <a:r>
              <a:rPr lang="en-CA" sz="3600" dirty="0"/>
              <a:t>7 Opportunities to Differentiate</a:t>
            </a:r>
            <a:endParaRPr lang="en-US" sz="3600" dirty="0"/>
          </a:p>
        </p:txBody>
      </p:sp>
      <p:pic>
        <p:nvPicPr>
          <p:cNvPr id="8" name="Picture Placeholder 7" descr="A picture containing penguin, animal, sky, bird&#10;&#10;Description generated with very high confidence"/>
          <p:cNvPicPr>
            <a:picLocks noGrp="1" noChangeAspect="1"/>
          </p:cNvPicPr>
          <p:nvPr>
            <p:ph type="pic" idx="1"/>
          </p:nvPr>
        </p:nvPicPr>
        <p:blipFill>
          <a:blip r:embed="rId3"/>
          <a:srcRect t="16281" b="16281"/>
          <a:stretch>
            <a:fillRect/>
          </a:stretch>
        </p:blipFill>
        <p:spPr>
          <a:xfrm>
            <a:off x="2589213" y="635000"/>
            <a:ext cx="8915400" cy="1874838"/>
          </a:xfrm>
        </p:spPr>
      </p:pic>
      <p:sp>
        <p:nvSpPr>
          <p:cNvPr id="6" name="Text Placeholder 5"/>
          <p:cNvSpPr>
            <a:spLocks noGrp="1"/>
          </p:cNvSpPr>
          <p:nvPr>
            <p:ph type="body" sz="half" idx="2"/>
          </p:nvPr>
        </p:nvSpPr>
        <p:spPr>
          <a:xfrm>
            <a:off x="2589213" y="3529584"/>
            <a:ext cx="8915400" cy="2743200"/>
          </a:xfrm>
        </p:spPr>
        <p:txBody>
          <a:bodyPr>
            <a:normAutofit fontScale="85000" lnSpcReduction="20000"/>
          </a:bodyPr>
          <a:lstStyle/>
          <a:p>
            <a:r>
              <a:rPr lang="en-CA" sz="2400" dirty="0"/>
              <a:t>Product</a:t>
            </a:r>
          </a:p>
          <a:p>
            <a:r>
              <a:rPr lang="en-CA" sz="2400" dirty="0"/>
              <a:t>Process</a:t>
            </a:r>
          </a:p>
          <a:p>
            <a:r>
              <a:rPr lang="en-CA" sz="2400" dirty="0"/>
              <a:t>Technology</a:t>
            </a:r>
          </a:p>
          <a:p>
            <a:r>
              <a:rPr lang="en-CA" sz="2400" dirty="0"/>
              <a:t>Price</a:t>
            </a:r>
          </a:p>
          <a:p>
            <a:r>
              <a:rPr lang="en-CA" sz="2400" dirty="0"/>
              <a:t>Quality</a:t>
            </a:r>
          </a:p>
          <a:p>
            <a:r>
              <a:rPr lang="en-CA" sz="2400" dirty="0"/>
              <a:t>Service</a:t>
            </a:r>
          </a:p>
          <a:p>
            <a:r>
              <a:rPr lang="en-CA" sz="2400" dirty="0"/>
              <a:t>User Experience</a:t>
            </a:r>
            <a:endParaRPr lang="en-US" sz="2400" dirty="0"/>
          </a:p>
        </p:txBody>
      </p:sp>
    </p:spTree>
    <p:extLst>
      <p:ext uri="{BB962C8B-B14F-4D97-AF65-F5344CB8AC3E}">
        <p14:creationId xmlns:p14="http://schemas.microsoft.com/office/powerpoint/2010/main" val="2110042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4463" y="2857500"/>
            <a:ext cx="8915400" cy="566738"/>
          </a:xfrm>
        </p:spPr>
        <p:txBody>
          <a:bodyPr>
            <a:noAutofit/>
          </a:bodyPr>
          <a:lstStyle/>
          <a:p>
            <a:r>
              <a:rPr lang="en-CA" sz="3600" dirty="0"/>
              <a:t>7 Opportunities to Differentiate</a:t>
            </a:r>
            <a:endParaRPr lang="en-US" sz="3600" dirty="0"/>
          </a:p>
        </p:txBody>
      </p:sp>
      <p:pic>
        <p:nvPicPr>
          <p:cNvPr id="8" name="Picture Placeholder 7" descr="A picture containing penguin, animal, sky, bird&#10;&#10;Description generated with very high confidence"/>
          <p:cNvPicPr>
            <a:picLocks noGrp="1" noChangeAspect="1"/>
          </p:cNvPicPr>
          <p:nvPr>
            <p:ph type="pic" idx="1"/>
          </p:nvPr>
        </p:nvPicPr>
        <p:blipFill>
          <a:blip r:embed="rId3"/>
          <a:srcRect t="16281" b="16281"/>
          <a:stretch>
            <a:fillRect/>
          </a:stretch>
        </p:blipFill>
        <p:spPr>
          <a:xfrm>
            <a:off x="2589213" y="635000"/>
            <a:ext cx="8915400" cy="1874838"/>
          </a:xfrm>
        </p:spPr>
      </p:pic>
      <p:sp>
        <p:nvSpPr>
          <p:cNvPr id="6" name="Text Placeholder 5"/>
          <p:cNvSpPr>
            <a:spLocks noGrp="1"/>
          </p:cNvSpPr>
          <p:nvPr>
            <p:ph type="body" sz="half" idx="2"/>
          </p:nvPr>
        </p:nvSpPr>
        <p:spPr>
          <a:xfrm>
            <a:off x="2589213" y="3529584"/>
            <a:ext cx="8915400" cy="2743200"/>
          </a:xfrm>
        </p:spPr>
        <p:txBody>
          <a:bodyPr>
            <a:normAutofit fontScale="85000" lnSpcReduction="20000"/>
          </a:bodyPr>
          <a:lstStyle/>
          <a:p>
            <a:r>
              <a:rPr lang="en-CA" sz="2400" dirty="0"/>
              <a:t>Product</a:t>
            </a:r>
          </a:p>
          <a:p>
            <a:r>
              <a:rPr lang="en-CA" sz="2400" dirty="0"/>
              <a:t>Process</a:t>
            </a:r>
          </a:p>
          <a:p>
            <a:r>
              <a:rPr lang="en-CA" sz="2400" dirty="0"/>
              <a:t>Technology</a:t>
            </a:r>
          </a:p>
          <a:p>
            <a:r>
              <a:rPr lang="en-CA" sz="2400" dirty="0"/>
              <a:t>Price</a:t>
            </a:r>
          </a:p>
          <a:p>
            <a:r>
              <a:rPr lang="en-CA" sz="2400" dirty="0"/>
              <a:t>Quality</a:t>
            </a:r>
          </a:p>
          <a:p>
            <a:r>
              <a:rPr lang="en-CA" sz="2400" dirty="0"/>
              <a:t>Service</a:t>
            </a:r>
          </a:p>
          <a:p>
            <a:r>
              <a:rPr lang="en-CA" sz="2400" dirty="0"/>
              <a:t>User Experience</a:t>
            </a:r>
            <a:endParaRPr lang="en-US" sz="2400" dirty="0"/>
          </a:p>
        </p:txBody>
      </p:sp>
      <p:sp>
        <p:nvSpPr>
          <p:cNvPr id="2" name="TextBox 1"/>
          <p:cNvSpPr txBox="1"/>
          <p:nvPr/>
        </p:nvSpPr>
        <p:spPr>
          <a:xfrm>
            <a:off x="2478025" y="5733288"/>
            <a:ext cx="2359152" cy="402336"/>
          </a:xfrm>
          <a:prstGeom prst="rect">
            <a:avLst/>
          </a:prstGeom>
          <a:noFill/>
          <a:ln w="28575">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124474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Hmm, we need a story……</a:t>
            </a:r>
            <a:endParaRPr lang="en-US" dirty="0"/>
          </a:p>
        </p:txBody>
      </p:sp>
      <p:pic>
        <p:nvPicPr>
          <p:cNvPr id="5" name="Content Placeholder 4"/>
          <p:cNvPicPr>
            <a:picLocks noGrp="1" noChangeAspect="1"/>
          </p:cNvPicPr>
          <p:nvPr>
            <p:ph idx="1"/>
          </p:nvPr>
        </p:nvPicPr>
        <p:blipFill>
          <a:blip r:embed="rId3"/>
          <a:stretch>
            <a:fillRect/>
          </a:stretch>
        </p:blipFill>
        <p:spPr>
          <a:xfrm>
            <a:off x="6323013" y="581025"/>
            <a:ext cx="5181600" cy="5280024"/>
          </a:xfrm>
          <a:prstGeom prst="rect">
            <a:avLst/>
          </a:prstGeom>
        </p:spPr>
      </p:pic>
      <p:sp>
        <p:nvSpPr>
          <p:cNvPr id="4" name="Text Placeholder 3"/>
          <p:cNvSpPr>
            <a:spLocks noGrp="1"/>
          </p:cNvSpPr>
          <p:nvPr>
            <p:ph type="body" sz="half" idx="2"/>
          </p:nvPr>
        </p:nvSpPr>
        <p:spPr/>
        <p:txBody>
          <a:bodyPr/>
          <a:lstStyle/>
          <a:p>
            <a:endParaRPr lang="en-US" dirty="0"/>
          </a:p>
        </p:txBody>
      </p:sp>
      <p:pic>
        <p:nvPicPr>
          <p:cNvPr id="7" name="Picture 6" descr="A picture containing clipart&#10;&#10;Description generated with high confidence"/>
          <p:cNvPicPr>
            <a:picLocks noChangeAspect="1"/>
          </p:cNvPicPr>
          <p:nvPr/>
        </p:nvPicPr>
        <p:blipFill>
          <a:blip r:embed="rId4"/>
          <a:stretch>
            <a:fillRect/>
          </a:stretch>
        </p:blipFill>
        <p:spPr>
          <a:xfrm>
            <a:off x="2711472" y="1598614"/>
            <a:ext cx="3382939" cy="4262436"/>
          </a:xfrm>
          <a:prstGeom prst="rect">
            <a:avLst/>
          </a:prstGeom>
        </p:spPr>
      </p:pic>
    </p:spTree>
    <p:extLst>
      <p:ext uri="{BB962C8B-B14F-4D97-AF65-F5344CB8AC3E}">
        <p14:creationId xmlns:p14="http://schemas.microsoft.com/office/powerpoint/2010/main" val="299626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 Control Laboratories</a:t>
            </a:r>
            <a:endParaRPr lang="en-US" dirty="0"/>
          </a:p>
        </p:txBody>
      </p:sp>
      <p:pic>
        <p:nvPicPr>
          <p:cNvPr id="5" name="Content Placeholder 4"/>
          <p:cNvPicPr>
            <a:picLocks noGrp="1" noChangeAspect="1"/>
          </p:cNvPicPr>
          <p:nvPr>
            <p:ph idx="1"/>
          </p:nvPr>
        </p:nvPicPr>
        <p:blipFill>
          <a:blip r:embed="rId3"/>
          <a:stretch>
            <a:fillRect/>
          </a:stretch>
        </p:blipFill>
        <p:spPr>
          <a:xfrm>
            <a:off x="6094411" y="1153171"/>
            <a:ext cx="5104003" cy="3400541"/>
          </a:xfrm>
          <a:prstGeom prst="rect">
            <a:avLst/>
          </a:prstGeom>
        </p:spPr>
      </p:pic>
      <p:sp>
        <p:nvSpPr>
          <p:cNvPr id="4" name="Text Placeholder 3"/>
          <p:cNvSpPr>
            <a:spLocks noGrp="1"/>
          </p:cNvSpPr>
          <p:nvPr>
            <p:ph type="body" sz="half" idx="2"/>
          </p:nvPr>
        </p:nvSpPr>
        <p:spPr/>
        <p:txBody>
          <a:bodyPr/>
          <a:lstStyle/>
          <a:p>
            <a:r>
              <a:rPr lang="en-CA" dirty="0"/>
              <a:t>Safety tests in 11 countries</a:t>
            </a:r>
          </a:p>
          <a:p>
            <a:r>
              <a:rPr lang="en-CA" dirty="0"/>
              <a:t>10 MM tests a year</a:t>
            </a:r>
          </a:p>
          <a:p>
            <a:r>
              <a:rPr lang="en-CA" dirty="0"/>
              <a:t>1,400 employees</a:t>
            </a:r>
          </a:p>
          <a:p>
            <a:r>
              <a:rPr lang="en-CA" dirty="0"/>
              <a:t>Transactional model losing ground</a:t>
            </a:r>
          </a:p>
          <a:p>
            <a:r>
              <a:rPr lang="en-CA" dirty="0"/>
              <a:t>Strategic shift to revenue growth</a:t>
            </a:r>
          </a:p>
          <a:p>
            <a:r>
              <a:rPr lang="en-CA" dirty="0"/>
              <a:t>Channel: service leadership</a:t>
            </a:r>
            <a:endParaRPr lang="en-US" dirty="0"/>
          </a:p>
          <a:p>
            <a:endParaRPr lang="en-CA" dirty="0"/>
          </a:p>
        </p:txBody>
      </p:sp>
    </p:spTree>
    <p:extLst>
      <p:ext uri="{BB962C8B-B14F-4D97-AF65-F5344CB8AC3E}">
        <p14:creationId xmlns:p14="http://schemas.microsoft.com/office/powerpoint/2010/main" val="1721969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Cue Cornerstone London</a:t>
            </a:r>
            <a:endParaRPr lang="en-US" dirty="0"/>
          </a:p>
        </p:txBody>
      </p:sp>
      <p:pic>
        <p:nvPicPr>
          <p:cNvPr id="5" name="Content Placeholder 4"/>
          <p:cNvPicPr>
            <a:picLocks noGrp="1" noChangeAspect="1"/>
          </p:cNvPicPr>
          <p:nvPr>
            <p:ph idx="1"/>
          </p:nvPr>
        </p:nvPicPr>
        <p:blipFill>
          <a:blip r:embed="rId3"/>
          <a:stretch>
            <a:fillRect/>
          </a:stretch>
        </p:blipFill>
        <p:spPr>
          <a:xfrm>
            <a:off x="6310005" y="1218823"/>
            <a:ext cx="5364638" cy="4023478"/>
          </a:xfrm>
          <a:prstGeom prst="rect">
            <a:avLst/>
          </a:prstGeom>
        </p:spPr>
      </p:pic>
      <p:sp>
        <p:nvSpPr>
          <p:cNvPr id="4" name="Text Placeholder 3"/>
          <p:cNvSpPr>
            <a:spLocks noGrp="1"/>
          </p:cNvSpPr>
          <p:nvPr>
            <p:ph type="body" sz="half" idx="2"/>
          </p:nvPr>
        </p:nvSpPr>
        <p:spPr/>
        <p:txBody>
          <a:bodyPr/>
          <a:lstStyle/>
          <a:p>
            <a:endParaRPr lang="en-CA" dirty="0"/>
          </a:p>
          <a:p>
            <a:r>
              <a:rPr lang="en-CA" dirty="0"/>
              <a:t>MD Mike </a:t>
            </a:r>
            <a:r>
              <a:rPr lang="en-CA" dirty="0" err="1"/>
              <a:t>McCorkell</a:t>
            </a:r>
            <a:r>
              <a:rPr lang="en-CA" dirty="0"/>
              <a:t> approached Cornerstone London</a:t>
            </a:r>
          </a:p>
          <a:p>
            <a:r>
              <a:rPr lang="en-CA" dirty="0"/>
              <a:t>Recruited:</a:t>
            </a:r>
          </a:p>
          <a:p>
            <a:pPr lvl="1"/>
            <a:r>
              <a:rPr lang="en-CA" dirty="0"/>
              <a:t>Cultural transition leader</a:t>
            </a:r>
          </a:p>
          <a:p>
            <a:pPr lvl="1"/>
            <a:r>
              <a:rPr lang="en-CA" dirty="0"/>
              <a:t>Sales Director</a:t>
            </a:r>
          </a:p>
          <a:p>
            <a:pPr lvl="1"/>
            <a:r>
              <a:rPr lang="en-CA" dirty="0"/>
              <a:t>3 more key hires</a:t>
            </a:r>
          </a:p>
          <a:p>
            <a:pPr lvl="1"/>
            <a:endParaRPr lang="en-CA" dirty="0"/>
          </a:p>
          <a:p>
            <a:pPr lvl="1"/>
            <a:endParaRPr lang="en-CA" dirty="0"/>
          </a:p>
          <a:p>
            <a:pPr lvl="1"/>
            <a:endParaRPr lang="en-CA" dirty="0"/>
          </a:p>
          <a:p>
            <a:r>
              <a:rPr lang="en-CA" b="1" dirty="0">
                <a:solidFill>
                  <a:srgbClr val="0070C0"/>
                </a:solidFill>
              </a:rPr>
              <a:t>“The experience of partnering with a retained recruitment company over a long term helped to set up the success”</a:t>
            </a:r>
            <a:endParaRPr lang="en-US" b="1" dirty="0">
              <a:solidFill>
                <a:srgbClr val="0070C0"/>
              </a:solidFill>
            </a:endParaRPr>
          </a:p>
        </p:txBody>
      </p:sp>
    </p:spTree>
    <p:extLst>
      <p:ext uri="{BB962C8B-B14F-4D97-AF65-F5344CB8AC3E}">
        <p14:creationId xmlns:p14="http://schemas.microsoft.com/office/powerpoint/2010/main" val="2218913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Strong Results - Client</a:t>
            </a:r>
            <a:endParaRPr lang="en-US" dirty="0"/>
          </a:p>
        </p:txBody>
      </p:sp>
      <p:sp>
        <p:nvSpPr>
          <p:cNvPr id="4" name="Text Placeholder 3"/>
          <p:cNvSpPr>
            <a:spLocks noGrp="1"/>
          </p:cNvSpPr>
          <p:nvPr>
            <p:ph type="body" sz="half" idx="2"/>
          </p:nvPr>
        </p:nvSpPr>
        <p:spPr/>
        <p:txBody>
          <a:bodyPr/>
          <a:lstStyle/>
          <a:p>
            <a:r>
              <a:rPr lang="en-CA" dirty="0"/>
              <a:t>Employee engagement 84%</a:t>
            </a:r>
          </a:p>
          <a:p>
            <a:r>
              <a:rPr lang="en-CA" dirty="0"/>
              <a:t>Sales price +22%</a:t>
            </a:r>
          </a:p>
          <a:p>
            <a:r>
              <a:rPr lang="en-CA" dirty="0"/>
              <a:t>Customer retention 95%</a:t>
            </a:r>
          </a:p>
          <a:p>
            <a:r>
              <a:rPr lang="en-CA" dirty="0"/>
              <a:t>Profitability +10%</a:t>
            </a:r>
          </a:p>
          <a:p>
            <a:r>
              <a:rPr lang="en-CA" dirty="0"/>
              <a:t>Successful sale of Division</a:t>
            </a:r>
            <a:endParaRPr lang="en-US" dirty="0"/>
          </a:p>
        </p:txBody>
      </p:sp>
      <p:pic>
        <p:nvPicPr>
          <p:cNvPr id="6" name="Content Placeholder 4"/>
          <p:cNvPicPr>
            <a:picLocks noChangeAspect="1"/>
          </p:cNvPicPr>
          <p:nvPr/>
        </p:nvPicPr>
        <p:blipFill>
          <a:blip r:embed="rId3"/>
          <a:stretch>
            <a:fillRect/>
          </a:stretch>
        </p:blipFill>
        <p:spPr>
          <a:xfrm>
            <a:off x="6779318" y="609600"/>
            <a:ext cx="4364932" cy="5202286"/>
          </a:xfrm>
          <a:prstGeom prst="rect">
            <a:avLst/>
          </a:prstGeom>
        </p:spPr>
      </p:pic>
      <p:sp>
        <p:nvSpPr>
          <p:cNvPr id="3" name="Content Placeholder 2"/>
          <p:cNvSpPr>
            <a:spLocks noGrp="1"/>
          </p:cNvSpPr>
          <p:nvPr>
            <p:ph idx="1"/>
          </p:nvPr>
        </p:nvSpPr>
        <p:spPr>
          <a:xfrm>
            <a:off x="6779318" y="609600"/>
            <a:ext cx="4364932" cy="5202286"/>
          </a:xfrm>
        </p:spPr>
        <p:txBody>
          <a:bodyPr/>
          <a:lstStyle/>
          <a:p>
            <a:endParaRPr lang="en-US" dirty="0"/>
          </a:p>
        </p:txBody>
      </p:sp>
    </p:spTree>
    <p:extLst>
      <p:ext uri="{BB962C8B-B14F-4D97-AF65-F5344CB8AC3E}">
        <p14:creationId xmlns:p14="http://schemas.microsoft.com/office/powerpoint/2010/main" val="3796413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9736" y="446088"/>
            <a:ext cx="3634675" cy="976312"/>
          </a:xfrm>
        </p:spPr>
        <p:txBody>
          <a:bodyPr/>
          <a:lstStyle/>
          <a:p>
            <a:r>
              <a:rPr lang="en-CA" dirty="0"/>
              <a:t>Strong Results – Cornerstone </a:t>
            </a:r>
            <a:endParaRPr lang="en-US" dirty="0"/>
          </a:p>
        </p:txBody>
      </p:sp>
      <p:pic>
        <p:nvPicPr>
          <p:cNvPr id="6" name="Content Placeholder 5"/>
          <p:cNvPicPr>
            <a:picLocks noGrp="1" noChangeAspect="1"/>
          </p:cNvPicPr>
          <p:nvPr>
            <p:ph idx="1"/>
          </p:nvPr>
        </p:nvPicPr>
        <p:blipFill>
          <a:blip r:embed="rId3"/>
          <a:stretch>
            <a:fillRect/>
          </a:stretch>
        </p:blipFill>
        <p:spPr>
          <a:xfrm>
            <a:off x="6912624" y="1120542"/>
            <a:ext cx="4002378" cy="4066053"/>
          </a:xfrm>
        </p:spPr>
      </p:pic>
      <p:sp>
        <p:nvSpPr>
          <p:cNvPr id="4" name="Text Placeholder 3"/>
          <p:cNvSpPr>
            <a:spLocks noGrp="1"/>
          </p:cNvSpPr>
          <p:nvPr>
            <p:ph type="body" sz="half" idx="2"/>
          </p:nvPr>
        </p:nvSpPr>
        <p:spPr/>
        <p:txBody>
          <a:bodyPr/>
          <a:lstStyle/>
          <a:p>
            <a:r>
              <a:rPr lang="en-CA" b="1" dirty="0">
                <a:solidFill>
                  <a:srgbClr val="FF0000"/>
                </a:solidFill>
              </a:rPr>
              <a:t>Value of retained search reinforced</a:t>
            </a:r>
          </a:p>
          <a:p>
            <a:r>
              <a:rPr lang="en-CA" b="1" dirty="0">
                <a:solidFill>
                  <a:srgbClr val="FF0000"/>
                </a:solidFill>
              </a:rPr>
              <a:t>Importance of excellence in search and hire demonstrated</a:t>
            </a:r>
          </a:p>
          <a:p>
            <a:r>
              <a:rPr lang="en-CA" dirty="0"/>
              <a:t>Value of Cornerstone recognized by client</a:t>
            </a:r>
          </a:p>
          <a:p>
            <a:endParaRPr lang="en-CA" dirty="0"/>
          </a:p>
          <a:p>
            <a:pPr algn="ctr"/>
            <a:r>
              <a:rPr lang="en-CA" b="1" dirty="0">
                <a:solidFill>
                  <a:srgbClr val="00B0F0"/>
                </a:solidFill>
              </a:rPr>
              <a:t>Congrats to Justin &amp; The Team!</a:t>
            </a:r>
            <a:endParaRPr lang="en-US" b="1" dirty="0">
              <a:solidFill>
                <a:srgbClr val="00B0F0"/>
              </a:solidFill>
            </a:endParaRPr>
          </a:p>
        </p:txBody>
      </p:sp>
    </p:spTree>
    <p:extLst>
      <p:ext uri="{BB962C8B-B14F-4D97-AF65-F5344CB8AC3E}">
        <p14:creationId xmlns:p14="http://schemas.microsoft.com/office/powerpoint/2010/main" val="3094717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Back to the Challenge</a:t>
            </a:r>
            <a:endParaRPr lang="en-US" dirty="0"/>
          </a:p>
        </p:txBody>
      </p:sp>
      <p:sp>
        <p:nvSpPr>
          <p:cNvPr id="6" name="Content Placeholder 5"/>
          <p:cNvSpPr>
            <a:spLocks noGrp="1"/>
          </p:cNvSpPr>
          <p:nvPr>
            <p:ph idx="1"/>
          </p:nvPr>
        </p:nvSpPr>
        <p:spPr/>
        <p:txBody>
          <a:bodyPr/>
          <a:lstStyle/>
          <a:p>
            <a:r>
              <a:rPr lang="en-CA" dirty="0"/>
              <a:t>We’re playing in the big leagues</a:t>
            </a:r>
          </a:p>
          <a:p>
            <a:r>
              <a:rPr lang="en-CA" dirty="0"/>
              <a:t>Our delivery channel is online, with a focus on the website</a:t>
            </a:r>
          </a:p>
          <a:p>
            <a:r>
              <a:rPr lang="en-CA" dirty="0"/>
              <a:t>Our media is content</a:t>
            </a:r>
          </a:p>
          <a:p>
            <a:r>
              <a:rPr lang="en-CA" b="1" dirty="0"/>
              <a:t>We have </a:t>
            </a:r>
            <a:r>
              <a:rPr lang="en-CA" b="1" u="sng" dirty="0"/>
              <a:t>many stories to tell</a:t>
            </a:r>
          </a:p>
          <a:p>
            <a:r>
              <a:rPr lang="en-CA" b="1" dirty="0"/>
              <a:t>Our drive is to showcase our own experience</a:t>
            </a:r>
            <a:endParaRPr lang="en-US" b="1" dirty="0"/>
          </a:p>
        </p:txBody>
      </p:sp>
    </p:spTree>
    <p:extLst>
      <p:ext uri="{BB962C8B-B14F-4D97-AF65-F5344CB8AC3E}">
        <p14:creationId xmlns:p14="http://schemas.microsoft.com/office/powerpoint/2010/main" val="3003910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dirty="0"/>
              <a:t> </a:t>
            </a:r>
            <a:endParaRPr lang="en-US" dirty="0"/>
          </a:p>
        </p:txBody>
      </p:sp>
      <p:sp>
        <p:nvSpPr>
          <p:cNvPr id="5" name="Picture Placeholder 4"/>
          <p:cNvSpPr>
            <a:spLocks noGrp="1"/>
          </p:cNvSpPr>
          <p:nvPr>
            <p:ph type="pic" idx="1"/>
          </p:nvPr>
        </p:nvSpPr>
        <p:spPr/>
      </p:sp>
      <p:sp>
        <p:nvSpPr>
          <p:cNvPr id="6" name="Text Placeholder 5"/>
          <p:cNvSpPr>
            <a:spLocks noGrp="1"/>
          </p:cNvSpPr>
          <p:nvPr>
            <p:ph type="body" sz="half" idx="2"/>
          </p:nvPr>
        </p:nvSpPr>
        <p:spPr>
          <a:xfrm>
            <a:off x="2589213" y="5367338"/>
            <a:ext cx="8915400" cy="728662"/>
          </a:xfrm>
        </p:spPr>
        <p:txBody>
          <a:bodyPr>
            <a:normAutofit/>
          </a:bodyPr>
          <a:lstStyle/>
          <a:p>
            <a:r>
              <a:rPr lang="en-CA" sz="2400" dirty="0">
                <a:latin typeface="Copperplate Gothic Bold" panose="020E0705020206020404" pitchFamily="34" charset="0"/>
              </a:rPr>
              <a:t>Ask Not What Cornerstone </a:t>
            </a:r>
            <a:r>
              <a:rPr lang="en-CA" sz="2400">
                <a:latin typeface="Copperplate Gothic Bold" panose="020E0705020206020404" pitchFamily="34" charset="0"/>
              </a:rPr>
              <a:t>Can Do </a:t>
            </a:r>
            <a:r>
              <a:rPr lang="en-CA" sz="2400" dirty="0">
                <a:latin typeface="Copperplate Gothic Bold" panose="020E0705020206020404" pitchFamily="34" charset="0"/>
              </a:rPr>
              <a:t>For You…..</a:t>
            </a:r>
            <a:endParaRPr lang="en-US" sz="2400" dirty="0">
              <a:latin typeface="Copperplate Gothic Bold" panose="020E0705020206020404" pitchFamily="34" charset="0"/>
            </a:endParaRPr>
          </a:p>
        </p:txBody>
      </p:sp>
      <p:pic>
        <p:nvPicPr>
          <p:cNvPr id="7" name="Picture 6"/>
          <p:cNvPicPr>
            <a:picLocks noChangeAspect="1"/>
          </p:cNvPicPr>
          <p:nvPr/>
        </p:nvPicPr>
        <p:blipFill>
          <a:blip r:embed="rId3"/>
          <a:stretch>
            <a:fillRect/>
          </a:stretch>
        </p:blipFill>
        <p:spPr>
          <a:xfrm>
            <a:off x="2447938" y="662397"/>
            <a:ext cx="9056674" cy="4311720"/>
          </a:xfrm>
          <a:prstGeom prst="rect">
            <a:avLst/>
          </a:prstGeom>
        </p:spPr>
      </p:pic>
    </p:spTree>
    <p:extLst>
      <p:ext uri="{BB962C8B-B14F-4D97-AF65-F5344CB8AC3E}">
        <p14:creationId xmlns:p14="http://schemas.microsoft.com/office/powerpoint/2010/main" val="3361343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Back to the Challenge</a:t>
            </a:r>
            <a:endParaRPr lang="en-US" dirty="0"/>
          </a:p>
        </p:txBody>
      </p:sp>
      <p:sp>
        <p:nvSpPr>
          <p:cNvPr id="6" name="Content Placeholder 5"/>
          <p:cNvSpPr>
            <a:spLocks noGrp="1"/>
          </p:cNvSpPr>
          <p:nvPr>
            <p:ph idx="1"/>
          </p:nvPr>
        </p:nvSpPr>
        <p:spPr/>
        <p:txBody>
          <a:bodyPr/>
          <a:lstStyle/>
          <a:p>
            <a:r>
              <a:rPr lang="en-CA" dirty="0"/>
              <a:t>You have the knowledge and experience</a:t>
            </a:r>
          </a:p>
          <a:p>
            <a:r>
              <a:rPr lang="en-CA" dirty="0"/>
              <a:t>Contribute a text, or even just a subject idea</a:t>
            </a:r>
          </a:p>
          <a:p>
            <a:r>
              <a:rPr lang="en-CA" dirty="0"/>
              <a:t>What brought your client to you ?</a:t>
            </a:r>
          </a:p>
          <a:p>
            <a:endParaRPr lang="en-CA" dirty="0"/>
          </a:p>
          <a:p>
            <a:endParaRPr lang="en-CA" dirty="0"/>
          </a:p>
          <a:p>
            <a:endParaRPr lang="en-CA" dirty="0"/>
          </a:p>
          <a:p>
            <a:endParaRPr lang="en-CA" dirty="0"/>
          </a:p>
          <a:p>
            <a:r>
              <a:rPr lang="en-CA" dirty="0"/>
              <a:t>You know it all – You just have to tell me !!</a:t>
            </a:r>
          </a:p>
        </p:txBody>
      </p:sp>
    </p:spTree>
    <p:extLst>
      <p:ext uri="{BB962C8B-B14F-4D97-AF65-F5344CB8AC3E}">
        <p14:creationId xmlns:p14="http://schemas.microsoft.com/office/powerpoint/2010/main" val="1166970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293582"/>
            <a:ext cx="8911687" cy="665847"/>
          </a:xfrm>
        </p:spPr>
        <p:txBody>
          <a:bodyPr>
            <a:normAutofit fontScale="90000"/>
          </a:bodyPr>
          <a:lstStyle/>
          <a:p>
            <a:pPr algn="r"/>
            <a:r>
              <a:rPr lang="en-CA" b="1" dirty="0"/>
              <a:t>Marketing 2017</a:t>
            </a:r>
            <a:br>
              <a:rPr lang="en-CA" b="1" dirty="0"/>
            </a:br>
            <a:br>
              <a:rPr lang="en-CA" b="1" dirty="0"/>
            </a:br>
            <a:endParaRPr lang="en-US" b="1" dirty="0"/>
          </a:p>
        </p:txBody>
      </p:sp>
      <p:pic>
        <p:nvPicPr>
          <p:cNvPr id="5" name="Content Placeholder 4" descr="A large building&#10;&#10;Description generated with very high confidence"/>
          <p:cNvPicPr>
            <a:picLocks noGrp="1" noChangeAspect="1"/>
          </p:cNvPicPr>
          <p:nvPr>
            <p:ph idx="1"/>
          </p:nvPr>
        </p:nvPicPr>
        <p:blipFill>
          <a:blip r:embed="rId3"/>
          <a:stretch>
            <a:fillRect/>
          </a:stretch>
        </p:blipFill>
        <p:spPr>
          <a:xfrm>
            <a:off x="1466850" y="2178755"/>
            <a:ext cx="10037762" cy="4461228"/>
          </a:xfrm>
        </p:spPr>
      </p:pic>
      <p:sp>
        <p:nvSpPr>
          <p:cNvPr id="3" name="TextBox 2"/>
          <p:cNvSpPr txBox="1"/>
          <p:nvPr/>
        </p:nvSpPr>
        <p:spPr>
          <a:xfrm>
            <a:off x="2592925" y="359229"/>
            <a:ext cx="6551075" cy="707886"/>
          </a:xfrm>
          <a:prstGeom prst="rect">
            <a:avLst/>
          </a:prstGeom>
          <a:noFill/>
        </p:spPr>
        <p:txBody>
          <a:bodyPr wrap="square" rtlCol="0">
            <a:spAutoFit/>
          </a:bodyPr>
          <a:lstStyle/>
          <a:p>
            <a:r>
              <a:rPr lang="en-US" sz="4000" dirty="0">
                <a:solidFill>
                  <a:srgbClr val="FF0000"/>
                </a:solidFill>
              </a:rPr>
              <a:t>Thank You!</a:t>
            </a:r>
          </a:p>
        </p:txBody>
      </p:sp>
    </p:spTree>
    <p:extLst>
      <p:ext uri="{BB962C8B-B14F-4D97-AF65-F5344CB8AC3E}">
        <p14:creationId xmlns:p14="http://schemas.microsoft.com/office/powerpoint/2010/main" val="192913606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976</TotalTime>
  <Words>1628</Words>
  <Application>Microsoft Office PowerPoint</Application>
  <PresentationFormat>Widescreen</PresentationFormat>
  <Paragraphs>431</Paragraphs>
  <Slides>42</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Century Gothic</vt:lpstr>
      <vt:lpstr>Copperplate Gothic Bold</vt:lpstr>
      <vt:lpstr>Wingdings 3</vt:lpstr>
      <vt:lpstr>Wisp</vt:lpstr>
      <vt:lpstr>Marketing 2017</vt:lpstr>
      <vt:lpstr>agenda</vt:lpstr>
      <vt:lpstr>Our Purpose</vt:lpstr>
      <vt:lpstr>Performance update</vt:lpstr>
      <vt:lpstr>Performance update</vt:lpstr>
      <vt:lpstr>Power of compounding</vt:lpstr>
      <vt:lpstr>Performance update</vt:lpstr>
      <vt:lpstr>Direct Query Submissions</vt:lpstr>
      <vt:lpstr>Site form submissions</vt:lpstr>
      <vt:lpstr>Site form submissions</vt:lpstr>
      <vt:lpstr>Site form submissions</vt:lpstr>
      <vt:lpstr>Google Analytics</vt:lpstr>
      <vt:lpstr>Where do They Go ? </vt:lpstr>
      <vt:lpstr>Where do They Go ? </vt:lpstr>
      <vt:lpstr>agenda</vt:lpstr>
      <vt:lpstr>2017 to Date</vt:lpstr>
      <vt:lpstr>Practice Groups</vt:lpstr>
      <vt:lpstr>Practice Groups</vt:lpstr>
      <vt:lpstr>Join Cornerstone</vt:lpstr>
      <vt:lpstr>Those 11 Reasons</vt:lpstr>
      <vt:lpstr>Global Business Survey</vt:lpstr>
      <vt:lpstr>PowerPoint Presentation</vt:lpstr>
      <vt:lpstr>agenda</vt:lpstr>
      <vt:lpstr>Tomorrow’s Challenge</vt:lpstr>
      <vt:lpstr>Tomorrow’s Challenge</vt:lpstr>
      <vt:lpstr>Tomorrow’s Challenge</vt:lpstr>
      <vt:lpstr>Tomorrow’s Challenge</vt:lpstr>
      <vt:lpstr>“Everybody’s Talking at Me”</vt:lpstr>
      <vt:lpstr>“Everybody’s Talking at Me”</vt:lpstr>
      <vt:lpstr>“Everybody’s Talking at Me”</vt:lpstr>
      <vt:lpstr>“Everybody’s Talking at Me”</vt:lpstr>
      <vt:lpstr>7 Opportunities to Differentiate</vt:lpstr>
      <vt:lpstr>7 Opportunities to Differentiate</vt:lpstr>
      <vt:lpstr>Hmm, we need a story……</vt:lpstr>
      <vt:lpstr>AL Control Laboratories</vt:lpstr>
      <vt:lpstr>Cue Cornerstone London</vt:lpstr>
      <vt:lpstr>Strong Results - Client</vt:lpstr>
      <vt:lpstr>Strong Results – Cornerstone </vt:lpstr>
      <vt:lpstr>Back to the Challenge</vt:lpstr>
      <vt:lpstr> </vt:lpstr>
      <vt:lpstr>Back to the Challenge</vt:lpstr>
      <vt:lpstr>Marketing 2017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2017</dc:title>
  <dc:creator>chris allan</dc:creator>
  <cp:lastModifiedBy>chris allan</cp:lastModifiedBy>
  <cp:revision>73</cp:revision>
  <cp:lastPrinted>2017-05-15T14:37:01Z</cp:lastPrinted>
  <dcterms:created xsi:type="dcterms:W3CDTF">2017-05-11T18:54:36Z</dcterms:created>
  <dcterms:modified xsi:type="dcterms:W3CDTF">2017-05-18T13:52:27Z</dcterms:modified>
</cp:coreProperties>
</file>