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70" r:id="rId3"/>
    <p:sldId id="271" r:id="rId4"/>
    <p:sldId id="259" r:id="rId5"/>
    <p:sldId id="258" r:id="rId6"/>
    <p:sldId id="263" r:id="rId7"/>
    <p:sldId id="260" r:id="rId8"/>
    <p:sldId id="273" r:id="rId9"/>
    <p:sldId id="275" r:id="rId10"/>
    <p:sldId id="262" r:id="rId11"/>
    <p:sldId id="274" r:id="rId12"/>
    <p:sldId id="277" r:id="rId13"/>
    <p:sldId id="268" r:id="rId14"/>
  </p:sldIdLst>
  <p:sldSz cx="18288000" cy="10287000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  <p:embeddedFont>
      <p:font typeface="Raleway" pitchFamily="2" charset="0"/>
      <p:regular r:id="rId19"/>
      <p:bold r:id="rId20"/>
      <p:italic r:id="rId21"/>
      <p:boldItalic r:id="rId22"/>
    </p:embeddedFont>
    <p:embeddedFont>
      <p:font typeface="Raleway Bold" charset="0"/>
      <p:regular r:id="rId23"/>
    </p:embeddedFont>
    <p:embeddedFont>
      <p:font typeface="Raleway Heavy" panose="02020500000000000000" charset="0"/>
      <p:regular r:id="rId24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41" d="100"/>
          <a:sy n="41" d="100"/>
        </p:scale>
        <p:origin x="820" y="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50" d="100"/>
        <a:sy n="50" d="100"/>
      </p:scale>
      <p:origin x="0" y="-5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26" Type="http://schemas.openxmlformats.org/officeDocument/2006/relationships/viewProps" Target="viewProps.xml"/><Relationship Id="rId3" Type="http://schemas.openxmlformats.org/officeDocument/2006/relationships/slide" Target="slides/slide2.xml"/><Relationship Id="rId21" Type="http://schemas.openxmlformats.org/officeDocument/2006/relationships/font" Target="fonts/font7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5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font" Target="fonts/font6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10.fntdata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23" Type="http://schemas.openxmlformats.org/officeDocument/2006/relationships/font" Target="fonts/font9.fntdata"/><Relationship Id="rId28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font" Target="fonts/font5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8.fntdata"/><Relationship Id="rId27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9/26/2022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5.svg"/><Relationship Id="rId5" Type="http://schemas.openxmlformats.org/officeDocument/2006/relationships/image" Target="../media/image4.png"/><Relationship Id="rId4" Type="http://schemas.openxmlformats.org/officeDocument/2006/relationships/image" Target="../media/image3.sv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3.svg"/><Relationship Id="rId3" Type="http://schemas.openxmlformats.org/officeDocument/2006/relationships/image" Target="../media/image8.png"/><Relationship Id="rId7" Type="http://schemas.openxmlformats.org/officeDocument/2006/relationships/image" Target="../media/image12.pn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1.svg"/><Relationship Id="rId5" Type="http://schemas.openxmlformats.org/officeDocument/2006/relationships/image" Target="../media/image10.png"/><Relationship Id="rId4" Type="http://schemas.openxmlformats.org/officeDocument/2006/relationships/image" Target="../media/image9.svg"/><Relationship Id="rId9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svg"/><Relationship Id="rId3" Type="http://schemas.openxmlformats.org/officeDocument/2006/relationships/image" Target="../media/image2.png"/><Relationship Id="rId7" Type="http://schemas.openxmlformats.org/officeDocument/2006/relationships/image" Target="../media/image17.png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6.svg"/><Relationship Id="rId5" Type="http://schemas.openxmlformats.org/officeDocument/2006/relationships/image" Target="../media/image15.png"/><Relationship Id="rId4" Type="http://schemas.openxmlformats.org/officeDocument/2006/relationships/image" Target="../media/image3.svg"/><Relationship Id="rId9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0.svg"/><Relationship Id="rId7" Type="http://schemas.openxmlformats.org/officeDocument/2006/relationships/image" Target="../media/image22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1.png"/><Relationship Id="rId5" Type="http://schemas.openxmlformats.org/officeDocument/2006/relationships/image" Target="../media/image3.svg"/><Relationship Id="rId4" Type="http://schemas.openxmlformats.org/officeDocument/2006/relationships/image" Target="../media/image2.png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4.svg"/><Relationship Id="rId7" Type="http://schemas.openxmlformats.org/officeDocument/2006/relationships/image" Target="../media/image20.svg"/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9.png"/><Relationship Id="rId5" Type="http://schemas.openxmlformats.org/officeDocument/2006/relationships/image" Target="../media/image26.svg"/><Relationship Id="rId4" Type="http://schemas.openxmlformats.org/officeDocument/2006/relationships/image" Target="../media/image25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28.svg"/><Relationship Id="rId7" Type="http://schemas.openxmlformats.org/officeDocument/2006/relationships/image" Target="../media/image32.pn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1.jpeg"/><Relationship Id="rId5" Type="http://schemas.openxmlformats.org/officeDocument/2006/relationships/image" Target="../media/image30.svg"/><Relationship Id="rId4" Type="http://schemas.openxmlformats.org/officeDocument/2006/relationships/image" Target="../media/image29.png"/><Relationship Id="rId9" Type="http://schemas.openxmlformats.org/officeDocument/2006/relationships/image" Target="../media/image33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sv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24.svg"/><Relationship Id="rId4" Type="http://schemas.openxmlformats.org/officeDocument/2006/relationships/image" Target="../media/image23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2.png"/><Relationship Id="rId7" Type="http://schemas.openxmlformats.org/officeDocument/2006/relationships/image" Target="../media/image38.sv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7.png"/><Relationship Id="rId5" Type="http://schemas.openxmlformats.org/officeDocument/2006/relationships/image" Target="../media/image36.svg"/><Relationship Id="rId10" Type="http://schemas.openxmlformats.org/officeDocument/2006/relationships/image" Target="../media/image6.png"/><Relationship Id="rId4" Type="http://schemas.openxmlformats.org/officeDocument/2006/relationships/image" Target="../media/image35.png"/><Relationship Id="rId9" Type="http://schemas.openxmlformats.org/officeDocument/2006/relationships/image" Target="../media/image40.sv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6.png"/><Relationship Id="rId4" Type="http://schemas.openxmlformats.org/officeDocument/2006/relationships/image" Target="../media/image32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49.png"/><Relationship Id="rId13" Type="http://schemas.openxmlformats.org/officeDocument/2006/relationships/image" Target="../media/image53.png"/><Relationship Id="rId3" Type="http://schemas.openxmlformats.org/officeDocument/2006/relationships/image" Target="../media/image44.png"/><Relationship Id="rId7" Type="http://schemas.openxmlformats.org/officeDocument/2006/relationships/image" Target="../media/image48.png"/><Relationship Id="rId12" Type="http://schemas.openxmlformats.org/officeDocument/2006/relationships/image" Target="../media/image6.png"/><Relationship Id="rId2" Type="http://schemas.openxmlformats.org/officeDocument/2006/relationships/image" Target="../media/image43.png"/><Relationship Id="rId16" Type="http://schemas.openxmlformats.org/officeDocument/2006/relationships/image" Target="../media/image20.sv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7.jpeg"/><Relationship Id="rId11" Type="http://schemas.openxmlformats.org/officeDocument/2006/relationships/image" Target="../media/image52.png"/><Relationship Id="rId5" Type="http://schemas.openxmlformats.org/officeDocument/2006/relationships/image" Target="../media/image46.png"/><Relationship Id="rId15" Type="http://schemas.openxmlformats.org/officeDocument/2006/relationships/image" Target="../media/image19.png"/><Relationship Id="rId10" Type="http://schemas.openxmlformats.org/officeDocument/2006/relationships/image" Target="../media/image51.png"/><Relationship Id="rId4" Type="http://schemas.openxmlformats.org/officeDocument/2006/relationships/image" Target="../media/image45.png"/><Relationship Id="rId9" Type="http://schemas.openxmlformats.org/officeDocument/2006/relationships/image" Target="../media/image50.png"/><Relationship Id="rId14" Type="http://schemas.openxmlformats.org/officeDocument/2006/relationships/image" Target="../media/image5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5.svg"/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4.png"/><Relationship Id="rId5" Type="http://schemas.openxmlformats.org/officeDocument/2006/relationships/image" Target="../media/image6.png"/><Relationship Id="rId4" Type="http://schemas.openxmlformats.org/officeDocument/2006/relationships/image" Target="../media/image28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png"/><Relationship Id="rId13" Type="http://schemas.openxmlformats.org/officeDocument/2006/relationships/image" Target="../media/image27.png"/><Relationship Id="rId18" Type="http://schemas.openxmlformats.org/officeDocument/2006/relationships/image" Target="../media/image5.svg"/><Relationship Id="rId3" Type="http://schemas.openxmlformats.org/officeDocument/2006/relationships/image" Target="../media/image57.svg"/><Relationship Id="rId7" Type="http://schemas.openxmlformats.org/officeDocument/2006/relationships/image" Target="../media/image61.svg"/><Relationship Id="rId12" Type="http://schemas.openxmlformats.org/officeDocument/2006/relationships/image" Target="../media/image32.png"/><Relationship Id="rId17" Type="http://schemas.openxmlformats.org/officeDocument/2006/relationships/image" Target="../media/image4.png"/><Relationship Id="rId2" Type="http://schemas.openxmlformats.org/officeDocument/2006/relationships/image" Target="../media/image56.png"/><Relationship Id="rId16" Type="http://schemas.openxmlformats.org/officeDocument/2006/relationships/image" Target="../media/image6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0.png"/><Relationship Id="rId11" Type="http://schemas.openxmlformats.org/officeDocument/2006/relationships/image" Target="../media/image65.svg"/><Relationship Id="rId5" Type="http://schemas.openxmlformats.org/officeDocument/2006/relationships/image" Target="../media/image59.svg"/><Relationship Id="rId15" Type="http://schemas.openxmlformats.org/officeDocument/2006/relationships/image" Target="../media/image66.jpeg"/><Relationship Id="rId10" Type="http://schemas.openxmlformats.org/officeDocument/2006/relationships/image" Target="../media/image64.png"/><Relationship Id="rId4" Type="http://schemas.openxmlformats.org/officeDocument/2006/relationships/image" Target="../media/image58.png"/><Relationship Id="rId9" Type="http://schemas.openxmlformats.org/officeDocument/2006/relationships/image" Target="../media/image63.svg"/><Relationship Id="rId14" Type="http://schemas.openxmlformats.org/officeDocument/2006/relationships/image" Target="../media/image28.sv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hyperlink" Target="mailto:aloysius-tan@cornerstone-group.com" TargetMode="External"/><Relationship Id="rId7" Type="http://schemas.openxmlformats.org/officeDocument/2006/relationships/image" Target="../media/image6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Relationship Id="rId6" Type="http://schemas.openxmlformats.org/officeDocument/2006/relationships/hyperlink" Target="mailto:kuang-fu@cornerstone-group.com" TargetMode="External"/><Relationship Id="rId5" Type="http://schemas.openxmlformats.org/officeDocument/2006/relationships/hyperlink" Target="mailto:frank-koh@cornerstone-group.com" TargetMode="External"/><Relationship Id="rId4" Type="http://schemas.openxmlformats.org/officeDocument/2006/relationships/hyperlink" Target="mailto:frances-lee@cornerstone-group.com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0"/>
            <a:ext cx="8441386" cy="10287000"/>
            <a:chOff x="0" y="0"/>
            <a:chExt cx="11255181" cy="13716000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9404" b="9404"/>
            <a:stretch>
              <a:fillRect/>
            </a:stretch>
          </p:blipFill>
          <p:spPr>
            <a:xfrm>
              <a:off x="0" y="0"/>
              <a:ext cx="11255181" cy="13716000"/>
            </a:xfrm>
            <a:prstGeom prst="rect">
              <a:avLst/>
            </a:prstGeom>
          </p:spPr>
        </p:pic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8098057" y="4236992"/>
            <a:ext cx="686657" cy="181301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7944671" y="4236992"/>
            <a:ext cx="686657" cy="1813016"/>
          </a:xfrm>
          <a:prstGeom prst="rect">
            <a:avLst/>
          </a:prstGeom>
        </p:spPr>
      </p:pic>
      <p:sp>
        <p:nvSpPr>
          <p:cNvPr id="6" name="AutoShape 6"/>
          <p:cNvSpPr/>
          <p:nvPr/>
        </p:nvSpPr>
        <p:spPr>
          <a:xfrm>
            <a:off x="9956499" y="5548140"/>
            <a:ext cx="6933641" cy="0"/>
          </a:xfrm>
          <a:prstGeom prst="line">
            <a:avLst/>
          </a:prstGeom>
          <a:ln w="76200" cap="flat">
            <a:solidFill>
              <a:srgbClr val="CB333B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7" name="Picture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658223" y="9260989"/>
            <a:ext cx="601077" cy="601077"/>
          </a:xfrm>
          <a:prstGeom prst="rect">
            <a:avLst/>
          </a:prstGeom>
        </p:spPr>
      </p:pic>
      <p:sp>
        <p:nvSpPr>
          <p:cNvPr id="8" name="TextBox 8"/>
          <p:cNvSpPr txBox="1"/>
          <p:nvPr/>
        </p:nvSpPr>
        <p:spPr>
          <a:xfrm>
            <a:off x="9956499" y="2535307"/>
            <a:ext cx="7302801" cy="27965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11235"/>
              </a:lnSpc>
            </a:pPr>
            <a:r>
              <a:rPr lang="en-US" sz="8025" dirty="0">
                <a:solidFill>
                  <a:srgbClr val="284E9C"/>
                </a:solidFill>
                <a:latin typeface="Raleway Heavy"/>
              </a:rPr>
              <a:t>Life Science</a:t>
            </a:r>
          </a:p>
          <a:p>
            <a:pPr>
              <a:lnSpc>
                <a:spcPts val="11235"/>
              </a:lnSpc>
              <a:spcBef>
                <a:spcPct val="0"/>
              </a:spcBef>
            </a:pPr>
            <a:r>
              <a:rPr lang="en-US" sz="8025" dirty="0">
                <a:solidFill>
                  <a:srgbClr val="284E9C"/>
                </a:solidFill>
                <a:latin typeface="Raleway Heavy"/>
              </a:rPr>
              <a:t>&amp; Healthcare</a:t>
            </a:r>
          </a:p>
        </p:txBody>
      </p:sp>
      <p:sp>
        <p:nvSpPr>
          <p:cNvPr id="9" name="TextBox 9"/>
          <p:cNvSpPr txBox="1"/>
          <p:nvPr/>
        </p:nvSpPr>
        <p:spPr>
          <a:xfrm>
            <a:off x="9956499" y="5973808"/>
            <a:ext cx="7302801" cy="5249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41"/>
              </a:lnSpc>
              <a:spcBef>
                <a:spcPct val="0"/>
              </a:spcBef>
            </a:pPr>
            <a:r>
              <a:rPr lang="en-US" sz="2958" dirty="0">
                <a:solidFill>
                  <a:srgbClr val="284E9C"/>
                </a:solidFill>
                <a:latin typeface="Raleway Bold"/>
              </a:rPr>
              <a:t>CHANGING LANDSCAPE</a:t>
            </a:r>
          </a:p>
        </p:txBody>
      </p:sp>
      <p:sp>
        <p:nvSpPr>
          <p:cNvPr id="10" name="TextBox 10"/>
          <p:cNvSpPr txBox="1"/>
          <p:nvPr/>
        </p:nvSpPr>
        <p:spPr>
          <a:xfrm>
            <a:off x="14954491" y="9172575"/>
            <a:ext cx="1587127" cy="69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6"/>
              </a:lnSpc>
              <a:spcBef>
                <a:spcPct val="0"/>
              </a:spcBef>
            </a:pPr>
            <a:r>
              <a:rPr lang="en-US" sz="4004">
                <a:solidFill>
                  <a:srgbClr val="284E9C"/>
                </a:solidFill>
                <a:latin typeface="Raleway Heavy"/>
              </a:rPr>
              <a:t>Next</a:t>
            </a: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25759" r="19694" b="35856"/>
          <a:stretch/>
        </p:blipFill>
        <p:spPr>
          <a:xfrm>
            <a:off x="15135649" y="211981"/>
            <a:ext cx="2809022" cy="135117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3060" y="895147"/>
            <a:ext cx="6935266" cy="8496707"/>
            <a:chOff x="0" y="0"/>
            <a:chExt cx="9247021" cy="1132894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22758" r="22758"/>
            <a:stretch>
              <a:fillRect/>
            </a:stretch>
          </p:blipFill>
          <p:spPr>
            <a:xfrm>
              <a:off x="0" y="0"/>
              <a:ext cx="9247021" cy="11328942"/>
            </a:xfrm>
            <a:prstGeom prst="rect">
              <a:avLst/>
            </a:prstGeom>
          </p:spPr>
        </p:pic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344997" y="4236992"/>
            <a:ext cx="686657" cy="181301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7944671" y="4236992"/>
            <a:ext cx="686657" cy="181301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658223" y="9260989"/>
            <a:ext cx="601077" cy="601077"/>
          </a:xfrm>
          <a:prstGeom prst="rect">
            <a:avLst/>
          </a:prstGeom>
        </p:spPr>
      </p:pic>
      <p:grpSp>
        <p:nvGrpSpPr>
          <p:cNvPr id="7" name="Group 7"/>
          <p:cNvGrpSpPr/>
          <p:nvPr/>
        </p:nvGrpSpPr>
        <p:grpSpPr>
          <a:xfrm>
            <a:off x="8659497" y="3322719"/>
            <a:ext cx="969007" cy="845898"/>
            <a:chOff x="0" y="0"/>
            <a:chExt cx="255212" cy="222788"/>
          </a:xfrm>
        </p:grpSpPr>
        <p:sp>
          <p:nvSpPr>
            <p:cNvPr id="8" name="Freeform 8"/>
            <p:cNvSpPr/>
            <p:nvPr/>
          </p:nvSpPr>
          <p:spPr>
            <a:xfrm>
              <a:off x="0" y="0"/>
              <a:ext cx="255212" cy="222788"/>
            </a:xfrm>
            <a:custGeom>
              <a:avLst/>
              <a:gdLst/>
              <a:ahLst/>
              <a:cxnLst/>
              <a:rect l="l" t="t" r="r" b="b"/>
              <a:pathLst>
                <a:path w="255212" h="222788">
                  <a:moveTo>
                    <a:pt x="0" y="0"/>
                  </a:moveTo>
                  <a:lnTo>
                    <a:pt x="255212" y="0"/>
                  </a:lnTo>
                  <a:lnTo>
                    <a:pt x="255212" y="222788"/>
                  </a:lnTo>
                  <a:lnTo>
                    <a:pt x="0" y="222788"/>
                  </a:lnTo>
                  <a:close/>
                </a:path>
              </a:pathLst>
            </a:custGeom>
            <a:solidFill>
              <a:srgbClr val="EA7677"/>
            </a:solidFill>
          </p:spPr>
        </p:sp>
        <p:sp>
          <p:nvSpPr>
            <p:cNvPr id="9" name="TextBox 9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</p:grpSp>
      <p:pic>
        <p:nvPicPr>
          <p:cNvPr id="10" name="Picture 10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454678" y="206162"/>
            <a:ext cx="1370453" cy="1377969"/>
          </a:xfrm>
          <a:prstGeom prst="rect">
            <a:avLst/>
          </a:prstGeom>
        </p:spPr>
      </p:pic>
      <p:grpSp>
        <p:nvGrpSpPr>
          <p:cNvPr id="11" name="Group 11"/>
          <p:cNvGrpSpPr/>
          <p:nvPr/>
        </p:nvGrpSpPr>
        <p:grpSpPr>
          <a:xfrm>
            <a:off x="-313284" y="8815035"/>
            <a:ext cx="1736276" cy="1736276"/>
            <a:chOff x="0" y="0"/>
            <a:chExt cx="812800" cy="812800"/>
          </a:xfrm>
        </p:grpSpPr>
        <p:sp>
          <p:nvSpPr>
            <p:cNvPr id="12" name="Freeform 12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EA7677"/>
            </a:solidFill>
          </p:spPr>
        </p:sp>
        <p:sp>
          <p:nvSpPr>
            <p:cNvPr id="13" name="TextBox 13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</p:grpSp>
      <p:sp>
        <p:nvSpPr>
          <p:cNvPr id="14" name="TextBox 14"/>
          <p:cNvSpPr txBox="1"/>
          <p:nvPr/>
        </p:nvSpPr>
        <p:spPr>
          <a:xfrm>
            <a:off x="9956499" y="3222620"/>
            <a:ext cx="7302801" cy="52398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4141"/>
              </a:lnSpc>
            </a:pPr>
            <a:r>
              <a:rPr lang="en-US" sz="2958" b="1" dirty="0">
                <a:solidFill>
                  <a:srgbClr val="002060"/>
                </a:solidFill>
                <a:latin typeface="Raleway"/>
              </a:rPr>
              <a:t>Identifying and securing talented leaders who fit your healthcare organization can be a </a:t>
            </a:r>
            <a:r>
              <a:rPr lang="en-US" sz="2958" b="1" dirty="0">
                <a:solidFill>
                  <a:srgbClr val="FF0000"/>
                </a:solidFill>
                <a:latin typeface="Raleway Bold"/>
              </a:rPr>
              <a:t>time consuming </a:t>
            </a:r>
            <a:r>
              <a:rPr lang="en-US" sz="2958" b="1" dirty="0">
                <a:solidFill>
                  <a:srgbClr val="023C87"/>
                </a:solidFill>
                <a:latin typeface="Raleway"/>
              </a:rPr>
              <a:t>and </a:t>
            </a:r>
            <a:r>
              <a:rPr lang="en-US" sz="2958" b="1" dirty="0">
                <a:solidFill>
                  <a:srgbClr val="FF0000"/>
                </a:solidFill>
                <a:latin typeface="Raleway Bold"/>
              </a:rPr>
              <a:t>difficult challenge. </a:t>
            </a:r>
          </a:p>
          <a:p>
            <a:pPr>
              <a:lnSpc>
                <a:spcPts val="4141"/>
              </a:lnSpc>
            </a:pPr>
            <a:endParaRPr lang="en-US" sz="2958" dirty="0">
              <a:solidFill>
                <a:srgbClr val="023C87"/>
              </a:solidFill>
              <a:latin typeface="Raleway Bold"/>
            </a:endParaRPr>
          </a:p>
          <a:p>
            <a:pPr>
              <a:lnSpc>
                <a:spcPts val="4141"/>
              </a:lnSpc>
            </a:pPr>
            <a:r>
              <a:rPr lang="en-US" sz="2958" b="1" dirty="0">
                <a:solidFill>
                  <a:srgbClr val="023C87"/>
                </a:solidFill>
                <a:latin typeface="Raleway"/>
              </a:rPr>
              <a:t>That's why businesses large and small, from across the globe, choose us to help them find the right talent to build their business and achieve their goals.</a:t>
            </a:r>
          </a:p>
          <a:p>
            <a:pPr>
              <a:lnSpc>
                <a:spcPts val="4141"/>
              </a:lnSpc>
              <a:spcBef>
                <a:spcPct val="0"/>
              </a:spcBef>
            </a:pPr>
            <a:endParaRPr lang="en-US" sz="2958" dirty="0">
              <a:solidFill>
                <a:srgbClr val="023C87"/>
              </a:solidFill>
              <a:latin typeface="Raleway"/>
            </a:endParaRPr>
          </a:p>
        </p:txBody>
      </p:sp>
      <p:sp>
        <p:nvSpPr>
          <p:cNvPr id="15" name="TextBox 15"/>
          <p:cNvSpPr txBox="1"/>
          <p:nvPr/>
        </p:nvSpPr>
        <p:spPr>
          <a:xfrm>
            <a:off x="14954491" y="9172575"/>
            <a:ext cx="1587127" cy="69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6"/>
              </a:lnSpc>
              <a:spcBef>
                <a:spcPct val="0"/>
              </a:spcBef>
            </a:pPr>
            <a:r>
              <a:rPr lang="en-US" sz="4004">
                <a:solidFill>
                  <a:srgbClr val="023C87"/>
                </a:solidFill>
                <a:latin typeface="Raleway Heavy"/>
              </a:rPr>
              <a:t>Next</a:t>
            </a:r>
          </a:p>
        </p:txBody>
      </p:sp>
      <p:grpSp>
        <p:nvGrpSpPr>
          <p:cNvPr id="17" name="Group 17"/>
          <p:cNvGrpSpPr/>
          <p:nvPr/>
        </p:nvGrpSpPr>
        <p:grpSpPr>
          <a:xfrm>
            <a:off x="10201138" y="-268013"/>
            <a:ext cx="1736276" cy="1296713"/>
            <a:chOff x="0" y="0"/>
            <a:chExt cx="812800" cy="607028"/>
          </a:xfrm>
        </p:grpSpPr>
        <p:sp>
          <p:nvSpPr>
            <p:cNvPr id="18" name="Freeform 18"/>
            <p:cNvSpPr/>
            <p:nvPr/>
          </p:nvSpPr>
          <p:spPr>
            <a:xfrm>
              <a:off x="0" y="0"/>
              <a:ext cx="812800" cy="607028"/>
            </a:xfrm>
            <a:custGeom>
              <a:avLst/>
              <a:gdLst/>
              <a:ahLst/>
              <a:cxnLst/>
              <a:rect l="l" t="t" r="r" b="b"/>
              <a:pathLst>
                <a:path w="812800" h="607028">
                  <a:moveTo>
                    <a:pt x="0" y="0"/>
                  </a:moveTo>
                  <a:lnTo>
                    <a:pt x="812800" y="0"/>
                  </a:lnTo>
                  <a:lnTo>
                    <a:pt x="812800" y="607028"/>
                  </a:lnTo>
                  <a:lnTo>
                    <a:pt x="0" y="607028"/>
                  </a:lnTo>
                  <a:close/>
                </a:path>
              </a:pathLst>
            </a:custGeom>
            <a:solidFill>
              <a:srgbClr val="284E9C"/>
            </a:solidFill>
          </p:spPr>
        </p:sp>
        <p:sp>
          <p:nvSpPr>
            <p:cNvPr id="19" name="TextBox 19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</p:grpSp>
      <p:sp>
        <p:nvSpPr>
          <p:cNvPr id="20" name="TextBox 20"/>
          <p:cNvSpPr txBox="1"/>
          <p:nvPr/>
        </p:nvSpPr>
        <p:spPr>
          <a:xfrm>
            <a:off x="10522421" y="56808"/>
            <a:ext cx="1093710" cy="809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2"/>
              </a:lnSpc>
              <a:spcBef>
                <a:spcPct val="0"/>
              </a:spcBef>
            </a:pPr>
            <a:r>
              <a:rPr lang="en-US" sz="4744" dirty="0">
                <a:solidFill>
                  <a:srgbClr val="FFFFFF"/>
                </a:solidFill>
                <a:latin typeface="Raleway Heavy"/>
              </a:rPr>
              <a:t>02</a:t>
            </a:r>
          </a:p>
        </p:txBody>
      </p:sp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25759" r="19694" b="35856"/>
          <a:stretch/>
        </p:blipFill>
        <p:spPr>
          <a:xfrm>
            <a:off x="15135649" y="211981"/>
            <a:ext cx="2809022" cy="135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318740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753060" y="895147"/>
            <a:ext cx="6935266" cy="8496707"/>
            <a:chOff x="0" y="0"/>
            <a:chExt cx="9247021" cy="11328942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l="31328" r="31328"/>
            <a:stretch>
              <a:fillRect/>
            </a:stretch>
          </p:blipFill>
          <p:spPr>
            <a:xfrm>
              <a:off x="0" y="0"/>
              <a:ext cx="9247021" cy="11328942"/>
            </a:xfrm>
            <a:prstGeom prst="rect">
              <a:avLst/>
            </a:prstGeom>
          </p:spPr>
        </p:pic>
      </p:grpSp>
      <p:pic>
        <p:nvPicPr>
          <p:cNvPr id="4" name="Picture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7344997" y="4236992"/>
            <a:ext cx="686657" cy="1813016"/>
          </a:xfrm>
          <a:prstGeom prst="rect">
            <a:avLst/>
          </a:prstGeom>
        </p:spPr>
      </p:pic>
      <p:pic>
        <p:nvPicPr>
          <p:cNvPr id="5" name="Picture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>
            <a:off x="17944671" y="4236992"/>
            <a:ext cx="686657" cy="1813016"/>
          </a:xfrm>
          <a:prstGeom prst="rect">
            <a:avLst/>
          </a:prstGeom>
        </p:spPr>
      </p:pic>
      <p:pic>
        <p:nvPicPr>
          <p:cNvPr id="6" name="Picture 6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6"/>
              </a:ext>
            </a:extLst>
          </a:blip>
          <a:srcRect/>
          <a:stretch>
            <a:fillRect/>
          </a:stretch>
        </p:blipFill>
        <p:spPr>
          <a:xfrm>
            <a:off x="16658223" y="9260989"/>
            <a:ext cx="601077" cy="601077"/>
          </a:xfrm>
          <a:prstGeom prst="rect">
            <a:avLst/>
          </a:prstGeom>
        </p:spPr>
      </p:pic>
      <p:pic>
        <p:nvPicPr>
          <p:cNvPr id="7" name="Picture 7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8"/>
              </a:ext>
            </a:extLst>
          </a:blip>
          <a:srcRect/>
          <a:stretch>
            <a:fillRect/>
          </a:stretch>
        </p:blipFill>
        <p:spPr>
          <a:xfrm flipH="1">
            <a:off x="454678" y="206162"/>
            <a:ext cx="1370453" cy="1377969"/>
          </a:xfrm>
          <a:prstGeom prst="rect">
            <a:avLst/>
          </a:prstGeom>
        </p:spPr>
      </p:pic>
      <p:grpSp>
        <p:nvGrpSpPr>
          <p:cNvPr id="8" name="Group 8"/>
          <p:cNvGrpSpPr/>
          <p:nvPr/>
        </p:nvGrpSpPr>
        <p:grpSpPr>
          <a:xfrm>
            <a:off x="-313284" y="8815035"/>
            <a:ext cx="1736276" cy="1736276"/>
            <a:chOff x="0" y="0"/>
            <a:chExt cx="812800" cy="812800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812800" cy="812800"/>
            </a:xfrm>
            <a:custGeom>
              <a:avLst/>
              <a:gdLst/>
              <a:ahLst/>
              <a:cxnLst/>
              <a:rect l="l" t="t" r="r" b="b"/>
              <a:pathLst>
                <a:path w="812800" h="812800">
                  <a:moveTo>
                    <a:pt x="0" y="0"/>
                  </a:moveTo>
                  <a:lnTo>
                    <a:pt x="812800" y="0"/>
                  </a:lnTo>
                  <a:lnTo>
                    <a:pt x="812800" y="812800"/>
                  </a:lnTo>
                  <a:lnTo>
                    <a:pt x="0" y="812800"/>
                  </a:lnTo>
                  <a:close/>
                </a:path>
              </a:pathLst>
            </a:custGeom>
            <a:solidFill>
              <a:srgbClr val="001649"/>
            </a:solidFill>
          </p:spPr>
        </p:sp>
        <p:sp>
          <p:nvSpPr>
            <p:cNvPr id="10" name="TextBox 10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</p:grpSp>
      <p:sp>
        <p:nvSpPr>
          <p:cNvPr id="11" name="TextBox 11"/>
          <p:cNvSpPr txBox="1"/>
          <p:nvPr/>
        </p:nvSpPr>
        <p:spPr>
          <a:xfrm>
            <a:off x="9277590" y="2781979"/>
            <a:ext cx="7681172" cy="192431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7695"/>
              </a:lnSpc>
              <a:spcBef>
                <a:spcPct val="0"/>
              </a:spcBef>
            </a:pPr>
            <a:r>
              <a:rPr lang="en-US" sz="5496" dirty="0">
                <a:solidFill>
                  <a:srgbClr val="CB333B"/>
                </a:solidFill>
                <a:latin typeface="Raleway Heavy"/>
              </a:rPr>
              <a:t>COMPETENCIES FOR NEXTGEN LS LEADERS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4954491" y="9172575"/>
            <a:ext cx="1587127" cy="69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6"/>
              </a:lnSpc>
              <a:spcBef>
                <a:spcPct val="0"/>
              </a:spcBef>
            </a:pPr>
            <a:r>
              <a:rPr lang="en-US" sz="4004">
                <a:solidFill>
                  <a:srgbClr val="001649"/>
                </a:solidFill>
                <a:latin typeface="Raleway Heavy"/>
              </a:rPr>
              <a:t>Next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9277590" y="5067300"/>
            <a:ext cx="8098646" cy="356815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721310" lvl="1" indent="-360655">
              <a:lnSpc>
                <a:spcPts val="4677"/>
              </a:lnSpc>
              <a:buFont typeface="Arial"/>
              <a:buChar char="•"/>
            </a:pPr>
            <a:r>
              <a:rPr lang="en-US" sz="3340" dirty="0">
                <a:solidFill>
                  <a:srgbClr val="001649"/>
                </a:solidFill>
                <a:latin typeface="Raleway Heavy"/>
              </a:rPr>
              <a:t>An adaptive mindset</a:t>
            </a:r>
          </a:p>
          <a:p>
            <a:pPr marL="721310" lvl="1" indent="-360655">
              <a:lnSpc>
                <a:spcPts val="4677"/>
              </a:lnSpc>
              <a:buFont typeface="Arial"/>
              <a:buChar char="•"/>
            </a:pPr>
            <a:r>
              <a:rPr lang="en-US" sz="3340" dirty="0">
                <a:solidFill>
                  <a:srgbClr val="001649"/>
                </a:solidFill>
                <a:latin typeface="Raleway Heavy"/>
              </a:rPr>
              <a:t>Digital savviness</a:t>
            </a:r>
          </a:p>
          <a:p>
            <a:pPr marL="721310" lvl="1" indent="-360655">
              <a:lnSpc>
                <a:spcPts val="4677"/>
              </a:lnSpc>
              <a:buFont typeface="Arial"/>
              <a:buChar char="•"/>
            </a:pPr>
            <a:r>
              <a:rPr lang="en-US" sz="3340" dirty="0">
                <a:solidFill>
                  <a:srgbClr val="001649"/>
                </a:solidFill>
                <a:latin typeface="Raleway Heavy"/>
              </a:rPr>
              <a:t>Agile ways of working</a:t>
            </a:r>
          </a:p>
          <a:p>
            <a:pPr marL="721310" lvl="1" indent="-360655">
              <a:lnSpc>
                <a:spcPts val="4677"/>
              </a:lnSpc>
              <a:buFont typeface="Arial"/>
              <a:buChar char="•"/>
            </a:pPr>
            <a:r>
              <a:rPr lang="en-US" sz="3340" dirty="0">
                <a:solidFill>
                  <a:srgbClr val="001649"/>
                </a:solidFill>
                <a:latin typeface="Raleway Heavy"/>
              </a:rPr>
              <a:t>Balancing strategic perspective with tactical initiative</a:t>
            </a:r>
          </a:p>
          <a:p>
            <a:pPr marL="721310" lvl="1" indent="-360655">
              <a:lnSpc>
                <a:spcPts val="4677"/>
              </a:lnSpc>
              <a:buFont typeface="Arial"/>
              <a:buChar char="•"/>
            </a:pPr>
            <a:r>
              <a:rPr lang="en-US" sz="3340" dirty="0">
                <a:solidFill>
                  <a:srgbClr val="001649"/>
                </a:solidFill>
                <a:latin typeface="Raleway Heavy"/>
              </a:rPr>
              <a:t>Partnership &amp; collaboration skills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0201138" y="-268013"/>
            <a:ext cx="1736276" cy="1296713"/>
            <a:chOff x="0" y="0"/>
            <a:chExt cx="812800" cy="607028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812800" cy="607028"/>
            </a:xfrm>
            <a:custGeom>
              <a:avLst/>
              <a:gdLst/>
              <a:ahLst/>
              <a:cxnLst/>
              <a:rect l="l" t="t" r="r" b="b"/>
              <a:pathLst>
                <a:path w="812800" h="607028">
                  <a:moveTo>
                    <a:pt x="0" y="0"/>
                  </a:moveTo>
                  <a:lnTo>
                    <a:pt x="812800" y="0"/>
                  </a:lnTo>
                  <a:lnTo>
                    <a:pt x="812800" y="607028"/>
                  </a:lnTo>
                  <a:lnTo>
                    <a:pt x="0" y="607028"/>
                  </a:lnTo>
                  <a:close/>
                </a:path>
              </a:pathLst>
            </a:custGeom>
            <a:solidFill>
              <a:srgbClr val="284E9C"/>
            </a:solidFill>
          </p:spPr>
        </p:sp>
        <p:sp>
          <p:nvSpPr>
            <p:cNvPr id="17" name="TextBox 17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</p:grpSp>
      <p:sp>
        <p:nvSpPr>
          <p:cNvPr id="18" name="TextBox 18"/>
          <p:cNvSpPr txBox="1"/>
          <p:nvPr/>
        </p:nvSpPr>
        <p:spPr>
          <a:xfrm>
            <a:off x="10522421" y="56808"/>
            <a:ext cx="1093710" cy="809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2"/>
              </a:lnSpc>
              <a:spcBef>
                <a:spcPct val="0"/>
              </a:spcBef>
            </a:pPr>
            <a:r>
              <a:rPr lang="en-US" sz="4744" dirty="0">
                <a:solidFill>
                  <a:srgbClr val="FFFFFF"/>
                </a:solidFill>
                <a:latin typeface="Raleway Heavy"/>
              </a:rPr>
              <a:t>03</a:t>
            </a:r>
          </a:p>
        </p:txBody>
      </p:sp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25759" r="19694" b="35856"/>
          <a:stretch/>
        </p:blipFill>
        <p:spPr>
          <a:xfrm>
            <a:off x="15135649" y="211981"/>
            <a:ext cx="2809022" cy="135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24330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86529" y="3060665"/>
            <a:ext cx="14094227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360"/>
              </a:lnSpc>
              <a:spcBef>
                <a:spcPct val="0"/>
              </a:spcBef>
            </a:pPr>
            <a:r>
              <a:rPr lang="en-US" sz="5300" dirty="0">
                <a:solidFill>
                  <a:srgbClr val="284E9C"/>
                </a:solidFill>
                <a:latin typeface="Raleway Heavy"/>
              </a:rPr>
              <a:t>OUR PRACTICE AREAS IN LIFE SCIENCES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696701" y="4668352"/>
            <a:ext cx="14894599" cy="3440028"/>
            <a:chOff x="0" y="0"/>
            <a:chExt cx="19859465" cy="4586704"/>
          </a:xfrm>
        </p:grpSpPr>
        <p:grpSp>
          <p:nvGrpSpPr>
            <p:cNvPr id="4" name="Group 4"/>
            <p:cNvGrpSpPr/>
            <p:nvPr/>
          </p:nvGrpSpPr>
          <p:grpSpPr>
            <a:xfrm>
              <a:off x="0" y="0"/>
              <a:ext cx="4517398" cy="1980068"/>
              <a:chOff x="0" y="0"/>
              <a:chExt cx="3133810" cy="1373613"/>
            </a:xfrm>
          </p:grpSpPr>
          <p:sp>
            <p:nvSpPr>
              <p:cNvPr id="5" name="Freeform 5"/>
              <p:cNvSpPr/>
              <p:nvPr/>
            </p:nvSpPr>
            <p:spPr>
              <a:xfrm>
                <a:off x="0" y="0"/>
                <a:ext cx="3133810" cy="1373613"/>
              </a:xfrm>
              <a:custGeom>
                <a:avLst/>
                <a:gdLst/>
                <a:ahLst/>
                <a:cxnLst/>
                <a:rect l="l" t="t" r="r" b="b"/>
                <a:pathLst>
                  <a:path w="3133810" h="1373613">
                    <a:moveTo>
                      <a:pt x="3009350" y="1373613"/>
                    </a:moveTo>
                    <a:lnTo>
                      <a:pt x="124460" y="1373613"/>
                    </a:lnTo>
                    <a:cubicBezTo>
                      <a:pt x="55880" y="1373613"/>
                      <a:pt x="0" y="1317733"/>
                      <a:pt x="0" y="1249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009350" y="0"/>
                    </a:lnTo>
                    <a:cubicBezTo>
                      <a:pt x="3077930" y="0"/>
                      <a:pt x="3133810" y="55880"/>
                      <a:pt x="3133810" y="124460"/>
                    </a:cubicBezTo>
                    <a:lnTo>
                      <a:pt x="3133810" y="1249154"/>
                    </a:lnTo>
                    <a:cubicBezTo>
                      <a:pt x="3133810" y="1317734"/>
                      <a:pt x="3077930" y="1373613"/>
                      <a:pt x="3009350" y="1373613"/>
                    </a:cubicBezTo>
                    <a:close/>
                  </a:path>
                </a:pathLst>
              </a:custGeom>
              <a:solidFill>
                <a:srgbClr val="284E9C"/>
              </a:solidFill>
            </p:spPr>
          </p:sp>
        </p:grpSp>
        <p:sp>
          <p:nvSpPr>
            <p:cNvPr id="6" name="TextBox 6"/>
            <p:cNvSpPr txBox="1"/>
            <p:nvPr/>
          </p:nvSpPr>
          <p:spPr>
            <a:xfrm>
              <a:off x="486944" y="741114"/>
              <a:ext cx="3543510" cy="4597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3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FFFFFF"/>
                  </a:solidFill>
                  <a:latin typeface="Raleway Heavy"/>
                </a:rPr>
                <a:t>PHARMACEUTICALS</a:t>
              </a:r>
            </a:p>
          </p:txBody>
        </p:sp>
        <p:grpSp>
          <p:nvGrpSpPr>
            <p:cNvPr id="7" name="Group 7"/>
            <p:cNvGrpSpPr/>
            <p:nvPr/>
          </p:nvGrpSpPr>
          <p:grpSpPr>
            <a:xfrm>
              <a:off x="5113472" y="0"/>
              <a:ext cx="4517398" cy="1980068"/>
              <a:chOff x="0" y="0"/>
              <a:chExt cx="3133810" cy="1373613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3133810" cy="1373613"/>
              </a:xfrm>
              <a:custGeom>
                <a:avLst/>
                <a:gdLst/>
                <a:ahLst/>
                <a:cxnLst/>
                <a:rect l="l" t="t" r="r" b="b"/>
                <a:pathLst>
                  <a:path w="3133810" h="1373613">
                    <a:moveTo>
                      <a:pt x="3009350" y="1373613"/>
                    </a:moveTo>
                    <a:lnTo>
                      <a:pt x="124460" y="1373613"/>
                    </a:lnTo>
                    <a:cubicBezTo>
                      <a:pt x="55880" y="1373613"/>
                      <a:pt x="0" y="1317733"/>
                      <a:pt x="0" y="1249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009350" y="0"/>
                    </a:lnTo>
                    <a:cubicBezTo>
                      <a:pt x="3077930" y="0"/>
                      <a:pt x="3133810" y="55880"/>
                      <a:pt x="3133810" y="124460"/>
                    </a:cubicBezTo>
                    <a:lnTo>
                      <a:pt x="3133810" y="1249154"/>
                    </a:lnTo>
                    <a:cubicBezTo>
                      <a:pt x="3133810" y="1317734"/>
                      <a:pt x="3077930" y="1373613"/>
                      <a:pt x="3009350" y="1373613"/>
                    </a:cubicBezTo>
                    <a:close/>
                  </a:path>
                </a:pathLst>
              </a:custGeom>
              <a:solidFill>
                <a:srgbClr val="284E9C"/>
              </a:solidFill>
            </p:spPr>
          </p:sp>
        </p:grpSp>
        <p:sp>
          <p:nvSpPr>
            <p:cNvPr id="9" name="TextBox 9"/>
            <p:cNvSpPr txBox="1"/>
            <p:nvPr/>
          </p:nvSpPr>
          <p:spPr>
            <a:xfrm>
              <a:off x="5834349" y="741114"/>
              <a:ext cx="3075644" cy="4597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3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FFFFFF"/>
                  </a:solidFill>
                  <a:latin typeface="Raleway Heavy"/>
                </a:rPr>
                <a:t>BIOTECHNOLOGY</a:t>
              </a:r>
            </a:p>
          </p:txBody>
        </p:sp>
        <p:grpSp>
          <p:nvGrpSpPr>
            <p:cNvPr id="10" name="Group 10"/>
            <p:cNvGrpSpPr/>
            <p:nvPr/>
          </p:nvGrpSpPr>
          <p:grpSpPr>
            <a:xfrm>
              <a:off x="10227770" y="0"/>
              <a:ext cx="4517398" cy="1980068"/>
              <a:chOff x="0" y="0"/>
              <a:chExt cx="3133810" cy="1373613"/>
            </a:xfrm>
          </p:grpSpPr>
          <p:sp>
            <p:nvSpPr>
              <p:cNvPr id="11" name="Freeform 11"/>
              <p:cNvSpPr/>
              <p:nvPr/>
            </p:nvSpPr>
            <p:spPr>
              <a:xfrm>
                <a:off x="0" y="0"/>
                <a:ext cx="3133810" cy="1373613"/>
              </a:xfrm>
              <a:custGeom>
                <a:avLst/>
                <a:gdLst/>
                <a:ahLst/>
                <a:cxnLst/>
                <a:rect l="l" t="t" r="r" b="b"/>
                <a:pathLst>
                  <a:path w="3133810" h="1373613">
                    <a:moveTo>
                      <a:pt x="3009350" y="1373613"/>
                    </a:moveTo>
                    <a:lnTo>
                      <a:pt x="124460" y="1373613"/>
                    </a:lnTo>
                    <a:cubicBezTo>
                      <a:pt x="55880" y="1373613"/>
                      <a:pt x="0" y="1317733"/>
                      <a:pt x="0" y="1249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009350" y="0"/>
                    </a:lnTo>
                    <a:cubicBezTo>
                      <a:pt x="3077930" y="0"/>
                      <a:pt x="3133810" y="55880"/>
                      <a:pt x="3133810" y="124460"/>
                    </a:cubicBezTo>
                    <a:lnTo>
                      <a:pt x="3133810" y="1249154"/>
                    </a:lnTo>
                    <a:cubicBezTo>
                      <a:pt x="3133810" y="1317734"/>
                      <a:pt x="3077930" y="1373613"/>
                      <a:pt x="3009350" y="1373613"/>
                    </a:cubicBezTo>
                    <a:close/>
                  </a:path>
                </a:pathLst>
              </a:custGeom>
              <a:solidFill>
                <a:srgbClr val="284E9C"/>
              </a:solidFill>
            </p:spPr>
          </p:sp>
        </p:grpSp>
        <p:sp>
          <p:nvSpPr>
            <p:cNvPr id="12" name="TextBox 12"/>
            <p:cNvSpPr txBox="1"/>
            <p:nvPr/>
          </p:nvSpPr>
          <p:spPr>
            <a:xfrm>
              <a:off x="10948646" y="741114"/>
              <a:ext cx="3179241" cy="916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2730"/>
                </a:lnSpc>
              </a:pPr>
              <a:r>
                <a:rPr lang="en-US" sz="2100">
                  <a:solidFill>
                    <a:srgbClr val="FFFFFF"/>
                  </a:solidFill>
                  <a:latin typeface="Raleway Heavy"/>
                </a:rPr>
                <a:t>MEDICAL DEVICES</a:t>
              </a:r>
            </a:p>
            <a:p>
              <a:pPr marL="0" lvl="0" indent="0" algn="l">
                <a:lnSpc>
                  <a:spcPts val="2730"/>
                </a:lnSpc>
                <a:spcBef>
                  <a:spcPct val="0"/>
                </a:spcBef>
              </a:pPr>
              <a:endParaRPr lang="en-US" sz="2100">
                <a:solidFill>
                  <a:srgbClr val="FFFFFF"/>
                </a:solidFill>
                <a:latin typeface="Raleway Heavy"/>
              </a:endParaRPr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5342067" y="0"/>
              <a:ext cx="4517398" cy="1980068"/>
              <a:chOff x="0" y="0"/>
              <a:chExt cx="3133810" cy="1373613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0" y="0"/>
                <a:ext cx="3133810" cy="1373613"/>
              </a:xfrm>
              <a:custGeom>
                <a:avLst/>
                <a:gdLst/>
                <a:ahLst/>
                <a:cxnLst/>
                <a:rect l="l" t="t" r="r" b="b"/>
                <a:pathLst>
                  <a:path w="3133810" h="1373613">
                    <a:moveTo>
                      <a:pt x="3009350" y="1373613"/>
                    </a:moveTo>
                    <a:lnTo>
                      <a:pt x="124460" y="1373613"/>
                    </a:lnTo>
                    <a:cubicBezTo>
                      <a:pt x="55880" y="1373613"/>
                      <a:pt x="0" y="1317733"/>
                      <a:pt x="0" y="1249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009350" y="0"/>
                    </a:lnTo>
                    <a:cubicBezTo>
                      <a:pt x="3077930" y="0"/>
                      <a:pt x="3133810" y="55880"/>
                      <a:pt x="3133810" y="124460"/>
                    </a:cubicBezTo>
                    <a:lnTo>
                      <a:pt x="3133810" y="1249154"/>
                    </a:lnTo>
                    <a:cubicBezTo>
                      <a:pt x="3133810" y="1317734"/>
                      <a:pt x="3077930" y="1373613"/>
                      <a:pt x="3009350" y="1373613"/>
                    </a:cubicBezTo>
                    <a:close/>
                  </a:path>
                </a:pathLst>
              </a:custGeom>
              <a:solidFill>
                <a:srgbClr val="284E9C"/>
              </a:solidFill>
            </p:spPr>
          </p:sp>
        </p:grpSp>
        <p:sp>
          <p:nvSpPr>
            <p:cNvPr id="15" name="TextBox 15"/>
            <p:cNvSpPr txBox="1"/>
            <p:nvPr/>
          </p:nvSpPr>
          <p:spPr>
            <a:xfrm>
              <a:off x="16353014" y="741114"/>
              <a:ext cx="2495505" cy="4597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3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FFFFFF"/>
                  </a:solidFill>
                  <a:latin typeface="Raleway Heavy"/>
                </a:rPr>
                <a:t>HEALTH TECH</a:t>
              </a:r>
            </a:p>
          </p:txBody>
        </p:sp>
        <p:grpSp>
          <p:nvGrpSpPr>
            <p:cNvPr id="16" name="Group 16"/>
            <p:cNvGrpSpPr/>
            <p:nvPr/>
          </p:nvGrpSpPr>
          <p:grpSpPr>
            <a:xfrm>
              <a:off x="0" y="2606636"/>
              <a:ext cx="4517398" cy="1980068"/>
              <a:chOff x="0" y="0"/>
              <a:chExt cx="3133810" cy="1373613"/>
            </a:xfrm>
          </p:grpSpPr>
          <p:sp>
            <p:nvSpPr>
              <p:cNvPr id="17" name="Freeform 17"/>
              <p:cNvSpPr/>
              <p:nvPr/>
            </p:nvSpPr>
            <p:spPr>
              <a:xfrm>
                <a:off x="0" y="0"/>
                <a:ext cx="3133810" cy="1373613"/>
              </a:xfrm>
              <a:custGeom>
                <a:avLst/>
                <a:gdLst/>
                <a:ahLst/>
                <a:cxnLst/>
                <a:rect l="l" t="t" r="r" b="b"/>
                <a:pathLst>
                  <a:path w="3133810" h="1373613">
                    <a:moveTo>
                      <a:pt x="3009350" y="1373613"/>
                    </a:moveTo>
                    <a:lnTo>
                      <a:pt x="124460" y="1373613"/>
                    </a:lnTo>
                    <a:cubicBezTo>
                      <a:pt x="55880" y="1373613"/>
                      <a:pt x="0" y="1317733"/>
                      <a:pt x="0" y="1249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009350" y="0"/>
                    </a:lnTo>
                    <a:cubicBezTo>
                      <a:pt x="3077930" y="0"/>
                      <a:pt x="3133810" y="55880"/>
                      <a:pt x="3133810" y="124460"/>
                    </a:cubicBezTo>
                    <a:lnTo>
                      <a:pt x="3133810" y="1249154"/>
                    </a:lnTo>
                    <a:cubicBezTo>
                      <a:pt x="3133810" y="1317734"/>
                      <a:pt x="3077930" y="1373613"/>
                      <a:pt x="3009350" y="1373613"/>
                    </a:cubicBezTo>
                    <a:close/>
                  </a:path>
                </a:pathLst>
              </a:custGeom>
              <a:solidFill>
                <a:srgbClr val="284E9C"/>
              </a:solidFill>
            </p:spPr>
          </p:sp>
        </p:grpSp>
        <p:sp>
          <p:nvSpPr>
            <p:cNvPr id="18" name="TextBox 18"/>
            <p:cNvSpPr txBox="1"/>
            <p:nvPr/>
          </p:nvSpPr>
          <p:spPr>
            <a:xfrm>
              <a:off x="486944" y="3119150"/>
              <a:ext cx="3543510" cy="916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3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FFFFFF"/>
                  </a:solidFill>
                  <a:latin typeface="Raleway Heavy"/>
                </a:rPr>
                <a:t>CRO &amp; DIAGNOSTICS </a:t>
              </a:r>
            </a:p>
          </p:txBody>
        </p:sp>
        <p:grpSp>
          <p:nvGrpSpPr>
            <p:cNvPr id="19" name="Group 19"/>
            <p:cNvGrpSpPr/>
            <p:nvPr/>
          </p:nvGrpSpPr>
          <p:grpSpPr>
            <a:xfrm>
              <a:off x="5113472" y="2606636"/>
              <a:ext cx="4517398" cy="1980068"/>
              <a:chOff x="0" y="0"/>
              <a:chExt cx="3133810" cy="1373613"/>
            </a:xfrm>
          </p:grpSpPr>
          <p:sp>
            <p:nvSpPr>
              <p:cNvPr id="20" name="Freeform 20"/>
              <p:cNvSpPr/>
              <p:nvPr/>
            </p:nvSpPr>
            <p:spPr>
              <a:xfrm>
                <a:off x="0" y="0"/>
                <a:ext cx="3133810" cy="1373613"/>
              </a:xfrm>
              <a:custGeom>
                <a:avLst/>
                <a:gdLst/>
                <a:ahLst/>
                <a:cxnLst/>
                <a:rect l="l" t="t" r="r" b="b"/>
                <a:pathLst>
                  <a:path w="3133810" h="1373613">
                    <a:moveTo>
                      <a:pt x="3009350" y="1373613"/>
                    </a:moveTo>
                    <a:lnTo>
                      <a:pt x="124460" y="1373613"/>
                    </a:lnTo>
                    <a:cubicBezTo>
                      <a:pt x="55880" y="1373613"/>
                      <a:pt x="0" y="1317733"/>
                      <a:pt x="0" y="1249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009350" y="0"/>
                    </a:lnTo>
                    <a:cubicBezTo>
                      <a:pt x="3077930" y="0"/>
                      <a:pt x="3133810" y="55880"/>
                      <a:pt x="3133810" y="124460"/>
                    </a:cubicBezTo>
                    <a:lnTo>
                      <a:pt x="3133810" y="1249154"/>
                    </a:lnTo>
                    <a:cubicBezTo>
                      <a:pt x="3133810" y="1317734"/>
                      <a:pt x="3077930" y="1373613"/>
                      <a:pt x="3009350" y="1373613"/>
                    </a:cubicBezTo>
                    <a:close/>
                  </a:path>
                </a:pathLst>
              </a:custGeom>
              <a:solidFill>
                <a:srgbClr val="284E9C"/>
              </a:solidFill>
            </p:spPr>
          </p:sp>
        </p:grpSp>
        <p:sp>
          <p:nvSpPr>
            <p:cNvPr id="21" name="TextBox 21"/>
            <p:cNvSpPr txBox="1"/>
            <p:nvPr/>
          </p:nvSpPr>
          <p:spPr>
            <a:xfrm>
              <a:off x="5600416" y="3119150"/>
              <a:ext cx="3543510" cy="9169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3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FFFFFF"/>
                  </a:solidFill>
                  <a:latin typeface="Raleway Heavy"/>
                </a:rPr>
                <a:t>HEALTHCARE &amp; HOSPITALS</a:t>
              </a:r>
            </a:p>
          </p:txBody>
        </p:sp>
        <p:grpSp>
          <p:nvGrpSpPr>
            <p:cNvPr id="22" name="Group 22"/>
            <p:cNvGrpSpPr/>
            <p:nvPr/>
          </p:nvGrpSpPr>
          <p:grpSpPr>
            <a:xfrm>
              <a:off x="10279568" y="2606636"/>
              <a:ext cx="4517398" cy="1980068"/>
              <a:chOff x="0" y="0"/>
              <a:chExt cx="3133810" cy="1373613"/>
            </a:xfrm>
          </p:grpSpPr>
          <p:sp>
            <p:nvSpPr>
              <p:cNvPr id="23" name="Freeform 23"/>
              <p:cNvSpPr/>
              <p:nvPr/>
            </p:nvSpPr>
            <p:spPr>
              <a:xfrm>
                <a:off x="0" y="0"/>
                <a:ext cx="3133810" cy="1373613"/>
              </a:xfrm>
              <a:custGeom>
                <a:avLst/>
                <a:gdLst/>
                <a:ahLst/>
                <a:cxnLst/>
                <a:rect l="l" t="t" r="r" b="b"/>
                <a:pathLst>
                  <a:path w="3133810" h="1373613">
                    <a:moveTo>
                      <a:pt x="3009350" y="1373613"/>
                    </a:moveTo>
                    <a:lnTo>
                      <a:pt x="124460" y="1373613"/>
                    </a:lnTo>
                    <a:cubicBezTo>
                      <a:pt x="55880" y="1373613"/>
                      <a:pt x="0" y="1317733"/>
                      <a:pt x="0" y="1249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009350" y="0"/>
                    </a:lnTo>
                    <a:cubicBezTo>
                      <a:pt x="3077930" y="0"/>
                      <a:pt x="3133810" y="55880"/>
                      <a:pt x="3133810" y="124460"/>
                    </a:cubicBezTo>
                    <a:lnTo>
                      <a:pt x="3133810" y="1249154"/>
                    </a:lnTo>
                    <a:cubicBezTo>
                      <a:pt x="3133810" y="1317734"/>
                      <a:pt x="3077930" y="1373613"/>
                      <a:pt x="3009350" y="1373613"/>
                    </a:cubicBezTo>
                    <a:close/>
                  </a:path>
                </a:pathLst>
              </a:custGeom>
              <a:solidFill>
                <a:srgbClr val="284E9C"/>
              </a:solidFill>
            </p:spPr>
          </p:sp>
        </p:grpSp>
        <p:sp>
          <p:nvSpPr>
            <p:cNvPr id="24" name="TextBox 24"/>
            <p:cNvSpPr txBox="1"/>
            <p:nvPr/>
          </p:nvSpPr>
          <p:spPr>
            <a:xfrm>
              <a:off x="11077301" y="3347750"/>
              <a:ext cx="2921932" cy="4597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3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FFFFFF"/>
                  </a:solidFill>
                  <a:latin typeface="Raleway Heavy"/>
                </a:rPr>
                <a:t>API/CHEMICALS</a:t>
              </a:r>
            </a:p>
          </p:txBody>
        </p:sp>
        <p:grpSp>
          <p:nvGrpSpPr>
            <p:cNvPr id="25" name="Group 25"/>
            <p:cNvGrpSpPr/>
            <p:nvPr/>
          </p:nvGrpSpPr>
          <p:grpSpPr>
            <a:xfrm>
              <a:off x="15342067" y="2606636"/>
              <a:ext cx="4517398" cy="1980068"/>
              <a:chOff x="0" y="0"/>
              <a:chExt cx="3133810" cy="1373613"/>
            </a:xfrm>
          </p:grpSpPr>
          <p:sp>
            <p:nvSpPr>
              <p:cNvPr id="26" name="Freeform 26"/>
              <p:cNvSpPr/>
              <p:nvPr/>
            </p:nvSpPr>
            <p:spPr>
              <a:xfrm>
                <a:off x="0" y="0"/>
                <a:ext cx="3133810" cy="1373613"/>
              </a:xfrm>
              <a:custGeom>
                <a:avLst/>
                <a:gdLst/>
                <a:ahLst/>
                <a:cxnLst/>
                <a:rect l="l" t="t" r="r" b="b"/>
                <a:pathLst>
                  <a:path w="3133810" h="1373613">
                    <a:moveTo>
                      <a:pt x="3009350" y="1373613"/>
                    </a:moveTo>
                    <a:lnTo>
                      <a:pt x="124460" y="1373613"/>
                    </a:lnTo>
                    <a:cubicBezTo>
                      <a:pt x="55880" y="1373613"/>
                      <a:pt x="0" y="1317733"/>
                      <a:pt x="0" y="1249153"/>
                    </a:cubicBezTo>
                    <a:lnTo>
                      <a:pt x="0" y="124460"/>
                    </a:lnTo>
                    <a:cubicBezTo>
                      <a:pt x="0" y="55880"/>
                      <a:pt x="55880" y="0"/>
                      <a:pt x="124460" y="0"/>
                    </a:cubicBezTo>
                    <a:lnTo>
                      <a:pt x="3009350" y="0"/>
                    </a:lnTo>
                    <a:cubicBezTo>
                      <a:pt x="3077930" y="0"/>
                      <a:pt x="3133810" y="55880"/>
                      <a:pt x="3133810" y="124460"/>
                    </a:cubicBezTo>
                    <a:lnTo>
                      <a:pt x="3133810" y="1249154"/>
                    </a:lnTo>
                    <a:cubicBezTo>
                      <a:pt x="3133810" y="1317734"/>
                      <a:pt x="3077930" y="1373613"/>
                      <a:pt x="3009350" y="1373613"/>
                    </a:cubicBezTo>
                    <a:close/>
                  </a:path>
                </a:pathLst>
              </a:custGeom>
              <a:solidFill>
                <a:srgbClr val="284E9C"/>
              </a:solidFill>
            </p:spPr>
          </p:sp>
        </p:grpSp>
        <p:sp>
          <p:nvSpPr>
            <p:cNvPr id="27" name="TextBox 27"/>
            <p:cNvSpPr txBox="1"/>
            <p:nvPr/>
          </p:nvSpPr>
          <p:spPr>
            <a:xfrm>
              <a:off x="15762514" y="2890550"/>
              <a:ext cx="3676503" cy="137414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0" lvl="0" indent="0" algn="l">
                <a:lnSpc>
                  <a:spcPts val="2730"/>
                </a:lnSpc>
                <a:spcBef>
                  <a:spcPct val="0"/>
                </a:spcBef>
              </a:pPr>
              <a:r>
                <a:rPr lang="en-US" sz="2100">
                  <a:solidFill>
                    <a:srgbClr val="FFFFFF"/>
                  </a:solidFill>
                  <a:latin typeface="Raleway Heavy"/>
                </a:rPr>
                <a:t>PRIVATE EQUITY,INVESTMENT FUNDS, INSURANCE</a:t>
              </a:r>
            </a:p>
          </p:txBody>
        </p:sp>
      </p:grpSp>
      <p:pic>
        <p:nvPicPr>
          <p:cNvPr id="28" name="Picture 28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658223" y="9260989"/>
            <a:ext cx="601077" cy="601077"/>
          </a:xfrm>
          <a:prstGeom prst="rect">
            <a:avLst/>
          </a:prstGeom>
        </p:spPr>
      </p:pic>
      <p:sp>
        <p:nvSpPr>
          <p:cNvPr id="29" name="TextBox 29"/>
          <p:cNvSpPr txBox="1"/>
          <p:nvPr/>
        </p:nvSpPr>
        <p:spPr>
          <a:xfrm>
            <a:off x="14954491" y="9172575"/>
            <a:ext cx="1587127" cy="69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6"/>
              </a:lnSpc>
              <a:spcBef>
                <a:spcPct val="0"/>
              </a:spcBef>
            </a:pPr>
            <a:r>
              <a:rPr lang="en-US" sz="4004">
                <a:solidFill>
                  <a:srgbClr val="284E9C"/>
                </a:solidFill>
                <a:latin typeface="Raleway Heavy"/>
              </a:rPr>
              <a:t>Next</a:t>
            </a:r>
          </a:p>
        </p:txBody>
      </p:sp>
      <p:pic>
        <p:nvPicPr>
          <p:cNvPr id="35" name="Picture 35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944671" y="4236992"/>
            <a:ext cx="686657" cy="1813016"/>
          </a:xfrm>
          <a:prstGeom prst="rect">
            <a:avLst/>
          </a:prstGeom>
        </p:spPr>
      </p:pic>
      <p:pic>
        <p:nvPicPr>
          <p:cNvPr id="36" name="Picture 36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-343329" y="4236992"/>
            <a:ext cx="686657" cy="1813016"/>
          </a:xfrm>
          <a:prstGeom prst="rect">
            <a:avLst/>
          </a:prstGeom>
        </p:spPr>
      </p:pic>
      <p:pic>
        <p:nvPicPr>
          <p:cNvPr id="39" name="图片 38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25759" r="19694" b="35856"/>
          <a:stretch/>
        </p:blipFill>
        <p:spPr>
          <a:xfrm>
            <a:off x="15135649" y="211981"/>
            <a:ext cx="2809022" cy="1351175"/>
          </a:xfrm>
          <a:prstGeom prst="rect">
            <a:avLst/>
          </a:prstGeom>
        </p:spPr>
      </p:pic>
      <p:grpSp>
        <p:nvGrpSpPr>
          <p:cNvPr id="40" name="Group 36"/>
          <p:cNvGrpSpPr/>
          <p:nvPr/>
        </p:nvGrpSpPr>
        <p:grpSpPr>
          <a:xfrm>
            <a:off x="10201138" y="-268013"/>
            <a:ext cx="1736276" cy="1296713"/>
            <a:chOff x="0" y="0"/>
            <a:chExt cx="812800" cy="607028"/>
          </a:xfrm>
        </p:grpSpPr>
        <p:sp>
          <p:nvSpPr>
            <p:cNvPr id="41" name="Freeform 37"/>
            <p:cNvSpPr/>
            <p:nvPr/>
          </p:nvSpPr>
          <p:spPr>
            <a:xfrm>
              <a:off x="0" y="0"/>
              <a:ext cx="812800" cy="607028"/>
            </a:xfrm>
            <a:custGeom>
              <a:avLst/>
              <a:gdLst/>
              <a:ahLst/>
              <a:cxnLst/>
              <a:rect l="l" t="t" r="r" b="b"/>
              <a:pathLst>
                <a:path w="812800" h="607028">
                  <a:moveTo>
                    <a:pt x="0" y="0"/>
                  </a:moveTo>
                  <a:lnTo>
                    <a:pt x="812800" y="0"/>
                  </a:lnTo>
                  <a:lnTo>
                    <a:pt x="812800" y="607028"/>
                  </a:lnTo>
                  <a:lnTo>
                    <a:pt x="0" y="607028"/>
                  </a:lnTo>
                  <a:close/>
                </a:path>
              </a:pathLst>
            </a:custGeom>
            <a:solidFill>
              <a:srgbClr val="324D9C"/>
            </a:solidFill>
          </p:spPr>
        </p:sp>
        <p:sp>
          <p:nvSpPr>
            <p:cNvPr id="42" name="TextBox 3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</p:grpSp>
      <p:sp>
        <p:nvSpPr>
          <p:cNvPr id="43" name="TextBox 39"/>
          <p:cNvSpPr txBox="1"/>
          <p:nvPr/>
        </p:nvSpPr>
        <p:spPr>
          <a:xfrm>
            <a:off x="10522421" y="56808"/>
            <a:ext cx="1093710" cy="809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2"/>
              </a:lnSpc>
              <a:spcBef>
                <a:spcPct val="0"/>
              </a:spcBef>
            </a:pPr>
            <a:r>
              <a:rPr lang="en-US" sz="4744" dirty="0">
                <a:solidFill>
                  <a:srgbClr val="FFFFFF"/>
                </a:solidFill>
                <a:latin typeface="Raleway Heavy"/>
              </a:rPr>
              <a:t>04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EFEFE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7944671" y="4236992"/>
            <a:ext cx="686657" cy="1813016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-343329" y="4236992"/>
            <a:ext cx="686657" cy="1813016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 flipH="1">
            <a:off x="454678" y="206162"/>
            <a:ext cx="1370453" cy="1377969"/>
          </a:xfrm>
          <a:prstGeom prst="rect">
            <a:avLst/>
          </a:prstGeom>
        </p:spPr>
      </p:pic>
      <p:sp>
        <p:nvSpPr>
          <p:cNvPr id="5" name="TextBox 5"/>
          <p:cNvSpPr txBox="1"/>
          <p:nvPr/>
        </p:nvSpPr>
        <p:spPr>
          <a:xfrm>
            <a:off x="14954491" y="9172575"/>
            <a:ext cx="1587127" cy="69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6"/>
              </a:lnSpc>
              <a:spcBef>
                <a:spcPct val="0"/>
              </a:spcBef>
            </a:pPr>
            <a:r>
              <a:rPr lang="en-US" sz="4004" dirty="0">
                <a:solidFill>
                  <a:srgbClr val="324D9C"/>
                </a:solidFill>
                <a:latin typeface="Raleway Heavy"/>
              </a:rPr>
              <a:t>Next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824102" y="2154091"/>
            <a:ext cx="16639795" cy="7627043"/>
            <a:chOff x="0" y="-85725"/>
            <a:chExt cx="22186394" cy="10169391"/>
          </a:xfrm>
        </p:grpSpPr>
        <p:grpSp>
          <p:nvGrpSpPr>
            <p:cNvPr id="7" name="Group 7"/>
            <p:cNvGrpSpPr/>
            <p:nvPr/>
          </p:nvGrpSpPr>
          <p:grpSpPr>
            <a:xfrm>
              <a:off x="0" y="91648"/>
              <a:ext cx="746584" cy="651733"/>
              <a:chOff x="0" y="0"/>
              <a:chExt cx="255212" cy="222788"/>
            </a:xfrm>
          </p:grpSpPr>
          <p:sp>
            <p:nvSpPr>
              <p:cNvPr id="8" name="Freeform 8"/>
              <p:cNvSpPr/>
              <p:nvPr/>
            </p:nvSpPr>
            <p:spPr>
              <a:xfrm>
                <a:off x="0" y="0"/>
                <a:ext cx="255212" cy="222788"/>
              </a:xfrm>
              <a:custGeom>
                <a:avLst/>
                <a:gdLst/>
                <a:ahLst/>
                <a:cxnLst/>
                <a:rect l="l" t="t" r="r" b="b"/>
                <a:pathLst>
                  <a:path w="255212" h="222788">
                    <a:moveTo>
                      <a:pt x="0" y="0"/>
                    </a:moveTo>
                    <a:lnTo>
                      <a:pt x="255212" y="0"/>
                    </a:lnTo>
                    <a:lnTo>
                      <a:pt x="255212" y="222788"/>
                    </a:lnTo>
                    <a:lnTo>
                      <a:pt x="0" y="222788"/>
                    </a:lnTo>
                    <a:close/>
                  </a:path>
                </a:pathLst>
              </a:custGeom>
              <a:solidFill>
                <a:srgbClr val="324D9C"/>
              </a:solidFill>
            </p:spPr>
          </p:sp>
          <p:sp>
            <p:nvSpPr>
              <p:cNvPr id="9" name="TextBox 9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7"/>
                  </a:lnSpc>
                </a:pPr>
                <a:endParaRPr/>
              </a:p>
            </p:txBody>
          </p:sp>
        </p:grpSp>
        <p:sp>
          <p:nvSpPr>
            <p:cNvPr id="12" name="TextBox 12"/>
            <p:cNvSpPr txBox="1"/>
            <p:nvPr/>
          </p:nvSpPr>
          <p:spPr>
            <a:xfrm>
              <a:off x="11757052" y="8056"/>
              <a:ext cx="2377723" cy="246131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  <p:grpSp>
          <p:nvGrpSpPr>
            <p:cNvPr id="13" name="Group 13"/>
            <p:cNvGrpSpPr/>
            <p:nvPr/>
          </p:nvGrpSpPr>
          <p:grpSpPr>
            <a:xfrm>
              <a:off x="1023807" y="1933721"/>
              <a:ext cx="18603791" cy="7336948"/>
              <a:chOff x="0" y="-28575"/>
              <a:chExt cx="9340602" cy="3683739"/>
            </a:xfrm>
          </p:grpSpPr>
          <p:sp>
            <p:nvSpPr>
              <p:cNvPr id="14" name="Freeform 14"/>
              <p:cNvSpPr/>
              <p:nvPr/>
            </p:nvSpPr>
            <p:spPr>
              <a:xfrm>
                <a:off x="362599" y="-28575"/>
                <a:ext cx="8978003" cy="3683739"/>
              </a:xfrm>
              <a:custGeom>
                <a:avLst/>
                <a:gdLst/>
                <a:ahLst/>
                <a:cxnLst/>
                <a:rect l="l" t="t" r="r" b="b"/>
                <a:pathLst>
                  <a:path w="4429275" h="3655164">
                    <a:moveTo>
                      <a:pt x="0" y="0"/>
                    </a:moveTo>
                    <a:lnTo>
                      <a:pt x="4429275" y="0"/>
                    </a:lnTo>
                    <a:lnTo>
                      <a:pt x="4429275" y="3655164"/>
                    </a:lnTo>
                    <a:lnTo>
                      <a:pt x="0" y="3655164"/>
                    </a:lnTo>
                    <a:close/>
                  </a:path>
                </a:pathLst>
              </a:custGeom>
              <a:solidFill>
                <a:srgbClr val="324D9C"/>
              </a:solidFill>
            </p:spPr>
          </p:sp>
          <p:sp>
            <p:nvSpPr>
              <p:cNvPr id="15" name="TextBox 15"/>
              <p:cNvSpPr txBox="1"/>
              <p:nvPr/>
            </p:nvSpPr>
            <p:spPr>
              <a:xfrm>
                <a:off x="0" y="-28575"/>
                <a:ext cx="812800" cy="841375"/>
              </a:xfrm>
              <a:prstGeom prst="rect">
                <a:avLst/>
              </a:prstGeom>
            </p:spPr>
            <p:txBody>
              <a:bodyPr lIns="50800" tIns="50800" rIns="50800" bIns="50800" rtlCol="0" anchor="ctr"/>
              <a:lstStyle/>
              <a:p>
                <a:pPr algn="ctr">
                  <a:lnSpc>
                    <a:spcPts val="1957"/>
                  </a:lnSpc>
                </a:pPr>
                <a:endParaRPr/>
              </a:p>
            </p:txBody>
          </p:sp>
        </p:grpSp>
        <p:sp>
          <p:nvSpPr>
            <p:cNvPr id="18" name="TextBox 18"/>
            <p:cNvSpPr txBox="1"/>
            <p:nvPr/>
          </p:nvSpPr>
          <p:spPr>
            <a:xfrm>
              <a:off x="12818959" y="1933720"/>
              <a:ext cx="1618864" cy="1675777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456624" y="-85725"/>
              <a:ext cx="12932748" cy="920799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>
                <a:lnSpc>
                  <a:spcPts val="5789"/>
                </a:lnSpc>
                <a:spcBef>
                  <a:spcPct val="0"/>
                </a:spcBef>
              </a:pPr>
              <a:r>
                <a:rPr lang="en-US" sz="4135" dirty="0">
                  <a:solidFill>
                    <a:srgbClr val="0047BB"/>
                  </a:solidFill>
                  <a:latin typeface="Raleway Heavy"/>
                </a:rPr>
                <a:t>                              TOP INDUSTRY TRENDS</a:t>
              </a:r>
            </a:p>
          </p:txBody>
        </p:sp>
        <p:sp>
          <p:nvSpPr>
            <p:cNvPr id="20" name="TextBox 20"/>
            <p:cNvSpPr txBox="1"/>
            <p:nvPr/>
          </p:nvSpPr>
          <p:spPr>
            <a:xfrm>
              <a:off x="13175576" y="-85725"/>
              <a:ext cx="9010818" cy="91290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>
                <a:lnSpc>
                  <a:spcPts val="5789"/>
                </a:lnSpc>
                <a:spcBef>
                  <a:spcPct val="0"/>
                </a:spcBef>
              </a:pPr>
              <a:endParaRPr lang="en-US" sz="4135" dirty="0">
                <a:solidFill>
                  <a:srgbClr val="0047BB"/>
                </a:solidFill>
                <a:latin typeface="Raleway Heavy"/>
              </a:endParaRPr>
            </a:p>
          </p:txBody>
        </p:sp>
        <p:sp>
          <p:nvSpPr>
            <p:cNvPr id="21" name="TextBox 21"/>
            <p:cNvSpPr txBox="1"/>
            <p:nvPr/>
          </p:nvSpPr>
          <p:spPr>
            <a:xfrm>
              <a:off x="1406999" y="2327696"/>
              <a:ext cx="17034119" cy="7755970"/>
            </a:xfrm>
            <a:prstGeom prst="rect">
              <a:avLst/>
            </a:prstGeom>
          </p:spPr>
          <p:txBody>
            <a:bodyPr wrap="square" lIns="0" tIns="0" rIns="0" bIns="0" rtlCol="0" anchor="t">
              <a:spAutoFit/>
            </a:bodyPr>
            <a:lstStyle/>
            <a:p>
              <a:pPr marL="862965" lvl="1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3600" b="1" dirty="0">
                  <a:solidFill>
                    <a:srgbClr val="FFFFFF"/>
                  </a:solidFill>
                  <a:latin typeface="Raleway"/>
                </a:rPr>
                <a:t>Increased speed of innovation</a:t>
              </a:r>
            </a:p>
            <a:p>
              <a:pPr marL="862965" lvl="1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3600" b="1" dirty="0">
                  <a:solidFill>
                    <a:srgbClr val="FFFFFF"/>
                  </a:solidFill>
                  <a:latin typeface="Raleway"/>
                </a:rPr>
                <a:t>Growing need for collaboration</a:t>
              </a:r>
            </a:p>
            <a:p>
              <a:pPr marL="862965" lvl="1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3600" b="1" dirty="0">
                  <a:solidFill>
                    <a:srgbClr val="FFFFFF"/>
                  </a:solidFill>
                  <a:latin typeface="Raleway"/>
                </a:rPr>
                <a:t>Accelerating digital innovation &amp; adaption</a:t>
              </a:r>
            </a:p>
            <a:p>
              <a:pPr marL="862965" lvl="1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3600" b="1" dirty="0">
                  <a:solidFill>
                    <a:srgbClr val="FFFFFF"/>
                  </a:solidFill>
                  <a:latin typeface="Raleway"/>
                </a:rPr>
                <a:t>Transforming talent engagement</a:t>
              </a:r>
            </a:p>
            <a:p>
              <a:pPr marL="862965" lvl="1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3600" b="1" dirty="0">
                  <a:solidFill>
                    <a:srgbClr val="FFFFFF"/>
                  </a:solidFill>
                  <a:latin typeface="Raleway"/>
                </a:rPr>
                <a:t>Transforming patient experience &amp; outcomes</a:t>
              </a:r>
            </a:p>
            <a:p>
              <a:pPr marL="862965" lvl="1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3600" b="1" dirty="0">
                  <a:solidFill>
                    <a:srgbClr val="FFFFFF"/>
                  </a:solidFill>
                  <a:latin typeface="Raleway"/>
                </a:rPr>
                <a:t>Future - proofing manufacturing &amp; supply chain</a:t>
              </a:r>
            </a:p>
            <a:p>
              <a:pPr marL="862965" lvl="1" indent="-571500">
                <a:lnSpc>
                  <a:spcPct val="150000"/>
                </a:lnSpc>
                <a:buFont typeface="Arial" panose="020B0604020202020204" pitchFamily="34" charset="0"/>
                <a:buChar char="•"/>
              </a:pPr>
              <a:r>
                <a:rPr lang="en-US" sz="3600" dirty="0">
                  <a:solidFill>
                    <a:srgbClr val="FFFFFF"/>
                  </a:solidFill>
                  <a:latin typeface="Raleway"/>
                </a:rPr>
                <a:t>ESG – Another CEO imperative</a:t>
              </a:r>
            </a:p>
          </p:txBody>
        </p:sp>
      </p:grpSp>
      <p:grpSp>
        <p:nvGrpSpPr>
          <p:cNvPr id="23" name="Group 23"/>
          <p:cNvGrpSpPr/>
          <p:nvPr/>
        </p:nvGrpSpPr>
        <p:grpSpPr>
          <a:xfrm>
            <a:off x="10201138" y="-268013"/>
            <a:ext cx="1736276" cy="1296713"/>
            <a:chOff x="0" y="0"/>
            <a:chExt cx="812800" cy="607028"/>
          </a:xfrm>
        </p:grpSpPr>
        <p:sp>
          <p:nvSpPr>
            <p:cNvPr id="24" name="Freeform 24"/>
            <p:cNvSpPr/>
            <p:nvPr/>
          </p:nvSpPr>
          <p:spPr>
            <a:xfrm>
              <a:off x="0" y="0"/>
              <a:ext cx="812800" cy="607028"/>
            </a:xfrm>
            <a:custGeom>
              <a:avLst/>
              <a:gdLst/>
              <a:ahLst/>
              <a:cxnLst/>
              <a:rect l="l" t="t" r="r" b="b"/>
              <a:pathLst>
                <a:path w="812800" h="607028">
                  <a:moveTo>
                    <a:pt x="0" y="0"/>
                  </a:moveTo>
                  <a:lnTo>
                    <a:pt x="812800" y="0"/>
                  </a:lnTo>
                  <a:lnTo>
                    <a:pt x="812800" y="607028"/>
                  </a:lnTo>
                  <a:lnTo>
                    <a:pt x="0" y="607028"/>
                  </a:lnTo>
                  <a:close/>
                </a:path>
              </a:pathLst>
            </a:custGeom>
            <a:solidFill>
              <a:srgbClr val="324D9C"/>
            </a:solidFill>
          </p:spPr>
        </p:sp>
        <p:sp>
          <p:nvSpPr>
            <p:cNvPr id="25" name="TextBox 25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</p:grpSp>
      <p:sp>
        <p:nvSpPr>
          <p:cNvPr id="26" name="TextBox 26"/>
          <p:cNvSpPr txBox="1"/>
          <p:nvPr/>
        </p:nvSpPr>
        <p:spPr>
          <a:xfrm>
            <a:off x="10522421" y="56808"/>
            <a:ext cx="1093710" cy="809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2"/>
              </a:lnSpc>
              <a:spcBef>
                <a:spcPct val="0"/>
              </a:spcBef>
            </a:pPr>
            <a:r>
              <a:rPr lang="en-US" sz="4744" dirty="0">
                <a:solidFill>
                  <a:srgbClr val="FFFFFF"/>
                </a:solidFill>
                <a:latin typeface="Raleway Heavy"/>
              </a:rPr>
              <a:t>05</a:t>
            </a:r>
          </a:p>
        </p:txBody>
      </p:sp>
      <p:pic>
        <p:nvPicPr>
          <p:cNvPr id="28" name="Picture 28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658223" y="9260989"/>
            <a:ext cx="601077" cy="601077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25759" r="19694" b="35856"/>
          <a:stretch/>
        </p:blipFill>
        <p:spPr>
          <a:xfrm>
            <a:off x="15135649" y="211981"/>
            <a:ext cx="2809022" cy="1351175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 flipH="1" flipV="1">
            <a:off x="0" y="7411349"/>
            <a:ext cx="2724445" cy="2694724"/>
          </a:xfrm>
          <a:prstGeom prst="rect">
            <a:avLst/>
          </a:prstGeom>
        </p:spPr>
      </p:pic>
      <p:pic>
        <p:nvPicPr>
          <p:cNvPr id="3" name="Picture 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4565616" y="3763635"/>
            <a:ext cx="9156769" cy="4535729"/>
          </a:xfrm>
          <a:prstGeom prst="rect">
            <a:avLst/>
          </a:prstGeom>
        </p:spPr>
      </p:pic>
      <p:pic>
        <p:nvPicPr>
          <p:cNvPr id="4" name="Picture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 l="75681" t="44522" r="2603" b="31801"/>
          <a:stretch>
            <a:fillRect/>
          </a:stretch>
        </p:blipFill>
        <p:spPr>
          <a:xfrm>
            <a:off x="11495563" y="5783075"/>
            <a:ext cx="1988458" cy="1073849"/>
          </a:xfrm>
          <a:prstGeom prst="rect">
            <a:avLst/>
          </a:prstGeom>
        </p:spPr>
      </p:pic>
      <p:grpSp>
        <p:nvGrpSpPr>
          <p:cNvPr id="5" name="Group 5"/>
          <p:cNvGrpSpPr>
            <a:grpSpLocks noChangeAspect="1"/>
          </p:cNvGrpSpPr>
          <p:nvPr/>
        </p:nvGrpSpPr>
        <p:grpSpPr>
          <a:xfrm>
            <a:off x="5913156" y="4540391"/>
            <a:ext cx="386710" cy="466836"/>
            <a:chOff x="0" y="0"/>
            <a:chExt cx="6350000" cy="7665720"/>
          </a:xfrm>
        </p:grpSpPr>
        <p:sp>
          <p:nvSpPr>
            <p:cNvPr id="6" name="Freeform 6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080808"/>
            </a:solidFill>
          </p:spPr>
        </p:sp>
        <p:sp>
          <p:nvSpPr>
            <p:cNvPr id="7" name="Freeform 7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6"/>
              <a:stretch>
                <a:fillRect l="-24642" r="-24642"/>
              </a:stretch>
            </a:blipFill>
          </p:spPr>
        </p:sp>
      </p:grpSp>
      <p:sp>
        <p:nvSpPr>
          <p:cNvPr id="8" name="TextBox 8"/>
          <p:cNvSpPr txBox="1"/>
          <p:nvPr/>
        </p:nvSpPr>
        <p:spPr>
          <a:xfrm>
            <a:off x="1905000" y="1581540"/>
            <a:ext cx="13496418" cy="164147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6367"/>
              </a:lnSpc>
            </a:pPr>
            <a:r>
              <a:rPr lang="en-US" sz="5635" dirty="0">
                <a:solidFill>
                  <a:srgbClr val="C51933"/>
                </a:solidFill>
                <a:latin typeface="Raleway Heavy" panose="02010600030101010101" charset="0"/>
              </a:rPr>
              <a:t>CORNERSTONE’S LIFE SCIENCE </a:t>
            </a:r>
            <a:r>
              <a:rPr lang="en-US" sz="5635" dirty="0">
                <a:solidFill>
                  <a:srgbClr val="0047BB"/>
                </a:solidFill>
                <a:latin typeface="Raleway Heavy" panose="02010600030101010101" charset="0"/>
              </a:rPr>
              <a:t>TERRITORIES</a:t>
            </a:r>
          </a:p>
        </p:txBody>
      </p:sp>
      <p:grpSp>
        <p:nvGrpSpPr>
          <p:cNvPr id="9" name="Group 9"/>
          <p:cNvGrpSpPr>
            <a:grpSpLocks noChangeAspect="1"/>
          </p:cNvGrpSpPr>
          <p:nvPr/>
        </p:nvGrpSpPr>
        <p:grpSpPr>
          <a:xfrm>
            <a:off x="7350148" y="6390087"/>
            <a:ext cx="386710" cy="466836"/>
            <a:chOff x="0" y="0"/>
            <a:chExt cx="6350000" cy="7665720"/>
          </a:xfrm>
        </p:grpSpPr>
        <p:sp>
          <p:nvSpPr>
            <p:cNvPr id="10" name="Freeform 10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080808"/>
            </a:solidFill>
          </p:spPr>
        </p:sp>
        <p:sp>
          <p:nvSpPr>
            <p:cNvPr id="11" name="Freeform 11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6"/>
              <a:stretch>
                <a:fillRect l="-24642" r="-24642"/>
              </a:stretch>
            </a:blipFill>
          </p:spPr>
        </p:sp>
      </p:grpSp>
      <p:grpSp>
        <p:nvGrpSpPr>
          <p:cNvPr id="12" name="Group 12"/>
          <p:cNvGrpSpPr>
            <a:grpSpLocks noChangeAspect="1"/>
          </p:cNvGrpSpPr>
          <p:nvPr/>
        </p:nvGrpSpPr>
        <p:grpSpPr>
          <a:xfrm>
            <a:off x="9522090" y="4367703"/>
            <a:ext cx="273032" cy="329604"/>
            <a:chOff x="0" y="0"/>
            <a:chExt cx="6350000" cy="7665720"/>
          </a:xfrm>
        </p:grpSpPr>
        <p:sp>
          <p:nvSpPr>
            <p:cNvPr id="13" name="Freeform 13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080808"/>
            </a:solidFill>
          </p:spPr>
        </p:sp>
        <p:sp>
          <p:nvSpPr>
            <p:cNvPr id="14" name="Freeform 14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6"/>
              <a:stretch>
                <a:fillRect l="-24642" r="-24642"/>
              </a:stretch>
            </a:blipFill>
          </p:spPr>
        </p:sp>
      </p:grpSp>
      <p:grpSp>
        <p:nvGrpSpPr>
          <p:cNvPr id="15" name="Group 15"/>
          <p:cNvGrpSpPr>
            <a:grpSpLocks noChangeAspect="1"/>
          </p:cNvGrpSpPr>
          <p:nvPr/>
        </p:nvGrpSpPr>
        <p:grpSpPr>
          <a:xfrm>
            <a:off x="10895063" y="5143500"/>
            <a:ext cx="386710" cy="466836"/>
            <a:chOff x="0" y="0"/>
            <a:chExt cx="6350000" cy="7665720"/>
          </a:xfrm>
        </p:grpSpPr>
        <p:sp>
          <p:nvSpPr>
            <p:cNvPr id="16" name="Freeform 16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080808"/>
            </a:solidFill>
          </p:spPr>
        </p:sp>
        <p:sp>
          <p:nvSpPr>
            <p:cNvPr id="17" name="Freeform 17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6"/>
              <a:stretch>
                <a:fillRect l="-24642" r="-24642"/>
              </a:stretch>
            </a:blipFill>
          </p:spPr>
        </p:sp>
      </p:grpSp>
      <p:grpSp>
        <p:nvGrpSpPr>
          <p:cNvPr id="18" name="Group 18"/>
          <p:cNvGrpSpPr>
            <a:grpSpLocks noChangeAspect="1"/>
          </p:cNvGrpSpPr>
          <p:nvPr/>
        </p:nvGrpSpPr>
        <p:grpSpPr>
          <a:xfrm>
            <a:off x="11495563" y="4697308"/>
            <a:ext cx="386710" cy="466836"/>
            <a:chOff x="0" y="0"/>
            <a:chExt cx="6350000" cy="7665720"/>
          </a:xfrm>
        </p:grpSpPr>
        <p:sp>
          <p:nvSpPr>
            <p:cNvPr id="19" name="Freeform 19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080808"/>
            </a:solidFill>
          </p:spPr>
        </p:sp>
        <p:sp>
          <p:nvSpPr>
            <p:cNvPr id="20" name="Freeform 20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6"/>
              <a:stretch>
                <a:fillRect l="-24642" r="-24642"/>
              </a:stretch>
            </a:blipFill>
          </p:spPr>
        </p:sp>
      </p:grpSp>
      <p:grpSp>
        <p:nvGrpSpPr>
          <p:cNvPr id="21" name="Group 21"/>
          <p:cNvGrpSpPr>
            <a:grpSpLocks noChangeAspect="1"/>
          </p:cNvGrpSpPr>
          <p:nvPr/>
        </p:nvGrpSpPr>
        <p:grpSpPr>
          <a:xfrm>
            <a:off x="9669129" y="4514742"/>
            <a:ext cx="273032" cy="329604"/>
            <a:chOff x="0" y="0"/>
            <a:chExt cx="6350000" cy="7665720"/>
          </a:xfrm>
        </p:grpSpPr>
        <p:sp>
          <p:nvSpPr>
            <p:cNvPr id="22" name="Freeform 22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080808"/>
            </a:solidFill>
          </p:spPr>
        </p:sp>
        <p:sp>
          <p:nvSpPr>
            <p:cNvPr id="23" name="Freeform 23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6"/>
              <a:stretch>
                <a:fillRect l="-24642" r="-24642"/>
              </a:stretch>
            </a:blipFill>
          </p:spPr>
        </p:sp>
      </p:grpSp>
      <p:grpSp>
        <p:nvGrpSpPr>
          <p:cNvPr id="24" name="Group 24"/>
          <p:cNvGrpSpPr>
            <a:grpSpLocks noChangeAspect="1"/>
          </p:cNvGrpSpPr>
          <p:nvPr/>
        </p:nvGrpSpPr>
        <p:grpSpPr>
          <a:xfrm>
            <a:off x="9795122" y="4230472"/>
            <a:ext cx="273032" cy="329604"/>
            <a:chOff x="0" y="0"/>
            <a:chExt cx="6350000" cy="7665720"/>
          </a:xfrm>
        </p:grpSpPr>
        <p:sp>
          <p:nvSpPr>
            <p:cNvPr id="25" name="Freeform 25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080808"/>
            </a:solidFill>
          </p:spPr>
        </p:sp>
        <p:sp>
          <p:nvSpPr>
            <p:cNvPr id="26" name="Freeform 26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6"/>
              <a:stretch>
                <a:fillRect l="-24642" r="-24642"/>
              </a:stretch>
            </a:blipFill>
          </p:spPr>
        </p:sp>
      </p:grpSp>
      <p:grpSp>
        <p:nvGrpSpPr>
          <p:cNvPr id="27" name="Group 27"/>
          <p:cNvGrpSpPr>
            <a:grpSpLocks noChangeAspect="1"/>
          </p:cNvGrpSpPr>
          <p:nvPr/>
        </p:nvGrpSpPr>
        <p:grpSpPr>
          <a:xfrm>
            <a:off x="9931638" y="4230472"/>
            <a:ext cx="273032" cy="329604"/>
            <a:chOff x="0" y="0"/>
            <a:chExt cx="6350000" cy="7665720"/>
          </a:xfrm>
        </p:grpSpPr>
        <p:sp>
          <p:nvSpPr>
            <p:cNvPr id="28" name="Freeform 28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080808"/>
            </a:solidFill>
          </p:spPr>
        </p:sp>
        <p:sp>
          <p:nvSpPr>
            <p:cNvPr id="29" name="Freeform 29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6"/>
              <a:stretch>
                <a:fillRect l="-24642" r="-24642"/>
              </a:stretch>
            </a:blipFill>
          </p:spPr>
        </p:sp>
      </p:grpSp>
      <p:grpSp>
        <p:nvGrpSpPr>
          <p:cNvPr id="30" name="Group 30"/>
          <p:cNvGrpSpPr>
            <a:grpSpLocks noChangeAspect="1"/>
          </p:cNvGrpSpPr>
          <p:nvPr/>
        </p:nvGrpSpPr>
        <p:grpSpPr>
          <a:xfrm>
            <a:off x="9249058" y="4514742"/>
            <a:ext cx="273032" cy="329604"/>
            <a:chOff x="0" y="0"/>
            <a:chExt cx="6350000" cy="7665720"/>
          </a:xfrm>
        </p:grpSpPr>
        <p:sp>
          <p:nvSpPr>
            <p:cNvPr id="31" name="Freeform 31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080808"/>
            </a:solidFill>
          </p:spPr>
        </p:sp>
        <p:sp>
          <p:nvSpPr>
            <p:cNvPr id="32" name="Freeform 32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6"/>
              <a:stretch>
                <a:fillRect l="-24642" r="-24642"/>
              </a:stretch>
            </a:blipFill>
          </p:spPr>
        </p:sp>
      </p:grpSp>
      <p:grpSp>
        <p:nvGrpSpPr>
          <p:cNvPr id="33" name="Group 33"/>
          <p:cNvGrpSpPr>
            <a:grpSpLocks noChangeAspect="1"/>
          </p:cNvGrpSpPr>
          <p:nvPr/>
        </p:nvGrpSpPr>
        <p:grpSpPr>
          <a:xfrm>
            <a:off x="9931638" y="4514742"/>
            <a:ext cx="273032" cy="329604"/>
            <a:chOff x="0" y="0"/>
            <a:chExt cx="6350000" cy="7665720"/>
          </a:xfrm>
        </p:grpSpPr>
        <p:sp>
          <p:nvSpPr>
            <p:cNvPr id="34" name="Freeform 34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080808"/>
            </a:solidFill>
          </p:spPr>
        </p:sp>
        <p:sp>
          <p:nvSpPr>
            <p:cNvPr id="35" name="Freeform 35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6"/>
              <a:stretch>
                <a:fillRect l="-24642" r="-24642"/>
              </a:stretch>
            </a:blipFill>
          </p:spPr>
        </p:sp>
      </p:grpSp>
      <p:sp>
        <p:nvSpPr>
          <p:cNvPr id="36" name="TextBox 36"/>
          <p:cNvSpPr txBox="1"/>
          <p:nvPr/>
        </p:nvSpPr>
        <p:spPr>
          <a:xfrm>
            <a:off x="1208698" y="3954108"/>
            <a:ext cx="3877362" cy="386003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659083" lvl="1" indent="-329541">
              <a:lnSpc>
                <a:spcPts val="4273"/>
              </a:lnSpc>
              <a:buFont typeface="Arial"/>
              <a:buChar char="•"/>
            </a:pPr>
            <a:r>
              <a:rPr lang="en-US" sz="3052" dirty="0">
                <a:solidFill>
                  <a:srgbClr val="000000"/>
                </a:solidFill>
                <a:latin typeface="Raleway Heavy" panose="02010600030101010101" charset="0"/>
              </a:rPr>
              <a:t>USA</a:t>
            </a:r>
          </a:p>
          <a:p>
            <a:pPr marL="659083" lvl="1" indent="-329541">
              <a:lnSpc>
                <a:spcPts val="4273"/>
              </a:lnSpc>
              <a:buFont typeface="Arial"/>
              <a:buChar char="•"/>
            </a:pPr>
            <a:r>
              <a:rPr lang="en-US" sz="3052" dirty="0">
                <a:solidFill>
                  <a:srgbClr val="000000"/>
                </a:solidFill>
                <a:latin typeface="Raleway Heavy" panose="02010600030101010101" charset="0"/>
              </a:rPr>
              <a:t>Brazil</a:t>
            </a:r>
          </a:p>
          <a:p>
            <a:pPr marL="659083" lvl="1" indent="-329541">
              <a:lnSpc>
                <a:spcPts val="4273"/>
              </a:lnSpc>
              <a:buFont typeface="Arial"/>
              <a:buChar char="•"/>
            </a:pPr>
            <a:r>
              <a:rPr lang="en-US" sz="3052" dirty="0">
                <a:solidFill>
                  <a:srgbClr val="000000"/>
                </a:solidFill>
                <a:latin typeface="Raleway Heavy" panose="02010600030101010101" charset="0"/>
              </a:rPr>
              <a:t>France </a:t>
            </a:r>
          </a:p>
          <a:p>
            <a:pPr marL="659083" lvl="1" indent="-329541">
              <a:lnSpc>
                <a:spcPts val="4273"/>
              </a:lnSpc>
              <a:buFont typeface="Arial"/>
              <a:buChar char="•"/>
            </a:pPr>
            <a:r>
              <a:rPr lang="en-US" sz="3052" dirty="0">
                <a:solidFill>
                  <a:srgbClr val="000000"/>
                </a:solidFill>
                <a:latin typeface="Raleway Heavy" panose="02010600030101010101" charset="0"/>
              </a:rPr>
              <a:t>Israel</a:t>
            </a:r>
          </a:p>
          <a:p>
            <a:pPr marL="659083" lvl="1" indent="-329541">
              <a:lnSpc>
                <a:spcPts val="4273"/>
              </a:lnSpc>
              <a:buFont typeface="Arial"/>
              <a:buChar char="•"/>
            </a:pPr>
            <a:r>
              <a:rPr lang="en-US" sz="3052" dirty="0">
                <a:solidFill>
                  <a:srgbClr val="000000"/>
                </a:solidFill>
                <a:latin typeface="Raleway Heavy" panose="02010600030101010101" charset="0"/>
              </a:rPr>
              <a:t>Mexico</a:t>
            </a:r>
          </a:p>
          <a:p>
            <a:pPr marL="659083" lvl="1" indent="-329541">
              <a:lnSpc>
                <a:spcPts val="4273"/>
              </a:lnSpc>
              <a:buFont typeface="Arial"/>
              <a:buChar char="•"/>
            </a:pPr>
            <a:r>
              <a:rPr lang="en-US" sz="3052" dirty="0">
                <a:solidFill>
                  <a:srgbClr val="000000"/>
                </a:solidFill>
                <a:latin typeface="Raleway Heavy" panose="02010600030101010101" charset="0"/>
              </a:rPr>
              <a:t>Switzerland</a:t>
            </a:r>
          </a:p>
          <a:p>
            <a:pPr marL="659083" lvl="1" indent="-329541">
              <a:lnSpc>
                <a:spcPts val="4273"/>
              </a:lnSpc>
              <a:buFont typeface="Arial"/>
              <a:buChar char="•"/>
            </a:pPr>
            <a:r>
              <a:rPr lang="en-US" sz="3052" dirty="0">
                <a:solidFill>
                  <a:srgbClr val="000000"/>
                </a:solidFill>
                <a:latin typeface="Raleway Heavy" panose="02010600030101010101" charset="0"/>
              </a:rPr>
              <a:t>United Kingdom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13695318" y="3954108"/>
            <a:ext cx="4014829" cy="3860031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659083" lvl="1" indent="-329541">
              <a:lnSpc>
                <a:spcPts val="4273"/>
              </a:lnSpc>
              <a:buFont typeface="Arial"/>
              <a:buChar char="•"/>
            </a:pPr>
            <a:r>
              <a:rPr lang="en-US" sz="3052" dirty="0">
                <a:solidFill>
                  <a:srgbClr val="000000"/>
                </a:solidFill>
                <a:latin typeface="Raleway Heavy" panose="02010600030101010101" charset="0"/>
              </a:rPr>
              <a:t>India </a:t>
            </a:r>
          </a:p>
          <a:p>
            <a:pPr marL="659083" lvl="1" indent="-329541">
              <a:lnSpc>
                <a:spcPts val="4273"/>
              </a:lnSpc>
              <a:buFont typeface="Arial"/>
              <a:buChar char="•"/>
            </a:pPr>
            <a:r>
              <a:rPr lang="en-US" sz="3052" dirty="0">
                <a:solidFill>
                  <a:srgbClr val="000000"/>
                </a:solidFill>
                <a:latin typeface="Raleway Heavy" panose="02010600030101010101" charset="0"/>
              </a:rPr>
              <a:t>China </a:t>
            </a:r>
          </a:p>
          <a:p>
            <a:pPr marL="659083" lvl="1" indent="-329541">
              <a:lnSpc>
                <a:spcPts val="4273"/>
              </a:lnSpc>
              <a:buFont typeface="Arial"/>
              <a:buChar char="•"/>
            </a:pPr>
            <a:r>
              <a:rPr lang="en-US" sz="3052" dirty="0">
                <a:solidFill>
                  <a:srgbClr val="000000"/>
                </a:solidFill>
                <a:latin typeface="Raleway Heavy" panose="02010600030101010101" charset="0"/>
              </a:rPr>
              <a:t>Greece </a:t>
            </a:r>
          </a:p>
          <a:p>
            <a:pPr marL="659083" lvl="1" indent="-329541">
              <a:lnSpc>
                <a:spcPts val="4273"/>
              </a:lnSpc>
              <a:buFont typeface="Arial"/>
              <a:buChar char="•"/>
            </a:pPr>
            <a:r>
              <a:rPr lang="en-US" sz="3052" dirty="0">
                <a:solidFill>
                  <a:srgbClr val="000000"/>
                </a:solidFill>
                <a:latin typeface="Raleway Heavy" panose="02010600030101010101" charset="0"/>
              </a:rPr>
              <a:t>Denmark </a:t>
            </a:r>
          </a:p>
          <a:p>
            <a:pPr marL="659083" lvl="1" indent="-329541">
              <a:lnSpc>
                <a:spcPts val="4273"/>
              </a:lnSpc>
              <a:buFont typeface="Arial"/>
              <a:buChar char="•"/>
            </a:pPr>
            <a:r>
              <a:rPr lang="en-US" sz="3052" dirty="0">
                <a:solidFill>
                  <a:srgbClr val="000000"/>
                </a:solidFill>
                <a:latin typeface="Raleway Heavy" panose="02010600030101010101" charset="0"/>
              </a:rPr>
              <a:t>Taiwan ROC</a:t>
            </a:r>
          </a:p>
          <a:p>
            <a:pPr marL="659083" lvl="1" indent="-329541">
              <a:lnSpc>
                <a:spcPts val="4273"/>
              </a:lnSpc>
              <a:buFont typeface="Arial"/>
              <a:buChar char="•"/>
            </a:pPr>
            <a:r>
              <a:rPr lang="en-US" sz="3052" dirty="0">
                <a:solidFill>
                  <a:srgbClr val="000000"/>
                </a:solidFill>
                <a:latin typeface="Raleway Heavy" panose="02010600030101010101" charset="0"/>
              </a:rPr>
              <a:t>Hong Kong SAR</a:t>
            </a:r>
          </a:p>
          <a:p>
            <a:pPr marL="659083" lvl="1" indent="-329541">
              <a:lnSpc>
                <a:spcPts val="4273"/>
              </a:lnSpc>
              <a:buFont typeface="Arial"/>
              <a:buChar char="•"/>
            </a:pPr>
            <a:r>
              <a:rPr lang="en-US" sz="3052" dirty="0">
                <a:solidFill>
                  <a:srgbClr val="000000"/>
                </a:solidFill>
                <a:latin typeface="Raleway Heavy" panose="02010600030101010101" charset="0"/>
              </a:rPr>
              <a:t>Ukraine</a:t>
            </a:r>
          </a:p>
        </p:txBody>
      </p:sp>
      <p:pic>
        <p:nvPicPr>
          <p:cNvPr id="38" name="Picture 38"/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0" y="0"/>
            <a:ext cx="2551557" cy="3865995"/>
          </a:xfrm>
          <a:prstGeom prst="rect">
            <a:avLst/>
          </a:prstGeom>
        </p:spPr>
      </p:pic>
      <p:grpSp>
        <p:nvGrpSpPr>
          <p:cNvPr id="40" name="Group 36"/>
          <p:cNvGrpSpPr/>
          <p:nvPr/>
        </p:nvGrpSpPr>
        <p:grpSpPr>
          <a:xfrm>
            <a:off x="10201138" y="-268013"/>
            <a:ext cx="1736276" cy="1296713"/>
            <a:chOff x="0" y="0"/>
            <a:chExt cx="812800" cy="607028"/>
          </a:xfrm>
        </p:grpSpPr>
        <p:sp>
          <p:nvSpPr>
            <p:cNvPr id="41" name="Freeform 37"/>
            <p:cNvSpPr/>
            <p:nvPr/>
          </p:nvSpPr>
          <p:spPr>
            <a:xfrm>
              <a:off x="0" y="0"/>
              <a:ext cx="812800" cy="607028"/>
            </a:xfrm>
            <a:custGeom>
              <a:avLst/>
              <a:gdLst/>
              <a:ahLst/>
              <a:cxnLst/>
              <a:rect l="l" t="t" r="r" b="b"/>
              <a:pathLst>
                <a:path w="812800" h="607028">
                  <a:moveTo>
                    <a:pt x="0" y="0"/>
                  </a:moveTo>
                  <a:lnTo>
                    <a:pt x="812800" y="0"/>
                  </a:lnTo>
                  <a:lnTo>
                    <a:pt x="812800" y="607028"/>
                  </a:lnTo>
                  <a:lnTo>
                    <a:pt x="0" y="607028"/>
                  </a:lnTo>
                  <a:close/>
                </a:path>
              </a:pathLst>
            </a:custGeom>
            <a:solidFill>
              <a:srgbClr val="324D9C"/>
            </a:solidFill>
          </p:spPr>
        </p:sp>
        <p:sp>
          <p:nvSpPr>
            <p:cNvPr id="42" name="TextBox 3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</p:grpSp>
      <p:sp>
        <p:nvSpPr>
          <p:cNvPr id="43" name="TextBox 39"/>
          <p:cNvSpPr txBox="1"/>
          <p:nvPr/>
        </p:nvSpPr>
        <p:spPr>
          <a:xfrm>
            <a:off x="10522421" y="56808"/>
            <a:ext cx="1093710" cy="809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2"/>
              </a:lnSpc>
              <a:spcBef>
                <a:spcPct val="0"/>
              </a:spcBef>
            </a:pPr>
            <a:r>
              <a:rPr lang="en-US" sz="4744" dirty="0">
                <a:solidFill>
                  <a:srgbClr val="FFFFFF"/>
                </a:solidFill>
                <a:latin typeface="Raleway Heavy"/>
              </a:rPr>
              <a:t>06</a:t>
            </a:r>
          </a:p>
        </p:txBody>
      </p:sp>
      <p:grpSp>
        <p:nvGrpSpPr>
          <p:cNvPr id="44" name="Group 5"/>
          <p:cNvGrpSpPr>
            <a:grpSpLocks noChangeAspect="1"/>
          </p:cNvGrpSpPr>
          <p:nvPr/>
        </p:nvGrpSpPr>
        <p:grpSpPr>
          <a:xfrm>
            <a:off x="5596436" y="5124629"/>
            <a:ext cx="386710" cy="466836"/>
            <a:chOff x="0" y="0"/>
            <a:chExt cx="6350000" cy="7665720"/>
          </a:xfrm>
        </p:grpSpPr>
        <p:sp>
          <p:nvSpPr>
            <p:cNvPr id="45" name="Freeform 6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080808"/>
            </a:solidFill>
          </p:spPr>
        </p:sp>
        <p:sp>
          <p:nvSpPr>
            <p:cNvPr id="46" name="Freeform 7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6"/>
              <a:stretch>
                <a:fillRect l="-24642" r="-24642"/>
              </a:stretch>
            </a:blipFill>
          </p:spPr>
        </p:sp>
      </p:grpSp>
      <p:grpSp>
        <p:nvGrpSpPr>
          <p:cNvPr id="47" name="Group 5"/>
          <p:cNvGrpSpPr>
            <a:grpSpLocks noChangeAspect="1"/>
          </p:cNvGrpSpPr>
          <p:nvPr/>
        </p:nvGrpSpPr>
        <p:grpSpPr>
          <a:xfrm>
            <a:off x="12103082" y="5105758"/>
            <a:ext cx="386710" cy="466836"/>
            <a:chOff x="0" y="0"/>
            <a:chExt cx="6350000" cy="7665720"/>
          </a:xfrm>
        </p:grpSpPr>
        <p:sp>
          <p:nvSpPr>
            <p:cNvPr id="48" name="Freeform 6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080808"/>
            </a:solidFill>
          </p:spPr>
        </p:sp>
        <p:sp>
          <p:nvSpPr>
            <p:cNvPr id="49" name="Freeform 7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6"/>
              <a:stretch>
                <a:fillRect l="-24642" r="-24642"/>
              </a:stretch>
            </a:blipFill>
          </p:spPr>
        </p:sp>
      </p:grpSp>
      <p:grpSp>
        <p:nvGrpSpPr>
          <p:cNvPr id="50" name="Group 5"/>
          <p:cNvGrpSpPr>
            <a:grpSpLocks noChangeAspect="1"/>
          </p:cNvGrpSpPr>
          <p:nvPr/>
        </p:nvGrpSpPr>
        <p:grpSpPr>
          <a:xfrm>
            <a:off x="11836606" y="5185110"/>
            <a:ext cx="386710" cy="466836"/>
            <a:chOff x="0" y="0"/>
            <a:chExt cx="6350000" cy="7665720"/>
          </a:xfrm>
        </p:grpSpPr>
        <p:sp>
          <p:nvSpPr>
            <p:cNvPr id="51" name="Freeform 6"/>
            <p:cNvSpPr/>
            <p:nvPr/>
          </p:nvSpPr>
          <p:spPr>
            <a:xfrm>
              <a:off x="-309880" y="-309880"/>
              <a:ext cx="6969760" cy="7975600"/>
            </a:xfrm>
            <a:custGeom>
              <a:avLst/>
              <a:gdLst/>
              <a:ahLst/>
              <a:cxnLst/>
              <a:rect l="l" t="t" r="r" b="b"/>
              <a:pathLst>
                <a:path w="6969760" h="7975600">
                  <a:moveTo>
                    <a:pt x="1239520" y="1239520"/>
                  </a:moveTo>
                  <a:cubicBezTo>
                    <a:pt x="0" y="2479040"/>
                    <a:pt x="0" y="4489450"/>
                    <a:pt x="1239520" y="5730240"/>
                  </a:cubicBezTo>
                  <a:lnTo>
                    <a:pt x="3484880" y="7975600"/>
                  </a:lnTo>
                  <a:lnTo>
                    <a:pt x="5730240" y="5730240"/>
                  </a:lnTo>
                  <a:cubicBezTo>
                    <a:pt x="6969760" y="4490720"/>
                    <a:pt x="6969760" y="2480310"/>
                    <a:pt x="5730240" y="1239520"/>
                  </a:cubicBezTo>
                  <a:cubicBezTo>
                    <a:pt x="4489450" y="0"/>
                    <a:pt x="2480310" y="0"/>
                    <a:pt x="1239520" y="1239520"/>
                  </a:cubicBezTo>
                  <a:close/>
                </a:path>
              </a:pathLst>
            </a:custGeom>
            <a:solidFill>
              <a:srgbClr val="080808"/>
            </a:solidFill>
          </p:spPr>
        </p:sp>
        <p:sp>
          <p:nvSpPr>
            <p:cNvPr id="52" name="Freeform 7"/>
            <p:cNvSpPr/>
            <p:nvPr/>
          </p:nvSpPr>
          <p:spPr>
            <a:xfrm>
              <a:off x="246063" y="380308"/>
              <a:ext cx="5895974" cy="5627483"/>
            </a:xfrm>
            <a:custGeom>
              <a:avLst/>
              <a:gdLst/>
              <a:ahLst/>
              <a:cxnLst/>
              <a:rect l="l" t="t" r="r" b="b"/>
              <a:pathLst>
                <a:path w="5895974" h="5627483">
                  <a:moveTo>
                    <a:pt x="2947987" y="4502"/>
                  </a:moveTo>
                  <a:cubicBezTo>
                    <a:pt x="1941349" y="0"/>
                    <a:pt x="1009246" y="534451"/>
                    <a:pt x="504623" y="1405483"/>
                  </a:cubicBezTo>
                  <a:cubicBezTo>
                    <a:pt x="0" y="2276514"/>
                    <a:pt x="0" y="3350970"/>
                    <a:pt x="504623" y="4222001"/>
                  </a:cubicBezTo>
                  <a:cubicBezTo>
                    <a:pt x="1009246" y="5093032"/>
                    <a:pt x="1941349" y="5627483"/>
                    <a:pt x="2947987" y="5622982"/>
                  </a:cubicBezTo>
                  <a:cubicBezTo>
                    <a:pt x="3954625" y="5627483"/>
                    <a:pt x="4886728" y="5093032"/>
                    <a:pt x="5391351" y="4222001"/>
                  </a:cubicBezTo>
                  <a:cubicBezTo>
                    <a:pt x="5895974" y="3350970"/>
                    <a:pt x="5895974" y="2276514"/>
                    <a:pt x="5391351" y="1405483"/>
                  </a:cubicBezTo>
                  <a:cubicBezTo>
                    <a:pt x="4886728" y="534451"/>
                    <a:pt x="3954625" y="0"/>
                    <a:pt x="2947987" y="4502"/>
                  </a:cubicBezTo>
                  <a:close/>
                </a:path>
              </a:pathLst>
            </a:custGeom>
            <a:blipFill>
              <a:blip r:embed="rId6"/>
              <a:stretch>
                <a:fillRect l="-24642" r="-24642"/>
              </a:stretch>
            </a:blipFill>
          </p:spPr>
        </p:sp>
      </p:grpSp>
      <p:pic>
        <p:nvPicPr>
          <p:cNvPr id="54" name="图片 53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25759" r="19694" b="35856"/>
          <a:stretch/>
        </p:blipFill>
        <p:spPr>
          <a:xfrm>
            <a:off x="15135649" y="211981"/>
            <a:ext cx="2809022" cy="1351175"/>
          </a:xfrm>
          <a:prstGeom prst="rect">
            <a:avLst/>
          </a:prstGeom>
        </p:spPr>
      </p:pic>
      <p:pic>
        <p:nvPicPr>
          <p:cNvPr id="61" name="圖片 60">
            <a:extLst>
              <a:ext uri="{FF2B5EF4-FFF2-40B4-BE49-F238E27FC236}">
                <a16:creationId xmlns:a16="http://schemas.microsoft.com/office/drawing/2014/main" id="{622552A8-1D07-26DE-E48B-CC0245661C02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4809926" y="9063276"/>
            <a:ext cx="2414225" cy="1072989"/>
          </a:xfrm>
          <a:prstGeom prst="rect">
            <a:avLst/>
          </a:prstGeom>
        </p:spPr>
      </p:pic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2"/>
          <p:cNvSpPr txBox="1"/>
          <p:nvPr/>
        </p:nvSpPr>
        <p:spPr>
          <a:xfrm>
            <a:off x="2138472" y="1893594"/>
            <a:ext cx="14094227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360"/>
              </a:lnSpc>
              <a:spcBef>
                <a:spcPct val="0"/>
              </a:spcBef>
            </a:pPr>
            <a:r>
              <a:rPr lang="en-US" sz="5300" dirty="0">
                <a:solidFill>
                  <a:srgbClr val="284E9C"/>
                </a:solidFill>
                <a:latin typeface="Raleway Heavy"/>
              </a:rPr>
              <a:t>LIST OF ROLES &amp; ASSIGNMENTS</a:t>
            </a:r>
          </a:p>
        </p:txBody>
      </p:sp>
      <p:grpSp>
        <p:nvGrpSpPr>
          <p:cNvPr id="3" name="Group 3"/>
          <p:cNvGrpSpPr/>
          <p:nvPr/>
        </p:nvGrpSpPr>
        <p:grpSpPr>
          <a:xfrm>
            <a:off x="1696701" y="3238500"/>
            <a:ext cx="3388048" cy="1485051"/>
            <a:chOff x="0" y="0"/>
            <a:chExt cx="3133810" cy="1373613"/>
          </a:xfrm>
        </p:grpSpPr>
        <p:sp>
          <p:nvSpPr>
            <p:cNvPr id="4" name="Freeform 4"/>
            <p:cNvSpPr/>
            <p:nvPr/>
          </p:nvSpPr>
          <p:spPr>
            <a:xfrm>
              <a:off x="0" y="0"/>
              <a:ext cx="3133810" cy="1373613"/>
            </a:xfrm>
            <a:custGeom>
              <a:avLst/>
              <a:gdLst/>
              <a:ahLst/>
              <a:cxnLst/>
              <a:rect l="l" t="t" r="r" b="b"/>
              <a:pathLst>
                <a:path w="3133810" h="1373613">
                  <a:moveTo>
                    <a:pt x="3009350" y="1373613"/>
                  </a:moveTo>
                  <a:lnTo>
                    <a:pt x="124460" y="1373613"/>
                  </a:lnTo>
                  <a:cubicBezTo>
                    <a:pt x="55880" y="1373613"/>
                    <a:pt x="0" y="1317733"/>
                    <a:pt x="0" y="124915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249154"/>
                  </a:lnTo>
                  <a:cubicBezTo>
                    <a:pt x="3133810" y="1317734"/>
                    <a:pt x="3077930" y="1373613"/>
                    <a:pt x="3009350" y="1373613"/>
                  </a:cubicBezTo>
                  <a:close/>
                </a:path>
              </a:pathLst>
            </a:custGeom>
            <a:solidFill>
              <a:srgbClr val="CB333B"/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2061909" y="3784810"/>
            <a:ext cx="2657633" cy="354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Raleway Heavy"/>
              </a:rPr>
              <a:t>QA/QC/GMP/R&amp;D </a:t>
            </a:r>
          </a:p>
        </p:txBody>
      </p:sp>
      <p:grpSp>
        <p:nvGrpSpPr>
          <p:cNvPr id="6" name="Group 6"/>
          <p:cNvGrpSpPr/>
          <p:nvPr/>
        </p:nvGrpSpPr>
        <p:grpSpPr>
          <a:xfrm>
            <a:off x="5531805" y="3238500"/>
            <a:ext cx="3388048" cy="1485051"/>
            <a:chOff x="0" y="0"/>
            <a:chExt cx="3133810" cy="1373613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3133810" cy="1373613"/>
            </a:xfrm>
            <a:custGeom>
              <a:avLst/>
              <a:gdLst/>
              <a:ahLst/>
              <a:cxnLst/>
              <a:rect l="l" t="t" r="r" b="b"/>
              <a:pathLst>
                <a:path w="3133810" h="1373613">
                  <a:moveTo>
                    <a:pt x="3009350" y="1373613"/>
                  </a:moveTo>
                  <a:lnTo>
                    <a:pt x="124460" y="1373613"/>
                  </a:lnTo>
                  <a:cubicBezTo>
                    <a:pt x="55880" y="1373613"/>
                    <a:pt x="0" y="1317733"/>
                    <a:pt x="0" y="124915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249154"/>
                  </a:lnTo>
                  <a:cubicBezTo>
                    <a:pt x="3133810" y="1317734"/>
                    <a:pt x="3077930" y="1373613"/>
                    <a:pt x="3009350" y="1373613"/>
                  </a:cubicBezTo>
                  <a:close/>
                </a:path>
              </a:pathLst>
            </a:custGeom>
            <a:solidFill>
              <a:srgbClr val="CB333B"/>
            </a:solidFill>
          </p:spPr>
        </p:sp>
      </p:grpSp>
      <p:sp>
        <p:nvSpPr>
          <p:cNvPr id="8" name="TextBox 8"/>
          <p:cNvSpPr txBox="1"/>
          <p:nvPr/>
        </p:nvSpPr>
        <p:spPr>
          <a:xfrm>
            <a:off x="6072462" y="3441910"/>
            <a:ext cx="2306733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Raleway Heavy"/>
              </a:rPr>
              <a:t>SALES &amp; MARKETING DIRECTOR</a:t>
            </a:r>
          </a:p>
        </p:txBody>
      </p:sp>
      <p:grpSp>
        <p:nvGrpSpPr>
          <p:cNvPr id="9" name="Group 9"/>
          <p:cNvGrpSpPr/>
          <p:nvPr/>
        </p:nvGrpSpPr>
        <p:grpSpPr>
          <a:xfrm>
            <a:off x="9367528" y="3238500"/>
            <a:ext cx="3388048" cy="1485051"/>
            <a:chOff x="0" y="0"/>
            <a:chExt cx="3133810" cy="1373613"/>
          </a:xfrm>
        </p:grpSpPr>
        <p:sp>
          <p:nvSpPr>
            <p:cNvPr id="10" name="Freeform 10"/>
            <p:cNvSpPr/>
            <p:nvPr/>
          </p:nvSpPr>
          <p:spPr>
            <a:xfrm>
              <a:off x="0" y="0"/>
              <a:ext cx="3133810" cy="1373613"/>
            </a:xfrm>
            <a:custGeom>
              <a:avLst/>
              <a:gdLst/>
              <a:ahLst/>
              <a:cxnLst/>
              <a:rect l="l" t="t" r="r" b="b"/>
              <a:pathLst>
                <a:path w="3133810" h="1373613">
                  <a:moveTo>
                    <a:pt x="3009350" y="1373613"/>
                  </a:moveTo>
                  <a:lnTo>
                    <a:pt x="124460" y="1373613"/>
                  </a:lnTo>
                  <a:cubicBezTo>
                    <a:pt x="55880" y="1373613"/>
                    <a:pt x="0" y="1317733"/>
                    <a:pt x="0" y="124915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249154"/>
                  </a:lnTo>
                  <a:cubicBezTo>
                    <a:pt x="3133810" y="1317734"/>
                    <a:pt x="3077930" y="1373613"/>
                    <a:pt x="3009350" y="1373613"/>
                  </a:cubicBezTo>
                  <a:close/>
                </a:path>
              </a:pathLst>
            </a:custGeom>
            <a:solidFill>
              <a:srgbClr val="CB333B"/>
            </a:solidFill>
          </p:spPr>
        </p:sp>
      </p:grpSp>
      <p:sp>
        <p:nvSpPr>
          <p:cNvPr id="11" name="TextBox 11"/>
          <p:cNvSpPr txBox="1"/>
          <p:nvPr/>
        </p:nvSpPr>
        <p:spPr>
          <a:xfrm>
            <a:off x="9869337" y="3441910"/>
            <a:ext cx="2384431" cy="10401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Raleway Heavy"/>
              </a:rPr>
              <a:t>SUPPLY CHAIN &amp; OPERATIONS HEAD</a:t>
            </a:r>
          </a:p>
        </p:txBody>
      </p:sp>
      <p:grpSp>
        <p:nvGrpSpPr>
          <p:cNvPr id="12" name="Group 12"/>
          <p:cNvGrpSpPr/>
          <p:nvPr/>
        </p:nvGrpSpPr>
        <p:grpSpPr>
          <a:xfrm>
            <a:off x="13203251" y="3238500"/>
            <a:ext cx="3388048" cy="1485051"/>
            <a:chOff x="0" y="0"/>
            <a:chExt cx="3133810" cy="1373613"/>
          </a:xfrm>
        </p:grpSpPr>
        <p:sp>
          <p:nvSpPr>
            <p:cNvPr id="13" name="Freeform 13"/>
            <p:cNvSpPr/>
            <p:nvPr/>
          </p:nvSpPr>
          <p:spPr>
            <a:xfrm>
              <a:off x="0" y="0"/>
              <a:ext cx="3133810" cy="1373613"/>
            </a:xfrm>
            <a:custGeom>
              <a:avLst/>
              <a:gdLst/>
              <a:ahLst/>
              <a:cxnLst/>
              <a:rect l="l" t="t" r="r" b="b"/>
              <a:pathLst>
                <a:path w="3133810" h="1373613">
                  <a:moveTo>
                    <a:pt x="3009350" y="1373613"/>
                  </a:moveTo>
                  <a:lnTo>
                    <a:pt x="124460" y="1373613"/>
                  </a:lnTo>
                  <a:cubicBezTo>
                    <a:pt x="55880" y="1373613"/>
                    <a:pt x="0" y="1317733"/>
                    <a:pt x="0" y="124915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249154"/>
                  </a:lnTo>
                  <a:cubicBezTo>
                    <a:pt x="3133810" y="1317734"/>
                    <a:pt x="3077930" y="1373613"/>
                    <a:pt x="3009350" y="1373613"/>
                  </a:cubicBezTo>
                  <a:close/>
                </a:path>
              </a:pathLst>
            </a:custGeom>
            <a:solidFill>
              <a:srgbClr val="CB333B"/>
            </a:solidFill>
          </p:spPr>
        </p:sp>
      </p:grpSp>
      <p:sp>
        <p:nvSpPr>
          <p:cNvPr id="14" name="TextBox 14"/>
          <p:cNvSpPr txBox="1"/>
          <p:nvPr/>
        </p:nvSpPr>
        <p:spPr>
          <a:xfrm>
            <a:off x="13430036" y="3441910"/>
            <a:ext cx="2934477" cy="101662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Raleway Heavy"/>
              </a:rPr>
              <a:t>REGULATORY AFFAIRS </a:t>
            </a:r>
            <a:r>
              <a:rPr lang="en-US" sz="2100">
                <a:solidFill>
                  <a:srgbClr val="FFFFFF"/>
                </a:solidFill>
                <a:latin typeface="Raleway Heavy"/>
              </a:rPr>
              <a:t>HEAD / </a:t>
            </a:r>
            <a:endParaRPr lang="en-US" sz="2100" dirty="0">
              <a:solidFill>
                <a:srgbClr val="FFFFFF"/>
              </a:solidFill>
              <a:latin typeface="Raleway Heavy"/>
            </a:endParaRPr>
          </a:p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Raleway Heavy"/>
              </a:rPr>
              <a:t>RAQA MANAGER</a:t>
            </a:r>
          </a:p>
        </p:txBody>
      </p:sp>
      <p:grpSp>
        <p:nvGrpSpPr>
          <p:cNvPr id="15" name="Group 15"/>
          <p:cNvGrpSpPr/>
          <p:nvPr/>
        </p:nvGrpSpPr>
        <p:grpSpPr>
          <a:xfrm>
            <a:off x="1696701" y="5193477"/>
            <a:ext cx="3388048" cy="1485051"/>
            <a:chOff x="0" y="0"/>
            <a:chExt cx="3133810" cy="1373613"/>
          </a:xfrm>
        </p:grpSpPr>
        <p:sp>
          <p:nvSpPr>
            <p:cNvPr id="16" name="Freeform 16"/>
            <p:cNvSpPr/>
            <p:nvPr/>
          </p:nvSpPr>
          <p:spPr>
            <a:xfrm>
              <a:off x="0" y="0"/>
              <a:ext cx="3133810" cy="1373613"/>
            </a:xfrm>
            <a:custGeom>
              <a:avLst/>
              <a:gdLst/>
              <a:ahLst/>
              <a:cxnLst/>
              <a:rect l="l" t="t" r="r" b="b"/>
              <a:pathLst>
                <a:path w="3133810" h="1373613">
                  <a:moveTo>
                    <a:pt x="3009350" y="1373613"/>
                  </a:moveTo>
                  <a:lnTo>
                    <a:pt x="124460" y="1373613"/>
                  </a:lnTo>
                  <a:cubicBezTo>
                    <a:pt x="55880" y="1373613"/>
                    <a:pt x="0" y="1317733"/>
                    <a:pt x="0" y="124915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249154"/>
                  </a:lnTo>
                  <a:cubicBezTo>
                    <a:pt x="3133810" y="1317734"/>
                    <a:pt x="3077930" y="1373613"/>
                    <a:pt x="3009350" y="1373613"/>
                  </a:cubicBezTo>
                  <a:close/>
                </a:path>
              </a:pathLst>
            </a:custGeom>
            <a:solidFill>
              <a:srgbClr val="CB333B"/>
            </a:solidFill>
          </p:spPr>
        </p:sp>
      </p:grpSp>
      <p:sp>
        <p:nvSpPr>
          <p:cNvPr id="17" name="TextBox 17"/>
          <p:cNvSpPr txBox="1"/>
          <p:nvPr/>
        </p:nvSpPr>
        <p:spPr>
          <a:xfrm>
            <a:off x="2061909" y="5568338"/>
            <a:ext cx="2657633" cy="69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Raleway Heavy"/>
              </a:rPr>
              <a:t>HUMAN RESOURCES DIRECTOR</a:t>
            </a:r>
          </a:p>
        </p:txBody>
      </p:sp>
      <p:grpSp>
        <p:nvGrpSpPr>
          <p:cNvPr id="18" name="Group 18"/>
          <p:cNvGrpSpPr/>
          <p:nvPr/>
        </p:nvGrpSpPr>
        <p:grpSpPr>
          <a:xfrm>
            <a:off x="5531805" y="5193477"/>
            <a:ext cx="3388048" cy="1485051"/>
            <a:chOff x="0" y="0"/>
            <a:chExt cx="3133810" cy="1373613"/>
          </a:xfrm>
        </p:grpSpPr>
        <p:sp>
          <p:nvSpPr>
            <p:cNvPr id="19" name="Freeform 19"/>
            <p:cNvSpPr/>
            <p:nvPr/>
          </p:nvSpPr>
          <p:spPr>
            <a:xfrm>
              <a:off x="0" y="0"/>
              <a:ext cx="3133810" cy="1373613"/>
            </a:xfrm>
            <a:custGeom>
              <a:avLst/>
              <a:gdLst/>
              <a:ahLst/>
              <a:cxnLst/>
              <a:rect l="l" t="t" r="r" b="b"/>
              <a:pathLst>
                <a:path w="3133810" h="1373613">
                  <a:moveTo>
                    <a:pt x="3009350" y="1373613"/>
                  </a:moveTo>
                  <a:lnTo>
                    <a:pt x="124460" y="1373613"/>
                  </a:lnTo>
                  <a:cubicBezTo>
                    <a:pt x="55880" y="1373613"/>
                    <a:pt x="0" y="1317733"/>
                    <a:pt x="0" y="124915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249154"/>
                  </a:lnTo>
                  <a:cubicBezTo>
                    <a:pt x="3133810" y="1317734"/>
                    <a:pt x="3077930" y="1373613"/>
                    <a:pt x="3009350" y="1373613"/>
                  </a:cubicBezTo>
                  <a:close/>
                </a:path>
              </a:pathLst>
            </a:custGeom>
            <a:solidFill>
              <a:srgbClr val="CB333B"/>
            </a:solidFill>
          </p:spPr>
        </p:sp>
      </p:grpSp>
      <p:sp>
        <p:nvSpPr>
          <p:cNvPr id="20" name="TextBox 20"/>
          <p:cNvSpPr txBox="1"/>
          <p:nvPr/>
        </p:nvSpPr>
        <p:spPr>
          <a:xfrm>
            <a:off x="5897013" y="5739788"/>
            <a:ext cx="2657633" cy="3543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Raleway Heavy"/>
              </a:rPr>
              <a:t>MEDICAL DIRECTOR</a:t>
            </a:r>
          </a:p>
        </p:txBody>
      </p:sp>
      <p:grpSp>
        <p:nvGrpSpPr>
          <p:cNvPr id="21" name="Group 21"/>
          <p:cNvGrpSpPr/>
          <p:nvPr/>
        </p:nvGrpSpPr>
        <p:grpSpPr>
          <a:xfrm>
            <a:off x="9406377" y="5193477"/>
            <a:ext cx="3388048" cy="1485051"/>
            <a:chOff x="0" y="0"/>
            <a:chExt cx="3133810" cy="1373613"/>
          </a:xfrm>
        </p:grpSpPr>
        <p:sp>
          <p:nvSpPr>
            <p:cNvPr id="22" name="Freeform 22"/>
            <p:cNvSpPr/>
            <p:nvPr/>
          </p:nvSpPr>
          <p:spPr>
            <a:xfrm>
              <a:off x="0" y="0"/>
              <a:ext cx="3133810" cy="1373613"/>
            </a:xfrm>
            <a:custGeom>
              <a:avLst/>
              <a:gdLst/>
              <a:ahLst/>
              <a:cxnLst/>
              <a:rect l="l" t="t" r="r" b="b"/>
              <a:pathLst>
                <a:path w="3133810" h="1373613">
                  <a:moveTo>
                    <a:pt x="3009350" y="1373613"/>
                  </a:moveTo>
                  <a:lnTo>
                    <a:pt x="124460" y="1373613"/>
                  </a:lnTo>
                  <a:cubicBezTo>
                    <a:pt x="55880" y="1373613"/>
                    <a:pt x="0" y="1317733"/>
                    <a:pt x="0" y="124915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249154"/>
                  </a:lnTo>
                  <a:cubicBezTo>
                    <a:pt x="3133810" y="1317734"/>
                    <a:pt x="3077930" y="1373613"/>
                    <a:pt x="3009350" y="1373613"/>
                  </a:cubicBezTo>
                  <a:close/>
                </a:path>
              </a:pathLst>
            </a:custGeom>
            <a:solidFill>
              <a:srgbClr val="CB333B"/>
            </a:solidFill>
          </p:spPr>
        </p:sp>
      </p:grpSp>
      <p:sp>
        <p:nvSpPr>
          <p:cNvPr id="23" name="TextBox 23"/>
          <p:cNvSpPr txBox="1"/>
          <p:nvPr/>
        </p:nvSpPr>
        <p:spPr>
          <a:xfrm>
            <a:off x="10004676" y="5568338"/>
            <a:ext cx="2191449" cy="69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Raleway Heavy"/>
              </a:rPr>
              <a:t>CFO/FINANCE CONTROLLER</a:t>
            </a:r>
          </a:p>
        </p:txBody>
      </p:sp>
      <p:grpSp>
        <p:nvGrpSpPr>
          <p:cNvPr id="24" name="Group 24"/>
          <p:cNvGrpSpPr/>
          <p:nvPr/>
        </p:nvGrpSpPr>
        <p:grpSpPr>
          <a:xfrm>
            <a:off x="13203251" y="5193477"/>
            <a:ext cx="3388048" cy="1485051"/>
            <a:chOff x="0" y="0"/>
            <a:chExt cx="3133810" cy="1373613"/>
          </a:xfrm>
        </p:grpSpPr>
        <p:sp>
          <p:nvSpPr>
            <p:cNvPr id="25" name="Freeform 25"/>
            <p:cNvSpPr/>
            <p:nvPr/>
          </p:nvSpPr>
          <p:spPr>
            <a:xfrm>
              <a:off x="0" y="0"/>
              <a:ext cx="3133810" cy="1373613"/>
            </a:xfrm>
            <a:custGeom>
              <a:avLst/>
              <a:gdLst/>
              <a:ahLst/>
              <a:cxnLst/>
              <a:rect l="l" t="t" r="r" b="b"/>
              <a:pathLst>
                <a:path w="3133810" h="1373613">
                  <a:moveTo>
                    <a:pt x="3009350" y="1373613"/>
                  </a:moveTo>
                  <a:lnTo>
                    <a:pt x="124460" y="1373613"/>
                  </a:lnTo>
                  <a:cubicBezTo>
                    <a:pt x="55880" y="1373613"/>
                    <a:pt x="0" y="1317733"/>
                    <a:pt x="0" y="124915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249154"/>
                  </a:lnTo>
                  <a:cubicBezTo>
                    <a:pt x="3133810" y="1317734"/>
                    <a:pt x="3077930" y="1373613"/>
                    <a:pt x="3009350" y="1373613"/>
                  </a:cubicBezTo>
                  <a:close/>
                </a:path>
              </a:pathLst>
            </a:custGeom>
            <a:solidFill>
              <a:srgbClr val="CB333B"/>
            </a:solidFill>
          </p:spPr>
        </p:sp>
      </p:grpSp>
      <p:sp>
        <p:nvSpPr>
          <p:cNvPr id="26" name="TextBox 26"/>
          <p:cNvSpPr txBox="1"/>
          <p:nvPr/>
        </p:nvSpPr>
        <p:spPr>
          <a:xfrm>
            <a:off x="13740024" y="5568338"/>
            <a:ext cx="2314503" cy="69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Raleway Heavy"/>
              </a:rPr>
              <a:t>HEALTH CARE &amp; HOSPITAL STAFF</a:t>
            </a:r>
          </a:p>
        </p:txBody>
      </p:sp>
      <p:grpSp>
        <p:nvGrpSpPr>
          <p:cNvPr id="27" name="Group 27"/>
          <p:cNvGrpSpPr/>
          <p:nvPr/>
        </p:nvGrpSpPr>
        <p:grpSpPr>
          <a:xfrm>
            <a:off x="5531805" y="7145253"/>
            <a:ext cx="3388048" cy="1485051"/>
            <a:chOff x="0" y="0"/>
            <a:chExt cx="3133810" cy="1373613"/>
          </a:xfrm>
        </p:grpSpPr>
        <p:sp>
          <p:nvSpPr>
            <p:cNvPr id="28" name="Freeform 28"/>
            <p:cNvSpPr/>
            <p:nvPr/>
          </p:nvSpPr>
          <p:spPr>
            <a:xfrm>
              <a:off x="0" y="0"/>
              <a:ext cx="3133810" cy="1373613"/>
            </a:xfrm>
            <a:custGeom>
              <a:avLst/>
              <a:gdLst/>
              <a:ahLst/>
              <a:cxnLst/>
              <a:rect l="l" t="t" r="r" b="b"/>
              <a:pathLst>
                <a:path w="3133810" h="1373613">
                  <a:moveTo>
                    <a:pt x="3009350" y="1373613"/>
                  </a:moveTo>
                  <a:lnTo>
                    <a:pt x="124460" y="1373613"/>
                  </a:lnTo>
                  <a:cubicBezTo>
                    <a:pt x="55880" y="1373613"/>
                    <a:pt x="0" y="1317733"/>
                    <a:pt x="0" y="124915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249154"/>
                  </a:lnTo>
                  <a:cubicBezTo>
                    <a:pt x="3133810" y="1317734"/>
                    <a:pt x="3077930" y="1373613"/>
                    <a:pt x="3009350" y="1373613"/>
                  </a:cubicBezTo>
                  <a:close/>
                </a:path>
              </a:pathLst>
            </a:custGeom>
            <a:solidFill>
              <a:srgbClr val="CB333B"/>
            </a:solidFill>
          </p:spPr>
        </p:sp>
      </p:grpSp>
      <p:sp>
        <p:nvSpPr>
          <p:cNvPr id="29" name="TextBox 29"/>
          <p:cNvSpPr txBox="1"/>
          <p:nvPr/>
        </p:nvSpPr>
        <p:spPr>
          <a:xfrm>
            <a:off x="5847140" y="7520114"/>
            <a:ext cx="2757378" cy="69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>
                <a:solidFill>
                  <a:srgbClr val="FFFFFF"/>
                </a:solidFill>
                <a:latin typeface="Raleway Heavy"/>
              </a:rPr>
              <a:t>COUNTRY MANAGER &amp; BOARD MEMBER</a:t>
            </a:r>
          </a:p>
        </p:txBody>
      </p:sp>
      <p:grpSp>
        <p:nvGrpSpPr>
          <p:cNvPr id="30" name="Group 30"/>
          <p:cNvGrpSpPr/>
          <p:nvPr/>
        </p:nvGrpSpPr>
        <p:grpSpPr>
          <a:xfrm>
            <a:off x="9406377" y="7145253"/>
            <a:ext cx="3388048" cy="1485051"/>
            <a:chOff x="0" y="0"/>
            <a:chExt cx="3133810" cy="1373613"/>
          </a:xfrm>
        </p:grpSpPr>
        <p:sp>
          <p:nvSpPr>
            <p:cNvPr id="31" name="Freeform 31"/>
            <p:cNvSpPr/>
            <p:nvPr/>
          </p:nvSpPr>
          <p:spPr>
            <a:xfrm>
              <a:off x="0" y="0"/>
              <a:ext cx="3133810" cy="1373613"/>
            </a:xfrm>
            <a:custGeom>
              <a:avLst/>
              <a:gdLst/>
              <a:ahLst/>
              <a:cxnLst/>
              <a:rect l="l" t="t" r="r" b="b"/>
              <a:pathLst>
                <a:path w="3133810" h="1373613">
                  <a:moveTo>
                    <a:pt x="3009350" y="1373613"/>
                  </a:moveTo>
                  <a:lnTo>
                    <a:pt x="124460" y="1373613"/>
                  </a:lnTo>
                  <a:cubicBezTo>
                    <a:pt x="55880" y="1373613"/>
                    <a:pt x="0" y="1317733"/>
                    <a:pt x="0" y="124915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249154"/>
                  </a:lnTo>
                  <a:cubicBezTo>
                    <a:pt x="3133810" y="1317734"/>
                    <a:pt x="3077930" y="1373613"/>
                    <a:pt x="3009350" y="1373613"/>
                  </a:cubicBezTo>
                  <a:close/>
                </a:path>
              </a:pathLst>
            </a:custGeom>
            <a:solidFill>
              <a:srgbClr val="CB333B"/>
            </a:solidFill>
          </p:spPr>
        </p:sp>
      </p:grpSp>
      <p:sp>
        <p:nvSpPr>
          <p:cNvPr id="32" name="TextBox 32"/>
          <p:cNvSpPr txBox="1"/>
          <p:nvPr/>
        </p:nvSpPr>
        <p:spPr>
          <a:xfrm>
            <a:off x="10288902" y="7520114"/>
            <a:ext cx="1622997" cy="69723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Raleway Heavy"/>
              </a:rPr>
              <a:t>SBU HEAD  - PROJECTS</a:t>
            </a:r>
          </a:p>
        </p:txBody>
      </p:sp>
      <p:pic>
        <p:nvPicPr>
          <p:cNvPr id="33" name="Picture 3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rcRect/>
          <a:stretch>
            <a:fillRect/>
          </a:stretch>
        </p:blipFill>
        <p:spPr>
          <a:xfrm>
            <a:off x="16658223" y="9260989"/>
            <a:ext cx="601077" cy="601077"/>
          </a:xfrm>
          <a:prstGeom prst="rect">
            <a:avLst/>
          </a:prstGeom>
        </p:spPr>
      </p:pic>
      <p:sp>
        <p:nvSpPr>
          <p:cNvPr id="34" name="TextBox 34"/>
          <p:cNvSpPr txBox="1"/>
          <p:nvPr/>
        </p:nvSpPr>
        <p:spPr>
          <a:xfrm>
            <a:off x="14954491" y="9172575"/>
            <a:ext cx="1587127" cy="69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6"/>
              </a:lnSpc>
              <a:spcBef>
                <a:spcPct val="0"/>
              </a:spcBef>
            </a:pPr>
            <a:r>
              <a:rPr lang="en-US" sz="4004" dirty="0">
                <a:solidFill>
                  <a:srgbClr val="284E9C"/>
                </a:solidFill>
                <a:latin typeface="Raleway Heavy"/>
              </a:rPr>
              <a:t>Next</a:t>
            </a:r>
          </a:p>
        </p:txBody>
      </p:sp>
      <p:grpSp>
        <p:nvGrpSpPr>
          <p:cNvPr id="36" name="Group 36"/>
          <p:cNvGrpSpPr/>
          <p:nvPr/>
        </p:nvGrpSpPr>
        <p:grpSpPr>
          <a:xfrm>
            <a:off x="10201138" y="-268013"/>
            <a:ext cx="1736276" cy="1296713"/>
            <a:chOff x="0" y="0"/>
            <a:chExt cx="812800" cy="607028"/>
          </a:xfrm>
        </p:grpSpPr>
        <p:sp>
          <p:nvSpPr>
            <p:cNvPr id="37" name="Freeform 37"/>
            <p:cNvSpPr/>
            <p:nvPr/>
          </p:nvSpPr>
          <p:spPr>
            <a:xfrm>
              <a:off x="0" y="0"/>
              <a:ext cx="812800" cy="607028"/>
            </a:xfrm>
            <a:custGeom>
              <a:avLst/>
              <a:gdLst/>
              <a:ahLst/>
              <a:cxnLst/>
              <a:rect l="l" t="t" r="r" b="b"/>
              <a:pathLst>
                <a:path w="812800" h="607028">
                  <a:moveTo>
                    <a:pt x="0" y="0"/>
                  </a:moveTo>
                  <a:lnTo>
                    <a:pt x="812800" y="0"/>
                  </a:lnTo>
                  <a:lnTo>
                    <a:pt x="812800" y="607028"/>
                  </a:lnTo>
                  <a:lnTo>
                    <a:pt x="0" y="607028"/>
                  </a:lnTo>
                  <a:close/>
                </a:path>
              </a:pathLst>
            </a:custGeom>
            <a:solidFill>
              <a:srgbClr val="324D9C"/>
            </a:solidFill>
          </p:spPr>
        </p:sp>
        <p:sp>
          <p:nvSpPr>
            <p:cNvPr id="38" name="TextBox 3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</p:grpSp>
      <p:sp>
        <p:nvSpPr>
          <p:cNvPr id="39" name="TextBox 39"/>
          <p:cNvSpPr txBox="1"/>
          <p:nvPr/>
        </p:nvSpPr>
        <p:spPr>
          <a:xfrm>
            <a:off x="10522421" y="56808"/>
            <a:ext cx="1093710" cy="809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2"/>
              </a:lnSpc>
              <a:spcBef>
                <a:spcPct val="0"/>
              </a:spcBef>
            </a:pPr>
            <a:r>
              <a:rPr lang="en-US" sz="4744" dirty="0">
                <a:solidFill>
                  <a:srgbClr val="FFFFFF"/>
                </a:solidFill>
                <a:latin typeface="Raleway Heavy"/>
              </a:rPr>
              <a:t>07</a:t>
            </a:r>
          </a:p>
        </p:txBody>
      </p:sp>
      <p:pic>
        <p:nvPicPr>
          <p:cNvPr id="40" name="Picture 40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17944671" y="3283390"/>
            <a:ext cx="686657" cy="1813016"/>
          </a:xfrm>
          <a:prstGeom prst="rect">
            <a:avLst/>
          </a:prstGeom>
        </p:spPr>
      </p:pic>
      <p:pic>
        <p:nvPicPr>
          <p:cNvPr id="41" name="Picture 41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rcRect/>
          <a:stretch>
            <a:fillRect/>
          </a:stretch>
        </p:blipFill>
        <p:spPr>
          <a:xfrm>
            <a:off x="-343329" y="3283390"/>
            <a:ext cx="686657" cy="1813016"/>
          </a:xfrm>
          <a:prstGeom prst="rect">
            <a:avLst/>
          </a:prstGeom>
        </p:spPr>
      </p:pic>
      <p:grpSp>
        <p:nvGrpSpPr>
          <p:cNvPr id="42" name="Group 3">
            <a:extLst>
              <a:ext uri="{FF2B5EF4-FFF2-40B4-BE49-F238E27FC236}">
                <a16:creationId xmlns:a16="http://schemas.microsoft.com/office/drawing/2014/main" id="{26569DE7-FBBF-68BF-6F87-1D23C1F88B45}"/>
              </a:ext>
            </a:extLst>
          </p:cNvPr>
          <p:cNvGrpSpPr/>
          <p:nvPr/>
        </p:nvGrpSpPr>
        <p:grpSpPr>
          <a:xfrm>
            <a:off x="1740615" y="7163649"/>
            <a:ext cx="3388048" cy="1485051"/>
            <a:chOff x="0" y="0"/>
            <a:chExt cx="3133810" cy="1373613"/>
          </a:xfrm>
        </p:grpSpPr>
        <p:sp>
          <p:nvSpPr>
            <p:cNvPr id="43" name="Freeform 4">
              <a:extLst>
                <a:ext uri="{FF2B5EF4-FFF2-40B4-BE49-F238E27FC236}">
                  <a16:creationId xmlns:a16="http://schemas.microsoft.com/office/drawing/2014/main" id="{4F20EAE9-1C17-181C-EFC1-3B5A174C575D}"/>
                </a:ext>
              </a:extLst>
            </p:cNvPr>
            <p:cNvSpPr/>
            <p:nvPr/>
          </p:nvSpPr>
          <p:spPr>
            <a:xfrm>
              <a:off x="0" y="0"/>
              <a:ext cx="3133810" cy="1373613"/>
            </a:xfrm>
            <a:custGeom>
              <a:avLst/>
              <a:gdLst/>
              <a:ahLst/>
              <a:cxnLst/>
              <a:rect l="l" t="t" r="r" b="b"/>
              <a:pathLst>
                <a:path w="3133810" h="1373613">
                  <a:moveTo>
                    <a:pt x="3009350" y="1373613"/>
                  </a:moveTo>
                  <a:lnTo>
                    <a:pt x="124460" y="1373613"/>
                  </a:lnTo>
                  <a:cubicBezTo>
                    <a:pt x="55880" y="1373613"/>
                    <a:pt x="0" y="1317733"/>
                    <a:pt x="0" y="124915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249154"/>
                  </a:lnTo>
                  <a:cubicBezTo>
                    <a:pt x="3133810" y="1317734"/>
                    <a:pt x="3077930" y="1373613"/>
                    <a:pt x="3009350" y="1373613"/>
                  </a:cubicBezTo>
                  <a:close/>
                </a:path>
              </a:pathLst>
            </a:custGeom>
            <a:solidFill>
              <a:srgbClr val="CB333B"/>
            </a:solidFill>
          </p:spPr>
        </p:sp>
      </p:grpSp>
      <p:sp>
        <p:nvSpPr>
          <p:cNvPr id="44" name="TextBox 5">
            <a:extLst>
              <a:ext uri="{FF2B5EF4-FFF2-40B4-BE49-F238E27FC236}">
                <a16:creationId xmlns:a16="http://schemas.microsoft.com/office/drawing/2014/main" id="{A07E4881-6C56-906F-0146-92254DAA316B}"/>
              </a:ext>
            </a:extLst>
          </p:cNvPr>
          <p:cNvSpPr txBox="1"/>
          <p:nvPr/>
        </p:nvSpPr>
        <p:spPr>
          <a:xfrm>
            <a:off x="2121321" y="7581826"/>
            <a:ext cx="2657633" cy="67037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Raleway Heavy"/>
              </a:rPr>
              <a:t>HEAD OF LEGAL &amp; </a:t>
            </a:r>
            <a:r>
              <a:rPr lang="en-US" sz="2100" dirty="0" err="1">
                <a:solidFill>
                  <a:srgbClr val="FFFFFF"/>
                </a:solidFill>
                <a:latin typeface="Raleway Heavy"/>
              </a:rPr>
              <a:t>COMPLiANCE</a:t>
            </a:r>
            <a:r>
              <a:rPr lang="en-US" sz="2100" dirty="0">
                <a:solidFill>
                  <a:srgbClr val="FFFFFF"/>
                </a:solidFill>
                <a:latin typeface="Raleway Heavy"/>
              </a:rPr>
              <a:t> </a:t>
            </a:r>
          </a:p>
        </p:txBody>
      </p:sp>
      <p:grpSp>
        <p:nvGrpSpPr>
          <p:cNvPr id="45" name="Group 30"/>
          <p:cNvGrpSpPr/>
          <p:nvPr/>
        </p:nvGrpSpPr>
        <p:grpSpPr>
          <a:xfrm>
            <a:off x="13223552" y="7163649"/>
            <a:ext cx="3388048" cy="1485051"/>
            <a:chOff x="0" y="0"/>
            <a:chExt cx="3133810" cy="1373613"/>
          </a:xfrm>
        </p:grpSpPr>
        <p:sp>
          <p:nvSpPr>
            <p:cNvPr id="46" name="Freeform 31"/>
            <p:cNvSpPr/>
            <p:nvPr/>
          </p:nvSpPr>
          <p:spPr>
            <a:xfrm>
              <a:off x="0" y="0"/>
              <a:ext cx="3133810" cy="1373613"/>
            </a:xfrm>
            <a:custGeom>
              <a:avLst/>
              <a:gdLst/>
              <a:ahLst/>
              <a:cxnLst/>
              <a:rect l="l" t="t" r="r" b="b"/>
              <a:pathLst>
                <a:path w="3133810" h="1373613">
                  <a:moveTo>
                    <a:pt x="3009350" y="1373613"/>
                  </a:moveTo>
                  <a:lnTo>
                    <a:pt x="124460" y="1373613"/>
                  </a:lnTo>
                  <a:cubicBezTo>
                    <a:pt x="55880" y="1373613"/>
                    <a:pt x="0" y="1317733"/>
                    <a:pt x="0" y="1249153"/>
                  </a:cubicBezTo>
                  <a:lnTo>
                    <a:pt x="0" y="124460"/>
                  </a:lnTo>
                  <a:cubicBezTo>
                    <a:pt x="0" y="55880"/>
                    <a:pt x="55880" y="0"/>
                    <a:pt x="124460" y="0"/>
                  </a:cubicBezTo>
                  <a:lnTo>
                    <a:pt x="3009350" y="0"/>
                  </a:lnTo>
                  <a:cubicBezTo>
                    <a:pt x="3077930" y="0"/>
                    <a:pt x="3133810" y="55880"/>
                    <a:pt x="3133810" y="124460"/>
                  </a:cubicBezTo>
                  <a:lnTo>
                    <a:pt x="3133810" y="1249154"/>
                  </a:lnTo>
                  <a:cubicBezTo>
                    <a:pt x="3133810" y="1317734"/>
                    <a:pt x="3077930" y="1373613"/>
                    <a:pt x="3009350" y="1373613"/>
                  </a:cubicBezTo>
                  <a:close/>
                </a:path>
              </a:pathLst>
            </a:custGeom>
            <a:solidFill>
              <a:srgbClr val="CB333B"/>
            </a:solidFill>
          </p:spPr>
        </p:sp>
      </p:grpSp>
      <p:sp>
        <p:nvSpPr>
          <p:cNvPr id="47" name="TextBox 32"/>
          <p:cNvSpPr txBox="1"/>
          <p:nvPr/>
        </p:nvSpPr>
        <p:spPr>
          <a:xfrm>
            <a:off x="13868400" y="7575203"/>
            <a:ext cx="2133600" cy="69249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0" lvl="0" indent="0" algn="l">
              <a:lnSpc>
                <a:spcPts val="2730"/>
              </a:lnSpc>
              <a:spcBef>
                <a:spcPct val="0"/>
              </a:spcBef>
            </a:pPr>
            <a:r>
              <a:rPr lang="en-US" sz="2100" dirty="0">
                <a:solidFill>
                  <a:srgbClr val="FFFFFF"/>
                </a:solidFill>
                <a:latin typeface="Raleway Heavy"/>
              </a:rPr>
              <a:t>DIRECTOR OF STATISTICS</a:t>
            </a:r>
          </a:p>
        </p:txBody>
      </p:sp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25759" r="19694" b="35856"/>
          <a:stretch/>
        </p:blipFill>
        <p:spPr>
          <a:xfrm>
            <a:off x="15135649" y="211981"/>
            <a:ext cx="2809022" cy="1351175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>
            <a:grpSpLocks noChangeAspect="1"/>
          </p:cNvGrpSpPr>
          <p:nvPr/>
        </p:nvGrpSpPr>
        <p:grpSpPr>
          <a:xfrm rot="2700000">
            <a:off x="13267761" y="8721170"/>
            <a:ext cx="4241534" cy="3233470"/>
            <a:chOff x="0" y="0"/>
            <a:chExt cx="17123169" cy="13053593"/>
          </a:xfrm>
        </p:grpSpPr>
        <p:sp>
          <p:nvSpPr>
            <p:cNvPr id="3" name="Freeform 3"/>
            <p:cNvSpPr/>
            <p:nvPr/>
          </p:nvSpPr>
          <p:spPr>
            <a:xfrm>
              <a:off x="-90932" y="0"/>
              <a:ext cx="17335752" cy="13053695"/>
            </a:xfrm>
            <a:custGeom>
              <a:avLst/>
              <a:gdLst/>
              <a:ahLst/>
              <a:cxnLst/>
              <a:rect l="l" t="t" r="r" b="b"/>
              <a:pathLst>
                <a:path w="17335752" h="13053695">
                  <a:moveTo>
                    <a:pt x="1642364" y="0"/>
                  </a:moveTo>
                  <a:cubicBezTo>
                    <a:pt x="718693" y="0"/>
                    <a:pt x="0" y="802259"/>
                    <a:pt x="100330" y="1720469"/>
                  </a:cubicBezTo>
                  <a:cubicBezTo>
                    <a:pt x="542036" y="5762879"/>
                    <a:pt x="2138426" y="9458198"/>
                    <a:pt x="4552569" y="12469876"/>
                  </a:cubicBezTo>
                  <a:cubicBezTo>
                    <a:pt x="4862195" y="12856210"/>
                    <a:pt x="5314188" y="13053695"/>
                    <a:pt x="5767832" y="13053695"/>
                  </a:cubicBezTo>
                  <a:cubicBezTo>
                    <a:pt x="6162294" y="13053695"/>
                    <a:pt x="6558026" y="12904343"/>
                    <a:pt x="6862572" y="12599924"/>
                  </a:cubicBezTo>
                  <a:lnTo>
                    <a:pt x="16761840" y="2700655"/>
                  </a:lnTo>
                  <a:cubicBezTo>
                    <a:pt x="17209896" y="2252599"/>
                    <a:pt x="17335752" y="1579118"/>
                    <a:pt x="17091532" y="994537"/>
                  </a:cubicBezTo>
                  <a:cubicBezTo>
                    <a:pt x="17087341" y="984631"/>
                    <a:pt x="17083276" y="974725"/>
                    <a:pt x="17079213" y="964692"/>
                  </a:cubicBezTo>
                  <a:cubicBezTo>
                    <a:pt x="16840835" y="381254"/>
                    <a:pt x="16273399" y="0"/>
                    <a:pt x="15643225" y="0"/>
                  </a:cubicBezTo>
                  <a:close/>
                </a:path>
              </a:pathLst>
            </a:custGeom>
            <a:blipFill>
              <a:blip r:embed="rId2"/>
              <a:stretch>
                <a:fillRect l="-59" r="-52408"/>
              </a:stretch>
            </a:blipFill>
          </p:spPr>
        </p:sp>
      </p:grpSp>
      <p:grpSp>
        <p:nvGrpSpPr>
          <p:cNvPr id="4" name="Group 4"/>
          <p:cNvGrpSpPr>
            <a:grpSpLocks noChangeAspect="1"/>
          </p:cNvGrpSpPr>
          <p:nvPr/>
        </p:nvGrpSpPr>
        <p:grpSpPr>
          <a:xfrm rot="2700000">
            <a:off x="15456004" y="6187342"/>
            <a:ext cx="4314965" cy="3289450"/>
            <a:chOff x="0" y="0"/>
            <a:chExt cx="19905726" cy="15174836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0047077" cy="15174978"/>
            </a:xfrm>
            <a:custGeom>
              <a:avLst/>
              <a:gdLst/>
              <a:ahLst/>
              <a:cxnLst/>
              <a:rect l="l" t="t" r="r" b="b"/>
              <a:pathLst>
                <a:path w="20047077" h="15174978">
                  <a:moveTo>
                    <a:pt x="6599301" y="0"/>
                  </a:moveTo>
                  <a:cubicBezTo>
                    <a:pt x="6071997" y="0"/>
                    <a:pt x="5546598" y="229616"/>
                    <a:pt x="5186680" y="678561"/>
                  </a:cubicBezTo>
                  <a:cubicBezTo>
                    <a:pt x="2380107" y="4179570"/>
                    <a:pt x="524383" y="8475472"/>
                    <a:pt x="10922" y="13174853"/>
                  </a:cubicBezTo>
                  <a:cubicBezTo>
                    <a:pt x="3683" y="13240765"/>
                    <a:pt x="127" y="13306044"/>
                    <a:pt x="0" y="13370688"/>
                  </a:cubicBezTo>
                  <a:lnTo>
                    <a:pt x="0" y="13377165"/>
                  </a:lnTo>
                  <a:cubicBezTo>
                    <a:pt x="1651" y="14357477"/>
                    <a:pt x="798195" y="15174978"/>
                    <a:pt x="1803527" y="15174978"/>
                  </a:cubicBezTo>
                  <a:lnTo>
                    <a:pt x="18079593" y="15174978"/>
                  </a:lnTo>
                  <a:cubicBezTo>
                    <a:pt x="18812129" y="15174978"/>
                    <a:pt x="19471767" y="14731747"/>
                    <a:pt x="19748754" y="14053694"/>
                  </a:cubicBezTo>
                  <a:cubicBezTo>
                    <a:pt x="19753453" y="14042137"/>
                    <a:pt x="19758279" y="14030581"/>
                    <a:pt x="19763105" y="14019023"/>
                  </a:cubicBezTo>
                  <a:cubicBezTo>
                    <a:pt x="20047077" y="13339446"/>
                    <a:pt x="19900646" y="12556491"/>
                    <a:pt x="19379819" y="12035665"/>
                  </a:cubicBezTo>
                  <a:lnTo>
                    <a:pt x="7871968" y="527558"/>
                  </a:lnTo>
                  <a:cubicBezTo>
                    <a:pt x="7518019" y="173609"/>
                    <a:pt x="7057898" y="0"/>
                    <a:pt x="6599301" y="0"/>
                  </a:cubicBezTo>
                  <a:cubicBezTo>
                    <a:pt x="6599301" y="0"/>
                    <a:pt x="6599301" y="0"/>
                    <a:pt x="6599174" y="0"/>
                  </a:cubicBezTo>
                  <a:close/>
                </a:path>
              </a:pathLst>
            </a:custGeom>
            <a:blipFill>
              <a:blip r:embed="rId2"/>
              <a:stretch>
                <a:fillRect r="-52468"/>
              </a:stretch>
            </a:blipFill>
          </p:spPr>
        </p:sp>
      </p:grpSp>
      <p:grpSp>
        <p:nvGrpSpPr>
          <p:cNvPr id="6" name="Group 6"/>
          <p:cNvGrpSpPr/>
          <p:nvPr/>
        </p:nvGrpSpPr>
        <p:grpSpPr>
          <a:xfrm rot="702255">
            <a:off x="17394283" y="9575957"/>
            <a:ext cx="1889351" cy="1889351"/>
            <a:chOff x="0" y="0"/>
            <a:chExt cx="812800" cy="812800"/>
          </a:xfrm>
        </p:grpSpPr>
        <p:sp>
          <p:nvSpPr>
            <p:cNvPr id="7" name="Freeform 7"/>
            <p:cNvSpPr/>
            <p:nvPr/>
          </p:nvSpPr>
          <p:spPr>
            <a:xfrm>
              <a:off x="1813" y="0"/>
              <a:ext cx="809173" cy="812800"/>
            </a:xfrm>
            <a:custGeom>
              <a:avLst/>
              <a:gdLst/>
              <a:ahLst/>
              <a:cxnLst/>
              <a:rect l="l" t="t" r="r" b="b"/>
              <a:pathLst>
                <a:path w="809173" h="812800">
                  <a:moveTo>
                    <a:pt x="404587" y="0"/>
                  </a:moveTo>
                  <a:cubicBezTo>
                    <a:pt x="628326" y="1001"/>
                    <a:pt x="809174" y="182659"/>
                    <a:pt x="809174" y="406400"/>
                  </a:cubicBezTo>
                  <a:cubicBezTo>
                    <a:pt x="809174" y="630141"/>
                    <a:pt x="628326" y="811799"/>
                    <a:pt x="404587" y="812800"/>
                  </a:cubicBezTo>
                  <a:cubicBezTo>
                    <a:pt x="180848" y="811799"/>
                    <a:pt x="0" y="630141"/>
                    <a:pt x="0" y="406400"/>
                  </a:cubicBezTo>
                  <a:cubicBezTo>
                    <a:pt x="0" y="182659"/>
                    <a:pt x="180848" y="1001"/>
                    <a:pt x="404587" y="0"/>
                  </a:cubicBezTo>
                  <a:close/>
                </a:path>
              </a:pathLst>
            </a:custGeom>
            <a:solidFill>
              <a:srgbClr val="D9D9D9"/>
            </a:solidFill>
          </p:spPr>
        </p:sp>
        <p:sp>
          <p:nvSpPr>
            <p:cNvPr id="8" name="TextBox 8"/>
            <p:cNvSpPr txBox="1"/>
            <p:nvPr/>
          </p:nvSpPr>
          <p:spPr>
            <a:xfrm>
              <a:off x="76200" y="47625"/>
              <a:ext cx="660400" cy="688975"/>
            </a:xfrm>
            <a:prstGeom prst="rect">
              <a:avLst/>
            </a:prstGeom>
          </p:spPr>
          <p:txBody>
            <a:bodyPr lIns="49013" tIns="49013" rIns="49013" bIns="49013" rtlCol="0" anchor="ctr"/>
            <a:lstStyle/>
            <a:p>
              <a:pPr algn="ctr">
                <a:lnSpc>
                  <a:spcPts val="2566"/>
                </a:lnSpc>
              </a:pPr>
              <a:endParaRPr/>
            </a:p>
          </p:txBody>
        </p:sp>
      </p:grpSp>
      <p:pic>
        <p:nvPicPr>
          <p:cNvPr id="9" name="Picture 9"/>
          <p:cNvPicPr>
            <a:picLocks noChangeAspect="1"/>
          </p:cNvPicPr>
          <p:nvPr/>
        </p:nvPicPr>
        <p:blipFill>
          <a:blip r:embed="rId3"/>
          <a:srcRect/>
          <a:stretch>
            <a:fillRect/>
          </a:stretch>
        </p:blipFill>
        <p:spPr>
          <a:xfrm>
            <a:off x="0" y="0"/>
            <a:ext cx="2551557" cy="3865995"/>
          </a:xfrm>
          <a:prstGeom prst="rect">
            <a:avLst/>
          </a:prstGeom>
        </p:spPr>
      </p:pic>
      <p:sp>
        <p:nvSpPr>
          <p:cNvPr id="13" name="TextBox 13"/>
          <p:cNvSpPr txBox="1"/>
          <p:nvPr/>
        </p:nvSpPr>
        <p:spPr>
          <a:xfrm>
            <a:off x="4609842" y="1284581"/>
            <a:ext cx="8692411" cy="94790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349"/>
              </a:lnSpc>
            </a:pPr>
            <a:r>
              <a:rPr lang="en-US" sz="6503" dirty="0">
                <a:solidFill>
                  <a:srgbClr val="C51933"/>
                </a:solidFill>
                <a:latin typeface="Raleway Bold" panose="02010600030101010101" charset="0"/>
              </a:rPr>
              <a:t>OUR </a:t>
            </a:r>
            <a:r>
              <a:rPr lang="en-US" sz="6503" dirty="0">
                <a:solidFill>
                  <a:srgbClr val="0047BB"/>
                </a:solidFill>
                <a:latin typeface="Raleway Bold" panose="02010600030101010101" charset="0"/>
              </a:rPr>
              <a:t>ADVANTAGES</a:t>
            </a:r>
          </a:p>
        </p:txBody>
      </p:sp>
      <p:grpSp>
        <p:nvGrpSpPr>
          <p:cNvPr id="21" name="组合 20"/>
          <p:cNvGrpSpPr/>
          <p:nvPr/>
        </p:nvGrpSpPr>
        <p:grpSpPr>
          <a:xfrm>
            <a:off x="1528491" y="3305980"/>
            <a:ext cx="3553171" cy="5094423"/>
            <a:chOff x="1528491" y="3305980"/>
            <a:chExt cx="3553171" cy="5094423"/>
          </a:xfrm>
        </p:grpSpPr>
        <p:pic>
          <p:nvPicPr>
            <p:cNvPr id="12" name="Picture 12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2532031" y="3305980"/>
              <a:ext cx="1771961" cy="1729877"/>
            </a:xfrm>
            <a:prstGeom prst="rect">
              <a:avLst/>
            </a:prstGeom>
          </p:spPr>
        </p:pic>
        <p:sp>
          <p:nvSpPr>
            <p:cNvPr id="14" name="TextBox 14"/>
            <p:cNvSpPr txBox="1"/>
            <p:nvPr/>
          </p:nvSpPr>
          <p:spPr>
            <a:xfrm>
              <a:off x="1528491" y="6169023"/>
              <a:ext cx="3553171" cy="223138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37603" lvl="1" indent="-268802">
                <a:lnSpc>
                  <a:spcPts val="2863"/>
                </a:lnSpc>
                <a:buFont typeface="Arial"/>
                <a:buChar char="•"/>
              </a:pPr>
              <a:r>
                <a:rPr lang="en-US" sz="2490" spc="-131" dirty="0">
                  <a:solidFill>
                    <a:srgbClr val="000000"/>
                  </a:solidFill>
                  <a:latin typeface="Raleway Bold" panose="02010600030101010101" charset="0"/>
                </a:rPr>
                <a:t>Regular connections with industry experts to stay updated with insights</a:t>
              </a:r>
            </a:p>
            <a:p>
              <a:pPr marL="537603" lvl="1" indent="-268802">
                <a:lnSpc>
                  <a:spcPts val="2863"/>
                </a:lnSpc>
                <a:buFont typeface="Arial"/>
                <a:buChar char="•"/>
              </a:pPr>
              <a:r>
                <a:rPr lang="en-US" sz="2490" spc="-131" dirty="0">
                  <a:solidFill>
                    <a:srgbClr val="000000"/>
                  </a:solidFill>
                  <a:latin typeface="Raleway Bold" panose="02010600030101010101" charset="0"/>
                </a:rPr>
                <a:t>Fine understanding of industry dynamics</a:t>
              </a:r>
            </a:p>
          </p:txBody>
        </p:sp>
        <p:sp>
          <p:nvSpPr>
            <p:cNvPr id="17" name="TextBox 17"/>
            <p:cNvSpPr txBox="1"/>
            <p:nvPr/>
          </p:nvSpPr>
          <p:spPr>
            <a:xfrm>
              <a:off x="1955899" y="5565139"/>
              <a:ext cx="2924223" cy="431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7"/>
                </a:lnSpc>
                <a:spcBef>
                  <a:spcPct val="0"/>
                </a:spcBef>
              </a:pPr>
              <a:r>
                <a:rPr lang="en-US" sz="2875" spc="-152" dirty="0">
                  <a:solidFill>
                    <a:srgbClr val="C00000"/>
                  </a:solidFill>
                  <a:latin typeface="Raleway Bold" panose="02010600030101010101" charset="0"/>
                </a:rPr>
                <a:t>Domain Expertise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6499121" y="3305980"/>
            <a:ext cx="4369648" cy="5094423"/>
            <a:chOff x="6617815" y="3305980"/>
            <a:chExt cx="4369648" cy="5094423"/>
          </a:xfrm>
        </p:grpSpPr>
        <p:pic>
          <p:nvPicPr>
            <p:cNvPr id="11" name="Picture 11"/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7937393" y="3305980"/>
              <a:ext cx="1729877" cy="1729877"/>
            </a:xfrm>
            <a:prstGeom prst="rect">
              <a:avLst/>
            </a:prstGeom>
          </p:spPr>
        </p:pic>
        <p:sp>
          <p:nvSpPr>
            <p:cNvPr id="16" name="TextBox 16"/>
            <p:cNvSpPr txBox="1"/>
            <p:nvPr/>
          </p:nvSpPr>
          <p:spPr>
            <a:xfrm>
              <a:off x="6875369" y="6540920"/>
              <a:ext cx="3853923" cy="18594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37603" lvl="1" indent="-268802">
                <a:lnSpc>
                  <a:spcPts val="2863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490" u="none" spc="-131" dirty="0">
                  <a:solidFill>
                    <a:srgbClr val="000000"/>
                  </a:solidFill>
                  <a:latin typeface="Raleway Bold" panose="02010600030101010101" charset="0"/>
                </a:rPr>
                <a:t>Where there is a need of talent, we fulfil it </a:t>
              </a:r>
            </a:p>
            <a:p>
              <a:pPr marL="537603" lvl="1" indent="-268802">
                <a:lnSpc>
                  <a:spcPts val="2863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490" u="none" spc="-131" dirty="0">
                  <a:solidFill>
                    <a:srgbClr val="000000"/>
                  </a:solidFill>
                  <a:latin typeface="Raleway Bold" panose="02010600030101010101" charset="0"/>
                </a:rPr>
                <a:t>Our candidates are adaptable to global environment  </a:t>
              </a:r>
            </a:p>
          </p:txBody>
        </p:sp>
        <p:sp>
          <p:nvSpPr>
            <p:cNvPr id="18" name="TextBox 18"/>
            <p:cNvSpPr txBox="1"/>
            <p:nvPr/>
          </p:nvSpPr>
          <p:spPr>
            <a:xfrm>
              <a:off x="6617815" y="5574270"/>
              <a:ext cx="4369648" cy="845358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7"/>
                </a:lnSpc>
                <a:spcBef>
                  <a:spcPct val="0"/>
                </a:spcBef>
              </a:pPr>
              <a:r>
                <a:rPr lang="en-US" sz="2875" spc="-152" dirty="0">
                  <a:solidFill>
                    <a:srgbClr val="C00000"/>
                  </a:solidFill>
                  <a:latin typeface="Raleway Bold" panose="02010600030101010101" charset="0"/>
                </a:rPr>
                <a:t>Cross Border Talent Movement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11743705" y="3305980"/>
            <a:ext cx="4369648" cy="4972091"/>
            <a:chOff x="12226799" y="3305980"/>
            <a:chExt cx="4369648" cy="4972091"/>
          </a:xfrm>
        </p:grpSpPr>
        <p:pic>
          <p:nvPicPr>
            <p:cNvPr id="10" name="Picture 10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13588850" y="3305980"/>
              <a:ext cx="1645546" cy="1729877"/>
            </a:xfrm>
            <a:prstGeom prst="rect">
              <a:avLst/>
            </a:prstGeom>
          </p:spPr>
        </p:pic>
        <p:sp>
          <p:nvSpPr>
            <p:cNvPr id="15" name="TextBox 15"/>
            <p:cNvSpPr txBox="1"/>
            <p:nvPr/>
          </p:nvSpPr>
          <p:spPr>
            <a:xfrm>
              <a:off x="12504263" y="6418588"/>
              <a:ext cx="3814720" cy="1859483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marL="537603" lvl="1" indent="-268802">
                <a:lnSpc>
                  <a:spcPts val="2863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490" u="none" spc="-131" dirty="0">
                  <a:solidFill>
                    <a:srgbClr val="000000"/>
                  </a:solidFill>
                  <a:latin typeface="Raleway Bold" panose="02010600030101010101" charset="0"/>
                </a:rPr>
                <a:t>Updated network of candidates </a:t>
              </a:r>
            </a:p>
            <a:p>
              <a:pPr marL="537603" lvl="1" indent="-268802">
                <a:lnSpc>
                  <a:spcPts val="2863"/>
                </a:lnSpc>
                <a:spcBef>
                  <a:spcPct val="0"/>
                </a:spcBef>
                <a:buFont typeface="Arial"/>
                <a:buChar char="•"/>
              </a:pPr>
              <a:r>
                <a:rPr lang="en-US" sz="2490" u="none" spc="-131" dirty="0">
                  <a:solidFill>
                    <a:srgbClr val="000000"/>
                  </a:solidFill>
                  <a:latin typeface="Raleway Bold" panose="02010600030101010101" charset="0"/>
                </a:rPr>
                <a:t>Ever going hunt of the best ones to instill the best minds inside</a:t>
              </a:r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226799" y="5565139"/>
              <a:ext cx="4369648" cy="431810"/>
            </a:xfrm>
            <a:prstGeom prst="rect">
              <a:avLst/>
            </a:prstGeom>
          </p:spPr>
          <p:txBody>
            <a:bodyPr lIns="0" tIns="0" rIns="0" bIns="0" rtlCol="0" anchor="t">
              <a:spAutoFit/>
            </a:bodyPr>
            <a:lstStyle/>
            <a:p>
              <a:pPr algn="ctr">
                <a:lnSpc>
                  <a:spcPts val="3307"/>
                </a:lnSpc>
                <a:spcBef>
                  <a:spcPct val="0"/>
                </a:spcBef>
              </a:pPr>
              <a:r>
                <a:rPr lang="en-US" sz="2875" spc="-152" dirty="0">
                  <a:solidFill>
                    <a:srgbClr val="C00000"/>
                  </a:solidFill>
                  <a:latin typeface="Raleway Bold" panose="02010600030101010101" charset="0"/>
                </a:rPr>
                <a:t>Candidate Connect</a:t>
              </a:r>
            </a:p>
          </p:txBody>
        </p:sp>
      </p:grpSp>
      <p:grpSp>
        <p:nvGrpSpPr>
          <p:cNvPr id="24" name="Group 36"/>
          <p:cNvGrpSpPr/>
          <p:nvPr/>
        </p:nvGrpSpPr>
        <p:grpSpPr>
          <a:xfrm>
            <a:off x="10201138" y="-268013"/>
            <a:ext cx="1736276" cy="1296713"/>
            <a:chOff x="0" y="0"/>
            <a:chExt cx="812800" cy="607028"/>
          </a:xfrm>
        </p:grpSpPr>
        <p:sp>
          <p:nvSpPr>
            <p:cNvPr id="25" name="Freeform 37"/>
            <p:cNvSpPr/>
            <p:nvPr/>
          </p:nvSpPr>
          <p:spPr>
            <a:xfrm>
              <a:off x="0" y="0"/>
              <a:ext cx="812800" cy="607028"/>
            </a:xfrm>
            <a:custGeom>
              <a:avLst/>
              <a:gdLst/>
              <a:ahLst/>
              <a:cxnLst/>
              <a:rect l="l" t="t" r="r" b="b"/>
              <a:pathLst>
                <a:path w="812800" h="607028">
                  <a:moveTo>
                    <a:pt x="0" y="0"/>
                  </a:moveTo>
                  <a:lnTo>
                    <a:pt x="812800" y="0"/>
                  </a:lnTo>
                  <a:lnTo>
                    <a:pt x="812800" y="607028"/>
                  </a:lnTo>
                  <a:lnTo>
                    <a:pt x="0" y="607028"/>
                  </a:lnTo>
                  <a:close/>
                </a:path>
              </a:pathLst>
            </a:custGeom>
            <a:solidFill>
              <a:srgbClr val="324D9C"/>
            </a:solidFill>
          </p:spPr>
        </p:sp>
        <p:sp>
          <p:nvSpPr>
            <p:cNvPr id="26" name="TextBox 3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</p:grpSp>
      <p:sp>
        <p:nvSpPr>
          <p:cNvPr id="27" name="TextBox 39"/>
          <p:cNvSpPr txBox="1"/>
          <p:nvPr/>
        </p:nvSpPr>
        <p:spPr>
          <a:xfrm>
            <a:off x="10522421" y="56808"/>
            <a:ext cx="1093710" cy="809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2"/>
              </a:lnSpc>
              <a:spcBef>
                <a:spcPct val="0"/>
              </a:spcBef>
            </a:pPr>
            <a:r>
              <a:rPr lang="en-US" sz="4744" dirty="0">
                <a:solidFill>
                  <a:srgbClr val="FFFFFF"/>
                </a:solidFill>
                <a:latin typeface="Raleway Heavy"/>
              </a:rPr>
              <a:t>08</a:t>
            </a:r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25759" r="19694" b="35856"/>
          <a:stretch/>
        </p:blipFill>
        <p:spPr>
          <a:xfrm>
            <a:off x="15135649" y="211981"/>
            <a:ext cx="2809022" cy="135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18322916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1314163" y="3589581"/>
            <a:ext cx="7463941" cy="6287261"/>
            <a:chOff x="0" y="0"/>
            <a:chExt cx="4085487" cy="3441416"/>
          </a:xfrm>
        </p:grpSpPr>
        <p:sp>
          <p:nvSpPr>
            <p:cNvPr id="3" name="Freeform 3"/>
            <p:cNvSpPr/>
            <p:nvPr/>
          </p:nvSpPr>
          <p:spPr>
            <a:xfrm>
              <a:off x="6350" y="1973296"/>
              <a:ext cx="3793387" cy="1461770"/>
            </a:xfrm>
            <a:custGeom>
              <a:avLst/>
              <a:gdLst/>
              <a:ahLst/>
              <a:cxnLst/>
              <a:rect l="l" t="t" r="r" b="b"/>
              <a:pathLst>
                <a:path w="3793387" h="1461770">
                  <a:moveTo>
                    <a:pt x="0" y="0"/>
                  </a:moveTo>
                  <a:lnTo>
                    <a:pt x="0" y="1461770"/>
                  </a:lnTo>
                  <a:lnTo>
                    <a:pt x="3793387" y="1461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73B8">
                <a:alpha val="30980"/>
              </a:srgbClr>
            </a:solidFill>
          </p:spPr>
        </p:sp>
        <p:sp>
          <p:nvSpPr>
            <p:cNvPr id="4" name="Freeform 4"/>
            <p:cNvSpPr/>
            <p:nvPr/>
          </p:nvSpPr>
          <p:spPr>
            <a:xfrm>
              <a:off x="0" y="-29210"/>
              <a:ext cx="4091837" cy="3471896"/>
            </a:xfrm>
            <a:custGeom>
              <a:avLst/>
              <a:gdLst/>
              <a:ahLst/>
              <a:cxnLst/>
              <a:rect l="l" t="t" r="r" b="b"/>
              <a:pathLst>
                <a:path w="4091837" h="3471896">
                  <a:moveTo>
                    <a:pt x="1270" y="45720"/>
                  </a:moveTo>
                  <a:lnTo>
                    <a:pt x="1270" y="938530"/>
                  </a:lnTo>
                  <a:cubicBezTo>
                    <a:pt x="1270" y="1468665"/>
                    <a:pt x="0" y="2020286"/>
                    <a:pt x="1270" y="2284446"/>
                  </a:cubicBezTo>
                  <a:cubicBezTo>
                    <a:pt x="5080" y="3052796"/>
                    <a:pt x="99060" y="3358866"/>
                    <a:pt x="99060" y="3358866"/>
                  </a:cubicBezTo>
                  <a:cubicBezTo>
                    <a:pt x="99060" y="3358866"/>
                    <a:pt x="579120" y="3459196"/>
                    <a:pt x="1004570" y="3465546"/>
                  </a:cubicBezTo>
                  <a:cubicBezTo>
                    <a:pt x="1385570" y="3471896"/>
                    <a:pt x="2247900" y="3470626"/>
                    <a:pt x="3262527" y="3470626"/>
                  </a:cubicBezTo>
                  <a:cubicBezTo>
                    <a:pt x="3681627" y="3470626"/>
                    <a:pt x="4082947" y="3470626"/>
                    <a:pt x="4082947" y="3470626"/>
                  </a:cubicBezTo>
                  <a:cubicBezTo>
                    <a:pt x="4082947" y="3470626"/>
                    <a:pt x="4080407" y="2817846"/>
                    <a:pt x="4082947" y="2401286"/>
                  </a:cubicBezTo>
                  <a:cubicBezTo>
                    <a:pt x="4091837" y="1890746"/>
                    <a:pt x="4088027" y="1422277"/>
                    <a:pt x="4088027" y="986790"/>
                  </a:cubicBezTo>
                  <a:cubicBezTo>
                    <a:pt x="4082947" y="438150"/>
                    <a:pt x="4082947" y="59690"/>
                    <a:pt x="4082947" y="59690"/>
                  </a:cubicBezTo>
                  <a:cubicBezTo>
                    <a:pt x="4082947" y="59690"/>
                    <a:pt x="3444137" y="34290"/>
                    <a:pt x="2390140" y="41910"/>
                  </a:cubicBezTo>
                  <a:cubicBezTo>
                    <a:pt x="2033270" y="48260"/>
                    <a:pt x="1306830" y="34290"/>
                    <a:pt x="918210" y="49530"/>
                  </a:cubicBezTo>
                  <a:cubicBezTo>
                    <a:pt x="494030" y="66040"/>
                    <a:pt x="247650" y="0"/>
                    <a:pt x="1270" y="45720"/>
                  </a:cubicBezTo>
                  <a:close/>
                </a:path>
              </a:pathLst>
            </a:custGeom>
            <a:solidFill>
              <a:srgbClr val="B22019">
                <a:alpha val="30980"/>
              </a:srgbClr>
            </a:solidFill>
          </p:spPr>
        </p:sp>
      </p:grpSp>
      <p:sp>
        <p:nvSpPr>
          <p:cNvPr id="5" name="TextBox 5"/>
          <p:cNvSpPr txBox="1"/>
          <p:nvPr/>
        </p:nvSpPr>
        <p:spPr>
          <a:xfrm>
            <a:off x="1314163" y="2890870"/>
            <a:ext cx="5067471" cy="35907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759"/>
              </a:lnSpc>
            </a:pPr>
            <a:r>
              <a:rPr lang="en-US" sz="2299">
                <a:solidFill>
                  <a:srgbClr val="191919"/>
                </a:solidFill>
                <a:latin typeface="Raleway Bold" panose="02010600030101010101" charset="0"/>
              </a:rPr>
              <a:t>MEDICAL DIRECTOR</a:t>
            </a:r>
          </a:p>
        </p:txBody>
      </p:sp>
      <p:grpSp>
        <p:nvGrpSpPr>
          <p:cNvPr id="6" name="Group 6"/>
          <p:cNvGrpSpPr>
            <a:grpSpLocks noChangeAspect="1"/>
          </p:cNvGrpSpPr>
          <p:nvPr/>
        </p:nvGrpSpPr>
        <p:grpSpPr>
          <a:xfrm>
            <a:off x="1314163" y="2636262"/>
            <a:ext cx="853455" cy="853452"/>
            <a:chOff x="0" y="0"/>
            <a:chExt cx="6350000" cy="6349975"/>
          </a:xfrm>
        </p:grpSpPr>
        <p:sp>
          <p:nvSpPr>
            <p:cNvPr id="7" name="Freeform 7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2"/>
              <a:stretch>
                <a:fillRect r="-50093"/>
              </a:stretch>
            </a:blipFill>
          </p:spPr>
        </p:sp>
      </p:grpSp>
      <p:grpSp>
        <p:nvGrpSpPr>
          <p:cNvPr id="8" name="Group 8"/>
          <p:cNvGrpSpPr/>
          <p:nvPr/>
        </p:nvGrpSpPr>
        <p:grpSpPr>
          <a:xfrm>
            <a:off x="1569931" y="3884573"/>
            <a:ext cx="3313350" cy="2729534"/>
            <a:chOff x="0" y="0"/>
            <a:chExt cx="4405450" cy="3629205"/>
          </a:xfrm>
        </p:grpSpPr>
        <p:sp>
          <p:nvSpPr>
            <p:cNvPr id="9" name="Freeform 9"/>
            <p:cNvSpPr/>
            <p:nvPr/>
          </p:nvSpPr>
          <p:spPr>
            <a:xfrm>
              <a:off x="6350" y="2161085"/>
              <a:ext cx="4113350" cy="1461770"/>
            </a:xfrm>
            <a:custGeom>
              <a:avLst/>
              <a:gdLst/>
              <a:ahLst/>
              <a:cxnLst/>
              <a:rect l="l" t="t" r="r" b="b"/>
              <a:pathLst>
                <a:path w="4113350" h="1461770">
                  <a:moveTo>
                    <a:pt x="0" y="0"/>
                  </a:moveTo>
                  <a:lnTo>
                    <a:pt x="0" y="1461769"/>
                  </a:lnTo>
                  <a:lnTo>
                    <a:pt x="4113350" y="1461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73B8"/>
            </a:solidFill>
          </p:spPr>
        </p:sp>
        <p:sp>
          <p:nvSpPr>
            <p:cNvPr id="10" name="Freeform 10"/>
            <p:cNvSpPr/>
            <p:nvPr/>
          </p:nvSpPr>
          <p:spPr>
            <a:xfrm>
              <a:off x="0" y="-29210"/>
              <a:ext cx="4411800" cy="3659685"/>
            </a:xfrm>
            <a:custGeom>
              <a:avLst/>
              <a:gdLst/>
              <a:ahLst/>
              <a:cxnLst/>
              <a:rect l="l" t="t" r="r" b="b"/>
              <a:pathLst>
                <a:path w="4411800" h="3659685">
                  <a:moveTo>
                    <a:pt x="1270" y="45720"/>
                  </a:moveTo>
                  <a:lnTo>
                    <a:pt x="1270" y="938530"/>
                  </a:lnTo>
                  <a:cubicBezTo>
                    <a:pt x="1270" y="1575848"/>
                    <a:pt x="0" y="2208074"/>
                    <a:pt x="1270" y="2472235"/>
                  </a:cubicBezTo>
                  <a:cubicBezTo>
                    <a:pt x="5080" y="3240585"/>
                    <a:pt x="99060" y="3546655"/>
                    <a:pt x="99060" y="3546655"/>
                  </a:cubicBezTo>
                  <a:cubicBezTo>
                    <a:pt x="99060" y="3546655"/>
                    <a:pt x="579120" y="3646985"/>
                    <a:pt x="1004570" y="3653335"/>
                  </a:cubicBezTo>
                  <a:cubicBezTo>
                    <a:pt x="1385570" y="3659685"/>
                    <a:pt x="2247900" y="3658414"/>
                    <a:pt x="3582490" y="3658414"/>
                  </a:cubicBezTo>
                  <a:cubicBezTo>
                    <a:pt x="4001590" y="3658414"/>
                    <a:pt x="4402910" y="3658414"/>
                    <a:pt x="4402910" y="3658414"/>
                  </a:cubicBezTo>
                  <a:cubicBezTo>
                    <a:pt x="4402910" y="3658414"/>
                    <a:pt x="4400370" y="3005635"/>
                    <a:pt x="4402910" y="2589075"/>
                  </a:cubicBezTo>
                  <a:cubicBezTo>
                    <a:pt x="4411800" y="2078535"/>
                    <a:pt x="4407990" y="1516301"/>
                    <a:pt x="4407990" y="986790"/>
                  </a:cubicBezTo>
                  <a:cubicBezTo>
                    <a:pt x="4402910" y="438150"/>
                    <a:pt x="4402910" y="59690"/>
                    <a:pt x="4402910" y="59690"/>
                  </a:cubicBezTo>
                  <a:cubicBezTo>
                    <a:pt x="4402910" y="59690"/>
                    <a:pt x="3764100" y="34290"/>
                    <a:pt x="2390140" y="41910"/>
                  </a:cubicBezTo>
                  <a:cubicBezTo>
                    <a:pt x="2033270" y="48260"/>
                    <a:pt x="1306830" y="34290"/>
                    <a:pt x="918210" y="49530"/>
                  </a:cubicBezTo>
                  <a:cubicBezTo>
                    <a:pt x="494030" y="66040"/>
                    <a:pt x="247650" y="0"/>
                    <a:pt x="1270" y="4572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1" name="Group 11"/>
          <p:cNvGrpSpPr/>
          <p:nvPr/>
        </p:nvGrpSpPr>
        <p:grpSpPr>
          <a:xfrm>
            <a:off x="5056181" y="3884573"/>
            <a:ext cx="3571598" cy="2729534"/>
            <a:chOff x="0" y="0"/>
            <a:chExt cx="4748818" cy="3629205"/>
          </a:xfrm>
        </p:grpSpPr>
        <p:sp>
          <p:nvSpPr>
            <p:cNvPr id="12" name="Freeform 12"/>
            <p:cNvSpPr/>
            <p:nvPr/>
          </p:nvSpPr>
          <p:spPr>
            <a:xfrm>
              <a:off x="6350" y="2161085"/>
              <a:ext cx="4456718" cy="1461770"/>
            </a:xfrm>
            <a:custGeom>
              <a:avLst/>
              <a:gdLst/>
              <a:ahLst/>
              <a:cxnLst/>
              <a:rect l="l" t="t" r="r" b="b"/>
              <a:pathLst>
                <a:path w="4456718" h="1461770">
                  <a:moveTo>
                    <a:pt x="0" y="0"/>
                  </a:moveTo>
                  <a:lnTo>
                    <a:pt x="0" y="1461769"/>
                  </a:lnTo>
                  <a:lnTo>
                    <a:pt x="4456718" y="1461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73B8"/>
            </a:solidFill>
          </p:spPr>
        </p:sp>
        <p:sp>
          <p:nvSpPr>
            <p:cNvPr id="13" name="Freeform 13"/>
            <p:cNvSpPr/>
            <p:nvPr/>
          </p:nvSpPr>
          <p:spPr>
            <a:xfrm>
              <a:off x="0" y="-29210"/>
              <a:ext cx="4755168" cy="3659685"/>
            </a:xfrm>
            <a:custGeom>
              <a:avLst/>
              <a:gdLst/>
              <a:ahLst/>
              <a:cxnLst/>
              <a:rect l="l" t="t" r="r" b="b"/>
              <a:pathLst>
                <a:path w="4755168" h="3659685">
                  <a:moveTo>
                    <a:pt x="1270" y="45720"/>
                  </a:moveTo>
                  <a:lnTo>
                    <a:pt x="1270" y="938530"/>
                  </a:lnTo>
                  <a:cubicBezTo>
                    <a:pt x="1270" y="1575848"/>
                    <a:pt x="0" y="2208074"/>
                    <a:pt x="1270" y="2472235"/>
                  </a:cubicBezTo>
                  <a:cubicBezTo>
                    <a:pt x="5080" y="3240585"/>
                    <a:pt x="99060" y="3546655"/>
                    <a:pt x="99060" y="3546655"/>
                  </a:cubicBezTo>
                  <a:cubicBezTo>
                    <a:pt x="99060" y="3546655"/>
                    <a:pt x="579120" y="3646985"/>
                    <a:pt x="1004570" y="3653335"/>
                  </a:cubicBezTo>
                  <a:cubicBezTo>
                    <a:pt x="1385570" y="3659685"/>
                    <a:pt x="2247900" y="3658414"/>
                    <a:pt x="3925858" y="3658414"/>
                  </a:cubicBezTo>
                  <a:cubicBezTo>
                    <a:pt x="4344958" y="3658414"/>
                    <a:pt x="4746278" y="3658414"/>
                    <a:pt x="4746278" y="3658414"/>
                  </a:cubicBezTo>
                  <a:cubicBezTo>
                    <a:pt x="4746278" y="3658414"/>
                    <a:pt x="4743738" y="3005635"/>
                    <a:pt x="4746278" y="2589075"/>
                  </a:cubicBezTo>
                  <a:cubicBezTo>
                    <a:pt x="4755168" y="2078535"/>
                    <a:pt x="4751358" y="1516301"/>
                    <a:pt x="4751358" y="986790"/>
                  </a:cubicBezTo>
                  <a:cubicBezTo>
                    <a:pt x="4746278" y="438150"/>
                    <a:pt x="4746278" y="59690"/>
                    <a:pt x="4746278" y="59690"/>
                  </a:cubicBezTo>
                  <a:cubicBezTo>
                    <a:pt x="4746278" y="59690"/>
                    <a:pt x="4107468" y="34290"/>
                    <a:pt x="2390140" y="41910"/>
                  </a:cubicBezTo>
                  <a:cubicBezTo>
                    <a:pt x="2033270" y="48260"/>
                    <a:pt x="1306830" y="34290"/>
                    <a:pt x="918210" y="49530"/>
                  </a:cubicBezTo>
                  <a:cubicBezTo>
                    <a:pt x="494030" y="66040"/>
                    <a:pt x="247650" y="0"/>
                    <a:pt x="1270" y="4572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4" name="Group 14"/>
          <p:cNvGrpSpPr/>
          <p:nvPr/>
        </p:nvGrpSpPr>
        <p:grpSpPr>
          <a:xfrm>
            <a:off x="1656052" y="6828468"/>
            <a:ext cx="3227229" cy="2729534"/>
            <a:chOff x="0" y="0"/>
            <a:chExt cx="4290943" cy="3629205"/>
          </a:xfrm>
        </p:grpSpPr>
        <p:sp>
          <p:nvSpPr>
            <p:cNvPr id="15" name="Freeform 15"/>
            <p:cNvSpPr/>
            <p:nvPr/>
          </p:nvSpPr>
          <p:spPr>
            <a:xfrm>
              <a:off x="6350" y="2161085"/>
              <a:ext cx="3998843" cy="1461770"/>
            </a:xfrm>
            <a:custGeom>
              <a:avLst/>
              <a:gdLst/>
              <a:ahLst/>
              <a:cxnLst/>
              <a:rect l="l" t="t" r="r" b="b"/>
              <a:pathLst>
                <a:path w="3998843" h="1461770">
                  <a:moveTo>
                    <a:pt x="0" y="0"/>
                  </a:moveTo>
                  <a:lnTo>
                    <a:pt x="0" y="1461769"/>
                  </a:lnTo>
                  <a:lnTo>
                    <a:pt x="3998843" y="1461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73B8"/>
            </a:solidFill>
          </p:spPr>
        </p:sp>
        <p:sp>
          <p:nvSpPr>
            <p:cNvPr id="16" name="Freeform 16"/>
            <p:cNvSpPr/>
            <p:nvPr/>
          </p:nvSpPr>
          <p:spPr>
            <a:xfrm>
              <a:off x="0" y="-29210"/>
              <a:ext cx="4297292" cy="3659685"/>
            </a:xfrm>
            <a:custGeom>
              <a:avLst/>
              <a:gdLst/>
              <a:ahLst/>
              <a:cxnLst/>
              <a:rect l="l" t="t" r="r" b="b"/>
              <a:pathLst>
                <a:path w="4297292" h="3659685">
                  <a:moveTo>
                    <a:pt x="1270" y="45720"/>
                  </a:moveTo>
                  <a:lnTo>
                    <a:pt x="1270" y="938530"/>
                  </a:lnTo>
                  <a:cubicBezTo>
                    <a:pt x="1270" y="1575848"/>
                    <a:pt x="0" y="2208074"/>
                    <a:pt x="1270" y="2472235"/>
                  </a:cubicBezTo>
                  <a:cubicBezTo>
                    <a:pt x="5080" y="3240585"/>
                    <a:pt x="99060" y="3546655"/>
                    <a:pt x="99060" y="3546655"/>
                  </a:cubicBezTo>
                  <a:cubicBezTo>
                    <a:pt x="99060" y="3546655"/>
                    <a:pt x="579120" y="3646985"/>
                    <a:pt x="1004570" y="3653335"/>
                  </a:cubicBezTo>
                  <a:cubicBezTo>
                    <a:pt x="1385570" y="3659685"/>
                    <a:pt x="2247900" y="3658414"/>
                    <a:pt x="3467983" y="3658414"/>
                  </a:cubicBezTo>
                  <a:cubicBezTo>
                    <a:pt x="3887083" y="3658414"/>
                    <a:pt x="4288403" y="3658414"/>
                    <a:pt x="4288403" y="3658414"/>
                  </a:cubicBezTo>
                  <a:cubicBezTo>
                    <a:pt x="4288403" y="3658414"/>
                    <a:pt x="4285862" y="3005635"/>
                    <a:pt x="4288403" y="2589075"/>
                  </a:cubicBezTo>
                  <a:cubicBezTo>
                    <a:pt x="4297292" y="2078535"/>
                    <a:pt x="4293483" y="1516301"/>
                    <a:pt x="4293483" y="986790"/>
                  </a:cubicBezTo>
                  <a:cubicBezTo>
                    <a:pt x="4288403" y="438150"/>
                    <a:pt x="4288403" y="59690"/>
                    <a:pt x="4288403" y="59690"/>
                  </a:cubicBezTo>
                  <a:cubicBezTo>
                    <a:pt x="4288403" y="59690"/>
                    <a:pt x="3649593" y="34290"/>
                    <a:pt x="2390140" y="41910"/>
                  </a:cubicBezTo>
                  <a:cubicBezTo>
                    <a:pt x="2033270" y="48260"/>
                    <a:pt x="1306830" y="34290"/>
                    <a:pt x="918210" y="49530"/>
                  </a:cubicBezTo>
                  <a:cubicBezTo>
                    <a:pt x="494030" y="66040"/>
                    <a:pt x="247650" y="0"/>
                    <a:pt x="1270" y="4572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17" name="Group 17"/>
          <p:cNvGrpSpPr/>
          <p:nvPr/>
        </p:nvGrpSpPr>
        <p:grpSpPr>
          <a:xfrm>
            <a:off x="5056181" y="6828468"/>
            <a:ext cx="3571598" cy="2729534"/>
            <a:chOff x="0" y="0"/>
            <a:chExt cx="4748818" cy="3629205"/>
          </a:xfrm>
        </p:grpSpPr>
        <p:sp>
          <p:nvSpPr>
            <p:cNvPr id="18" name="Freeform 18"/>
            <p:cNvSpPr/>
            <p:nvPr/>
          </p:nvSpPr>
          <p:spPr>
            <a:xfrm>
              <a:off x="6350" y="2161085"/>
              <a:ext cx="4456718" cy="1461770"/>
            </a:xfrm>
            <a:custGeom>
              <a:avLst/>
              <a:gdLst/>
              <a:ahLst/>
              <a:cxnLst/>
              <a:rect l="l" t="t" r="r" b="b"/>
              <a:pathLst>
                <a:path w="4456718" h="1461770">
                  <a:moveTo>
                    <a:pt x="0" y="0"/>
                  </a:moveTo>
                  <a:lnTo>
                    <a:pt x="0" y="1461769"/>
                  </a:lnTo>
                  <a:lnTo>
                    <a:pt x="4456718" y="1461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73B8"/>
            </a:solidFill>
          </p:spPr>
        </p:sp>
        <p:sp>
          <p:nvSpPr>
            <p:cNvPr id="19" name="Freeform 19"/>
            <p:cNvSpPr/>
            <p:nvPr/>
          </p:nvSpPr>
          <p:spPr>
            <a:xfrm>
              <a:off x="0" y="-29210"/>
              <a:ext cx="4755168" cy="3659685"/>
            </a:xfrm>
            <a:custGeom>
              <a:avLst/>
              <a:gdLst/>
              <a:ahLst/>
              <a:cxnLst/>
              <a:rect l="l" t="t" r="r" b="b"/>
              <a:pathLst>
                <a:path w="4755168" h="3659685">
                  <a:moveTo>
                    <a:pt x="1270" y="45720"/>
                  </a:moveTo>
                  <a:lnTo>
                    <a:pt x="1270" y="938530"/>
                  </a:lnTo>
                  <a:cubicBezTo>
                    <a:pt x="1270" y="1575848"/>
                    <a:pt x="0" y="2208074"/>
                    <a:pt x="1270" y="2472235"/>
                  </a:cubicBezTo>
                  <a:cubicBezTo>
                    <a:pt x="5080" y="3240585"/>
                    <a:pt x="99060" y="3546655"/>
                    <a:pt x="99060" y="3546655"/>
                  </a:cubicBezTo>
                  <a:cubicBezTo>
                    <a:pt x="99060" y="3546655"/>
                    <a:pt x="579120" y="3646985"/>
                    <a:pt x="1004570" y="3653335"/>
                  </a:cubicBezTo>
                  <a:cubicBezTo>
                    <a:pt x="1385570" y="3659685"/>
                    <a:pt x="2247900" y="3658414"/>
                    <a:pt x="3925858" y="3658414"/>
                  </a:cubicBezTo>
                  <a:cubicBezTo>
                    <a:pt x="4344958" y="3658414"/>
                    <a:pt x="4746278" y="3658414"/>
                    <a:pt x="4746278" y="3658414"/>
                  </a:cubicBezTo>
                  <a:cubicBezTo>
                    <a:pt x="4746278" y="3658414"/>
                    <a:pt x="4743738" y="3005635"/>
                    <a:pt x="4746278" y="2589075"/>
                  </a:cubicBezTo>
                  <a:cubicBezTo>
                    <a:pt x="4755168" y="2078535"/>
                    <a:pt x="4751358" y="1516301"/>
                    <a:pt x="4751358" y="986790"/>
                  </a:cubicBezTo>
                  <a:cubicBezTo>
                    <a:pt x="4746278" y="438150"/>
                    <a:pt x="4746278" y="59690"/>
                    <a:pt x="4746278" y="59690"/>
                  </a:cubicBezTo>
                  <a:cubicBezTo>
                    <a:pt x="4746278" y="59690"/>
                    <a:pt x="4107468" y="34290"/>
                    <a:pt x="2390140" y="41910"/>
                  </a:cubicBezTo>
                  <a:cubicBezTo>
                    <a:pt x="2033270" y="48260"/>
                    <a:pt x="1306830" y="34290"/>
                    <a:pt x="918210" y="49530"/>
                  </a:cubicBezTo>
                  <a:cubicBezTo>
                    <a:pt x="494030" y="66040"/>
                    <a:pt x="247650" y="0"/>
                    <a:pt x="1270" y="4572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0" name="Group 20"/>
          <p:cNvGrpSpPr/>
          <p:nvPr/>
        </p:nvGrpSpPr>
        <p:grpSpPr>
          <a:xfrm>
            <a:off x="9984700" y="3589581"/>
            <a:ext cx="7463941" cy="6287261"/>
            <a:chOff x="0" y="0"/>
            <a:chExt cx="4085487" cy="3441416"/>
          </a:xfrm>
        </p:grpSpPr>
        <p:sp>
          <p:nvSpPr>
            <p:cNvPr id="21" name="Freeform 21"/>
            <p:cNvSpPr/>
            <p:nvPr/>
          </p:nvSpPr>
          <p:spPr>
            <a:xfrm>
              <a:off x="6350" y="1973296"/>
              <a:ext cx="3793387" cy="1461770"/>
            </a:xfrm>
            <a:custGeom>
              <a:avLst/>
              <a:gdLst/>
              <a:ahLst/>
              <a:cxnLst/>
              <a:rect l="l" t="t" r="r" b="b"/>
              <a:pathLst>
                <a:path w="3793387" h="1461770">
                  <a:moveTo>
                    <a:pt x="0" y="0"/>
                  </a:moveTo>
                  <a:lnTo>
                    <a:pt x="0" y="1461770"/>
                  </a:lnTo>
                  <a:lnTo>
                    <a:pt x="3793387" y="146177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73B8">
                <a:alpha val="30980"/>
              </a:srgbClr>
            </a:solidFill>
          </p:spPr>
        </p:sp>
        <p:sp>
          <p:nvSpPr>
            <p:cNvPr id="22" name="Freeform 22"/>
            <p:cNvSpPr/>
            <p:nvPr/>
          </p:nvSpPr>
          <p:spPr>
            <a:xfrm>
              <a:off x="0" y="-29210"/>
              <a:ext cx="4091837" cy="3471896"/>
            </a:xfrm>
            <a:custGeom>
              <a:avLst/>
              <a:gdLst/>
              <a:ahLst/>
              <a:cxnLst/>
              <a:rect l="l" t="t" r="r" b="b"/>
              <a:pathLst>
                <a:path w="4091837" h="3471896">
                  <a:moveTo>
                    <a:pt x="1270" y="45720"/>
                  </a:moveTo>
                  <a:lnTo>
                    <a:pt x="1270" y="938530"/>
                  </a:lnTo>
                  <a:cubicBezTo>
                    <a:pt x="1270" y="1468665"/>
                    <a:pt x="0" y="2020286"/>
                    <a:pt x="1270" y="2284446"/>
                  </a:cubicBezTo>
                  <a:cubicBezTo>
                    <a:pt x="5080" y="3052796"/>
                    <a:pt x="99060" y="3358866"/>
                    <a:pt x="99060" y="3358866"/>
                  </a:cubicBezTo>
                  <a:cubicBezTo>
                    <a:pt x="99060" y="3358866"/>
                    <a:pt x="579120" y="3459196"/>
                    <a:pt x="1004570" y="3465546"/>
                  </a:cubicBezTo>
                  <a:cubicBezTo>
                    <a:pt x="1385570" y="3471896"/>
                    <a:pt x="2247900" y="3470626"/>
                    <a:pt x="3262527" y="3470626"/>
                  </a:cubicBezTo>
                  <a:cubicBezTo>
                    <a:pt x="3681627" y="3470626"/>
                    <a:pt x="4082947" y="3470626"/>
                    <a:pt x="4082947" y="3470626"/>
                  </a:cubicBezTo>
                  <a:cubicBezTo>
                    <a:pt x="4082947" y="3470626"/>
                    <a:pt x="4080407" y="2817846"/>
                    <a:pt x="4082947" y="2401286"/>
                  </a:cubicBezTo>
                  <a:cubicBezTo>
                    <a:pt x="4091837" y="1890746"/>
                    <a:pt x="4088027" y="1422277"/>
                    <a:pt x="4088027" y="986790"/>
                  </a:cubicBezTo>
                  <a:cubicBezTo>
                    <a:pt x="4082947" y="438150"/>
                    <a:pt x="4082947" y="59690"/>
                    <a:pt x="4082947" y="59690"/>
                  </a:cubicBezTo>
                  <a:cubicBezTo>
                    <a:pt x="4082947" y="59690"/>
                    <a:pt x="3444137" y="34290"/>
                    <a:pt x="2390140" y="41910"/>
                  </a:cubicBezTo>
                  <a:cubicBezTo>
                    <a:pt x="2033270" y="48260"/>
                    <a:pt x="1306830" y="34290"/>
                    <a:pt x="918210" y="49530"/>
                  </a:cubicBezTo>
                  <a:cubicBezTo>
                    <a:pt x="494030" y="66040"/>
                    <a:pt x="247650" y="0"/>
                    <a:pt x="1270" y="45720"/>
                  </a:cubicBezTo>
                  <a:close/>
                </a:path>
              </a:pathLst>
            </a:custGeom>
            <a:solidFill>
              <a:srgbClr val="B22019">
                <a:alpha val="30980"/>
              </a:srgbClr>
            </a:solidFill>
          </p:spPr>
        </p:sp>
      </p:grpSp>
      <p:grpSp>
        <p:nvGrpSpPr>
          <p:cNvPr id="23" name="Group 23"/>
          <p:cNvGrpSpPr/>
          <p:nvPr/>
        </p:nvGrpSpPr>
        <p:grpSpPr>
          <a:xfrm>
            <a:off x="10240467" y="3884573"/>
            <a:ext cx="3313350" cy="2729534"/>
            <a:chOff x="0" y="0"/>
            <a:chExt cx="4405450" cy="3629205"/>
          </a:xfrm>
        </p:grpSpPr>
        <p:sp>
          <p:nvSpPr>
            <p:cNvPr id="24" name="Freeform 24"/>
            <p:cNvSpPr/>
            <p:nvPr/>
          </p:nvSpPr>
          <p:spPr>
            <a:xfrm>
              <a:off x="6350" y="2161085"/>
              <a:ext cx="4113350" cy="1461770"/>
            </a:xfrm>
            <a:custGeom>
              <a:avLst/>
              <a:gdLst/>
              <a:ahLst/>
              <a:cxnLst/>
              <a:rect l="l" t="t" r="r" b="b"/>
              <a:pathLst>
                <a:path w="4113350" h="1461770">
                  <a:moveTo>
                    <a:pt x="0" y="0"/>
                  </a:moveTo>
                  <a:lnTo>
                    <a:pt x="0" y="1461769"/>
                  </a:lnTo>
                  <a:lnTo>
                    <a:pt x="4113350" y="1461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73B8"/>
            </a:solidFill>
          </p:spPr>
        </p:sp>
        <p:sp>
          <p:nvSpPr>
            <p:cNvPr id="25" name="Freeform 25"/>
            <p:cNvSpPr/>
            <p:nvPr/>
          </p:nvSpPr>
          <p:spPr>
            <a:xfrm>
              <a:off x="0" y="-29210"/>
              <a:ext cx="4411800" cy="3659685"/>
            </a:xfrm>
            <a:custGeom>
              <a:avLst/>
              <a:gdLst/>
              <a:ahLst/>
              <a:cxnLst/>
              <a:rect l="l" t="t" r="r" b="b"/>
              <a:pathLst>
                <a:path w="4411800" h="3659685">
                  <a:moveTo>
                    <a:pt x="1270" y="45720"/>
                  </a:moveTo>
                  <a:lnTo>
                    <a:pt x="1270" y="938530"/>
                  </a:lnTo>
                  <a:cubicBezTo>
                    <a:pt x="1270" y="1575848"/>
                    <a:pt x="0" y="2208074"/>
                    <a:pt x="1270" y="2472235"/>
                  </a:cubicBezTo>
                  <a:cubicBezTo>
                    <a:pt x="5080" y="3240585"/>
                    <a:pt x="99060" y="3546655"/>
                    <a:pt x="99060" y="3546655"/>
                  </a:cubicBezTo>
                  <a:cubicBezTo>
                    <a:pt x="99060" y="3546655"/>
                    <a:pt x="579120" y="3646985"/>
                    <a:pt x="1004570" y="3653335"/>
                  </a:cubicBezTo>
                  <a:cubicBezTo>
                    <a:pt x="1385570" y="3659685"/>
                    <a:pt x="2247900" y="3658414"/>
                    <a:pt x="3582490" y="3658414"/>
                  </a:cubicBezTo>
                  <a:cubicBezTo>
                    <a:pt x="4001590" y="3658414"/>
                    <a:pt x="4402910" y="3658414"/>
                    <a:pt x="4402910" y="3658414"/>
                  </a:cubicBezTo>
                  <a:cubicBezTo>
                    <a:pt x="4402910" y="3658414"/>
                    <a:pt x="4400370" y="3005635"/>
                    <a:pt x="4402910" y="2589075"/>
                  </a:cubicBezTo>
                  <a:cubicBezTo>
                    <a:pt x="4411800" y="2078535"/>
                    <a:pt x="4407990" y="1516301"/>
                    <a:pt x="4407990" y="986790"/>
                  </a:cubicBezTo>
                  <a:cubicBezTo>
                    <a:pt x="4402910" y="438150"/>
                    <a:pt x="4402910" y="59690"/>
                    <a:pt x="4402910" y="59690"/>
                  </a:cubicBezTo>
                  <a:cubicBezTo>
                    <a:pt x="4402910" y="59690"/>
                    <a:pt x="3764100" y="34290"/>
                    <a:pt x="2390140" y="41910"/>
                  </a:cubicBezTo>
                  <a:cubicBezTo>
                    <a:pt x="2033270" y="48260"/>
                    <a:pt x="1306830" y="34290"/>
                    <a:pt x="918210" y="49530"/>
                  </a:cubicBezTo>
                  <a:cubicBezTo>
                    <a:pt x="494030" y="66040"/>
                    <a:pt x="247650" y="0"/>
                    <a:pt x="1270" y="4572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6" name="Group 26"/>
          <p:cNvGrpSpPr/>
          <p:nvPr/>
        </p:nvGrpSpPr>
        <p:grpSpPr>
          <a:xfrm>
            <a:off x="13726717" y="3884573"/>
            <a:ext cx="3571598" cy="2729534"/>
            <a:chOff x="0" y="0"/>
            <a:chExt cx="4748818" cy="3629205"/>
          </a:xfrm>
        </p:grpSpPr>
        <p:sp>
          <p:nvSpPr>
            <p:cNvPr id="27" name="Freeform 27"/>
            <p:cNvSpPr/>
            <p:nvPr/>
          </p:nvSpPr>
          <p:spPr>
            <a:xfrm>
              <a:off x="6350" y="2161085"/>
              <a:ext cx="4456718" cy="1461770"/>
            </a:xfrm>
            <a:custGeom>
              <a:avLst/>
              <a:gdLst/>
              <a:ahLst/>
              <a:cxnLst/>
              <a:rect l="l" t="t" r="r" b="b"/>
              <a:pathLst>
                <a:path w="4456718" h="1461770">
                  <a:moveTo>
                    <a:pt x="0" y="0"/>
                  </a:moveTo>
                  <a:lnTo>
                    <a:pt x="0" y="1461769"/>
                  </a:lnTo>
                  <a:lnTo>
                    <a:pt x="4456718" y="1461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73B8"/>
            </a:solidFill>
          </p:spPr>
        </p:sp>
        <p:sp>
          <p:nvSpPr>
            <p:cNvPr id="28" name="Freeform 28"/>
            <p:cNvSpPr/>
            <p:nvPr/>
          </p:nvSpPr>
          <p:spPr>
            <a:xfrm>
              <a:off x="0" y="-29210"/>
              <a:ext cx="4755168" cy="3659685"/>
            </a:xfrm>
            <a:custGeom>
              <a:avLst/>
              <a:gdLst/>
              <a:ahLst/>
              <a:cxnLst/>
              <a:rect l="l" t="t" r="r" b="b"/>
              <a:pathLst>
                <a:path w="4755168" h="3659685">
                  <a:moveTo>
                    <a:pt x="1270" y="45720"/>
                  </a:moveTo>
                  <a:lnTo>
                    <a:pt x="1270" y="938530"/>
                  </a:lnTo>
                  <a:cubicBezTo>
                    <a:pt x="1270" y="1575848"/>
                    <a:pt x="0" y="2208074"/>
                    <a:pt x="1270" y="2472235"/>
                  </a:cubicBezTo>
                  <a:cubicBezTo>
                    <a:pt x="5080" y="3240585"/>
                    <a:pt x="99060" y="3546655"/>
                    <a:pt x="99060" y="3546655"/>
                  </a:cubicBezTo>
                  <a:cubicBezTo>
                    <a:pt x="99060" y="3546655"/>
                    <a:pt x="579120" y="3646985"/>
                    <a:pt x="1004570" y="3653335"/>
                  </a:cubicBezTo>
                  <a:cubicBezTo>
                    <a:pt x="1385570" y="3659685"/>
                    <a:pt x="2247900" y="3658414"/>
                    <a:pt x="3925858" y="3658414"/>
                  </a:cubicBezTo>
                  <a:cubicBezTo>
                    <a:pt x="4344958" y="3658414"/>
                    <a:pt x="4746278" y="3658414"/>
                    <a:pt x="4746278" y="3658414"/>
                  </a:cubicBezTo>
                  <a:cubicBezTo>
                    <a:pt x="4746278" y="3658414"/>
                    <a:pt x="4743738" y="3005635"/>
                    <a:pt x="4746278" y="2589075"/>
                  </a:cubicBezTo>
                  <a:cubicBezTo>
                    <a:pt x="4755168" y="2078535"/>
                    <a:pt x="4751358" y="1516301"/>
                    <a:pt x="4751358" y="986790"/>
                  </a:cubicBezTo>
                  <a:cubicBezTo>
                    <a:pt x="4746278" y="438150"/>
                    <a:pt x="4746278" y="59690"/>
                    <a:pt x="4746278" y="59690"/>
                  </a:cubicBezTo>
                  <a:cubicBezTo>
                    <a:pt x="4746278" y="59690"/>
                    <a:pt x="4107468" y="34290"/>
                    <a:pt x="2390140" y="41910"/>
                  </a:cubicBezTo>
                  <a:cubicBezTo>
                    <a:pt x="2033270" y="48260"/>
                    <a:pt x="1306830" y="34290"/>
                    <a:pt x="918210" y="49530"/>
                  </a:cubicBezTo>
                  <a:cubicBezTo>
                    <a:pt x="494030" y="66040"/>
                    <a:pt x="247650" y="0"/>
                    <a:pt x="1270" y="4572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29" name="Group 29"/>
          <p:cNvGrpSpPr/>
          <p:nvPr/>
        </p:nvGrpSpPr>
        <p:grpSpPr>
          <a:xfrm>
            <a:off x="10326589" y="6828468"/>
            <a:ext cx="3227229" cy="2729534"/>
            <a:chOff x="0" y="0"/>
            <a:chExt cx="4290943" cy="3629205"/>
          </a:xfrm>
        </p:grpSpPr>
        <p:sp>
          <p:nvSpPr>
            <p:cNvPr id="30" name="Freeform 30"/>
            <p:cNvSpPr/>
            <p:nvPr/>
          </p:nvSpPr>
          <p:spPr>
            <a:xfrm>
              <a:off x="6350" y="2161085"/>
              <a:ext cx="3998843" cy="1461770"/>
            </a:xfrm>
            <a:custGeom>
              <a:avLst/>
              <a:gdLst/>
              <a:ahLst/>
              <a:cxnLst/>
              <a:rect l="l" t="t" r="r" b="b"/>
              <a:pathLst>
                <a:path w="3998843" h="1461770">
                  <a:moveTo>
                    <a:pt x="0" y="0"/>
                  </a:moveTo>
                  <a:lnTo>
                    <a:pt x="0" y="1461769"/>
                  </a:lnTo>
                  <a:lnTo>
                    <a:pt x="3998843" y="1461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73B8"/>
            </a:solidFill>
          </p:spPr>
        </p:sp>
        <p:sp>
          <p:nvSpPr>
            <p:cNvPr id="31" name="Freeform 31"/>
            <p:cNvSpPr/>
            <p:nvPr/>
          </p:nvSpPr>
          <p:spPr>
            <a:xfrm>
              <a:off x="0" y="-29210"/>
              <a:ext cx="4297292" cy="3659685"/>
            </a:xfrm>
            <a:custGeom>
              <a:avLst/>
              <a:gdLst/>
              <a:ahLst/>
              <a:cxnLst/>
              <a:rect l="l" t="t" r="r" b="b"/>
              <a:pathLst>
                <a:path w="4297292" h="3659685">
                  <a:moveTo>
                    <a:pt x="1270" y="45720"/>
                  </a:moveTo>
                  <a:lnTo>
                    <a:pt x="1270" y="938530"/>
                  </a:lnTo>
                  <a:cubicBezTo>
                    <a:pt x="1270" y="1575848"/>
                    <a:pt x="0" y="2208074"/>
                    <a:pt x="1270" y="2472235"/>
                  </a:cubicBezTo>
                  <a:cubicBezTo>
                    <a:pt x="5080" y="3240585"/>
                    <a:pt x="99060" y="3546655"/>
                    <a:pt x="99060" y="3546655"/>
                  </a:cubicBezTo>
                  <a:cubicBezTo>
                    <a:pt x="99060" y="3546655"/>
                    <a:pt x="579120" y="3646985"/>
                    <a:pt x="1004570" y="3653335"/>
                  </a:cubicBezTo>
                  <a:cubicBezTo>
                    <a:pt x="1385570" y="3659685"/>
                    <a:pt x="2247900" y="3658414"/>
                    <a:pt x="3467983" y="3658414"/>
                  </a:cubicBezTo>
                  <a:cubicBezTo>
                    <a:pt x="3887083" y="3658414"/>
                    <a:pt x="4288403" y="3658414"/>
                    <a:pt x="4288403" y="3658414"/>
                  </a:cubicBezTo>
                  <a:cubicBezTo>
                    <a:pt x="4288403" y="3658414"/>
                    <a:pt x="4285862" y="3005635"/>
                    <a:pt x="4288403" y="2589075"/>
                  </a:cubicBezTo>
                  <a:cubicBezTo>
                    <a:pt x="4297292" y="2078535"/>
                    <a:pt x="4293483" y="1516301"/>
                    <a:pt x="4293483" y="986790"/>
                  </a:cubicBezTo>
                  <a:cubicBezTo>
                    <a:pt x="4288403" y="438150"/>
                    <a:pt x="4288403" y="59690"/>
                    <a:pt x="4288403" y="59690"/>
                  </a:cubicBezTo>
                  <a:cubicBezTo>
                    <a:pt x="4288403" y="59690"/>
                    <a:pt x="3649593" y="34290"/>
                    <a:pt x="2390140" y="41910"/>
                  </a:cubicBezTo>
                  <a:cubicBezTo>
                    <a:pt x="2033270" y="48260"/>
                    <a:pt x="1306830" y="34290"/>
                    <a:pt x="918210" y="49530"/>
                  </a:cubicBezTo>
                  <a:cubicBezTo>
                    <a:pt x="494030" y="66040"/>
                    <a:pt x="247650" y="0"/>
                    <a:pt x="1270" y="4572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2" name="Group 32"/>
          <p:cNvGrpSpPr/>
          <p:nvPr/>
        </p:nvGrpSpPr>
        <p:grpSpPr>
          <a:xfrm>
            <a:off x="13726717" y="6828468"/>
            <a:ext cx="3571598" cy="2729534"/>
            <a:chOff x="0" y="0"/>
            <a:chExt cx="4748818" cy="3629205"/>
          </a:xfrm>
        </p:grpSpPr>
        <p:sp>
          <p:nvSpPr>
            <p:cNvPr id="33" name="Freeform 33"/>
            <p:cNvSpPr/>
            <p:nvPr/>
          </p:nvSpPr>
          <p:spPr>
            <a:xfrm>
              <a:off x="6350" y="2161085"/>
              <a:ext cx="4456718" cy="1461770"/>
            </a:xfrm>
            <a:custGeom>
              <a:avLst/>
              <a:gdLst/>
              <a:ahLst/>
              <a:cxnLst/>
              <a:rect l="l" t="t" r="r" b="b"/>
              <a:pathLst>
                <a:path w="4456718" h="1461770">
                  <a:moveTo>
                    <a:pt x="0" y="0"/>
                  </a:moveTo>
                  <a:lnTo>
                    <a:pt x="0" y="1461769"/>
                  </a:lnTo>
                  <a:lnTo>
                    <a:pt x="4456718" y="1461769"/>
                  </a:lnTo>
                  <a:lnTo>
                    <a:pt x="0" y="0"/>
                  </a:lnTo>
                  <a:close/>
                </a:path>
              </a:pathLst>
            </a:custGeom>
            <a:solidFill>
              <a:srgbClr val="5773B8"/>
            </a:solidFill>
          </p:spPr>
        </p:sp>
        <p:sp>
          <p:nvSpPr>
            <p:cNvPr id="34" name="Freeform 34"/>
            <p:cNvSpPr/>
            <p:nvPr/>
          </p:nvSpPr>
          <p:spPr>
            <a:xfrm>
              <a:off x="0" y="-29210"/>
              <a:ext cx="4755168" cy="3659685"/>
            </a:xfrm>
            <a:custGeom>
              <a:avLst/>
              <a:gdLst/>
              <a:ahLst/>
              <a:cxnLst/>
              <a:rect l="l" t="t" r="r" b="b"/>
              <a:pathLst>
                <a:path w="4755168" h="3659685">
                  <a:moveTo>
                    <a:pt x="1270" y="45720"/>
                  </a:moveTo>
                  <a:lnTo>
                    <a:pt x="1270" y="938530"/>
                  </a:lnTo>
                  <a:cubicBezTo>
                    <a:pt x="1270" y="1575848"/>
                    <a:pt x="0" y="2208074"/>
                    <a:pt x="1270" y="2472235"/>
                  </a:cubicBezTo>
                  <a:cubicBezTo>
                    <a:pt x="5080" y="3240585"/>
                    <a:pt x="99060" y="3546655"/>
                    <a:pt x="99060" y="3546655"/>
                  </a:cubicBezTo>
                  <a:cubicBezTo>
                    <a:pt x="99060" y="3546655"/>
                    <a:pt x="579120" y="3646985"/>
                    <a:pt x="1004570" y="3653335"/>
                  </a:cubicBezTo>
                  <a:cubicBezTo>
                    <a:pt x="1385570" y="3659685"/>
                    <a:pt x="2247900" y="3658414"/>
                    <a:pt x="3925858" y="3658414"/>
                  </a:cubicBezTo>
                  <a:cubicBezTo>
                    <a:pt x="4344958" y="3658414"/>
                    <a:pt x="4746278" y="3658414"/>
                    <a:pt x="4746278" y="3658414"/>
                  </a:cubicBezTo>
                  <a:cubicBezTo>
                    <a:pt x="4746278" y="3658414"/>
                    <a:pt x="4743738" y="3005635"/>
                    <a:pt x="4746278" y="2589075"/>
                  </a:cubicBezTo>
                  <a:cubicBezTo>
                    <a:pt x="4755168" y="2078535"/>
                    <a:pt x="4751358" y="1516301"/>
                    <a:pt x="4751358" y="986790"/>
                  </a:cubicBezTo>
                  <a:cubicBezTo>
                    <a:pt x="4746278" y="438150"/>
                    <a:pt x="4746278" y="59690"/>
                    <a:pt x="4746278" y="59690"/>
                  </a:cubicBezTo>
                  <a:cubicBezTo>
                    <a:pt x="4746278" y="59690"/>
                    <a:pt x="4107468" y="34290"/>
                    <a:pt x="2390140" y="41910"/>
                  </a:cubicBezTo>
                  <a:cubicBezTo>
                    <a:pt x="2033270" y="48260"/>
                    <a:pt x="1306830" y="34290"/>
                    <a:pt x="918210" y="49530"/>
                  </a:cubicBezTo>
                  <a:cubicBezTo>
                    <a:pt x="494030" y="66040"/>
                    <a:pt x="247650" y="0"/>
                    <a:pt x="1270" y="45720"/>
                  </a:cubicBezTo>
                  <a:close/>
                </a:path>
              </a:pathLst>
            </a:custGeom>
            <a:solidFill>
              <a:srgbClr val="FFFFFF"/>
            </a:solidFill>
          </p:spPr>
        </p:sp>
      </p:grpSp>
      <p:grpSp>
        <p:nvGrpSpPr>
          <p:cNvPr id="35" name="Group 35"/>
          <p:cNvGrpSpPr>
            <a:grpSpLocks noChangeAspect="1"/>
          </p:cNvGrpSpPr>
          <p:nvPr/>
        </p:nvGrpSpPr>
        <p:grpSpPr>
          <a:xfrm>
            <a:off x="9984700" y="2636262"/>
            <a:ext cx="853455" cy="853452"/>
            <a:chOff x="0" y="0"/>
            <a:chExt cx="6350000" cy="6349975"/>
          </a:xfrm>
        </p:grpSpPr>
        <p:sp>
          <p:nvSpPr>
            <p:cNvPr id="36" name="Freeform 36"/>
            <p:cNvSpPr/>
            <p:nvPr/>
          </p:nvSpPr>
          <p:spPr>
            <a:xfrm>
              <a:off x="0" y="0"/>
              <a:ext cx="6350000" cy="6349974"/>
            </a:xfrm>
            <a:custGeom>
              <a:avLst/>
              <a:gdLst/>
              <a:ahLst/>
              <a:cxnLst/>
              <a:rect l="l" t="t" r="r" b="b"/>
              <a:pathLst>
                <a:path w="6350000" h="6349974">
                  <a:moveTo>
                    <a:pt x="6350000" y="3175025"/>
                  </a:moveTo>
                  <a:cubicBezTo>
                    <a:pt x="6350000" y="4928451"/>
                    <a:pt x="4928476" y="6349974"/>
                    <a:pt x="3175000" y="6349974"/>
                  </a:cubicBezTo>
                  <a:cubicBezTo>
                    <a:pt x="1421498" y="6349974"/>
                    <a:pt x="0" y="4928451"/>
                    <a:pt x="0" y="3175025"/>
                  </a:cubicBezTo>
                  <a:cubicBezTo>
                    <a:pt x="0" y="1421511"/>
                    <a:pt x="1421498" y="0"/>
                    <a:pt x="3175000" y="0"/>
                  </a:cubicBezTo>
                  <a:cubicBezTo>
                    <a:pt x="4928501" y="0"/>
                    <a:pt x="6350000" y="1421511"/>
                    <a:pt x="6350000" y="3175025"/>
                  </a:cubicBezTo>
                  <a:close/>
                </a:path>
              </a:pathLst>
            </a:custGeom>
            <a:blipFill>
              <a:blip r:embed="rId3"/>
              <a:stretch>
                <a:fillRect l="-29840" r="-29840"/>
              </a:stretch>
            </a:blipFill>
          </p:spPr>
        </p:sp>
      </p:grpSp>
      <p:sp>
        <p:nvSpPr>
          <p:cNvPr id="37" name="TextBox 37"/>
          <p:cNvSpPr txBox="1"/>
          <p:nvPr/>
        </p:nvSpPr>
        <p:spPr>
          <a:xfrm>
            <a:off x="1793307" y="3875048"/>
            <a:ext cx="2866597" cy="486966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24"/>
              </a:lnSpc>
            </a:pPr>
            <a:r>
              <a:rPr lang="en-US" sz="3187" dirty="0">
                <a:solidFill>
                  <a:srgbClr val="FFFFFF"/>
                </a:solidFill>
                <a:latin typeface="Raleway Bold" panose="02010600030101010101" charset="0"/>
              </a:rPr>
              <a:t>Challenges 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1569931" y="4662221"/>
            <a:ext cx="3176095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4283" lvl="1" indent="-227142">
              <a:lnSpc>
                <a:spcPts val="2419"/>
              </a:lnSpc>
              <a:buFont typeface="Arial"/>
              <a:buChar char="•"/>
            </a:pPr>
            <a:r>
              <a:rPr lang="en-US" sz="2104" spc="-111" dirty="0">
                <a:solidFill>
                  <a:srgbClr val="000000"/>
                </a:solidFill>
                <a:latin typeface="Raleway Bold" panose="02010600030101010101" charset="0"/>
              </a:rPr>
              <a:t>Expansion of mid-size pharma</a:t>
            </a:r>
          </a:p>
          <a:p>
            <a:pPr marL="454283" lvl="1" indent="-227142">
              <a:lnSpc>
                <a:spcPts val="2419"/>
              </a:lnSpc>
              <a:buFont typeface="Arial"/>
              <a:buChar char="•"/>
            </a:pPr>
            <a:r>
              <a:rPr lang="en-US" sz="2104" spc="-111" dirty="0">
                <a:solidFill>
                  <a:srgbClr val="000000"/>
                </a:solidFill>
                <a:latin typeface="Raleway Bold" panose="02010600030101010101" charset="0"/>
              </a:rPr>
              <a:t>Business Growth</a:t>
            </a:r>
          </a:p>
          <a:p>
            <a:pPr marL="454283" lvl="1" indent="-227142">
              <a:lnSpc>
                <a:spcPts val="2419"/>
              </a:lnSpc>
              <a:buFont typeface="Arial"/>
              <a:buChar char="•"/>
            </a:pPr>
            <a:r>
              <a:rPr lang="en-US" sz="2104" spc="-111" dirty="0">
                <a:solidFill>
                  <a:srgbClr val="000000"/>
                </a:solidFill>
                <a:latin typeface="Raleway Bold" panose="02010600030101010101" charset="0"/>
              </a:rPr>
              <a:t>Hiring for a New position (MD)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6381634" y="1307860"/>
            <a:ext cx="5815133" cy="101624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8630"/>
              </a:lnSpc>
              <a:spcBef>
                <a:spcPct val="0"/>
              </a:spcBef>
            </a:pPr>
            <a:r>
              <a:rPr lang="en-US" sz="6164" dirty="0">
                <a:solidFill>
                  <a:srgbClr val="C51933"/>
                </a:solidFill>
                <a:latin typeface="Raleway Heavy" panose="02010600030101010101" charset="0"/>
              </a:rPr>
              <a:t>CASE </a:t>
            </a:r>
            <a:r>
              <a:rPr lang="en-US" sz="6164" dirty="0">
                <a:solidFill>
                  <a:srgbClr val="014E9E"/>
                </a:solidFill>
                <a:latin typeface="Raleway Heavy" panose="02010600030101010101" charset="0"/>
              </a:rPr>
              <a:t>STUDIES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5408681" y="3875048"/>
            <a:ext cx="2866597" cy="486966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24"/>
              </a:lnSpc>
              <a:spcBef>
                <a:spcPct val="0"/>
              </a:spcBef>
            </a:pPr>
            <a:r>
              <a:rPr lang="en-US" sz="3187" u="none" dirty="0">
                <a:solidFill>
                  <a:srgbClr val="FFFFFF"/>
                </a:solidFill>
                <a:latin typeface="Raleway Bold" panose="02010600030101010101" charset="0"/>
              </a:rPr>
              <a:t>Approach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5151121" y="4662221"/>
            <a:ext cx="3476658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4283" lvl="1" indent="-227142" algn="l">
              <a:lnSpc>
                <a:spcPts val="2419"/>
              </a:lnSpc>
              <a:spcBef>
                <a:spcPct val="0"/>
              </a:spcBef>
              <a:buFont typeface="Arial"/>
              <a:buChar char="•"/>
            </a:pPr>
            <a:r>
              <a:rPr lang="en-US" sz="2104" u="none" spc="-111">
                <a:solidFill>
                  <a:srgbClr val="000000"/>
                </a:solidFill>
                <a:latin typeface="Raleway Bold" panose="02010600030101010101" charset="0"/>
              </a:rPr>
              <a:t>Targeted big Medical Departments </a:t>
            </a:r>
          </a:p>
          <a:p>
            <a:pPr marL="454283" lvl="1" indent="-227142" algn="l">
              <a:lnSpc>
                <a:spcPts val="2419"/>
              </a:lnSpc>
              <a:spcBef>
                <a:spcPct val="0"/>
              </a:spcBef>
              <a:buFont typeface="Arial"/>
              <a:buChar char="•"/>
            </a:pPr>
            <a:r>
              <a:rPr lang="en-US" sz="2104" u="none" spc="-111">
                <a:solidFill>
                  <a:srgbClr val="000000"/>
                </a:solidFill>
                <a:latin typeface="Raleway Bold" panose="02010600030101010101" charset="0"/>
              </a:rPr>
              <a:t>Maintained proposition to candidates</a:t>
            </a:r>
          </a:p>
          <a:p>
            <a:pPr marL="454283" lvl="1" indent="-227142" algn="l">
              <a:lnSpc>
                <a:spcPts val="2419"/>
              </a:lnSpc>
              <a:spcBef>
                <a:spcPct val="0"/>
              </a:spcBef>
              <a:buFont typeface="Arial"/>
              <a:buChar char="•"/>
            </a:pPr>
            <a:r>
              <a:rPr lang="en-US" sz="2104" u="none" spc="-111">
                <a:solidFill>
                  <a:srgbClr val="000000"/>
                </a:solidFill>
                <a:latin typeface="Raleway Bold" panose="02010600030101010101" charset="0"/>
              </a:rPr>
              <a:t>Expanded geographical approach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1793307" y="6723686"/>
            <a:ext cx="2866597" cy="486966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24"/>
              </a:lnSpc>
            </a:pPr>
            <a:r>
              <a:rPr lang="en-US" sz="3187" dirty="0">
                <a:solidFill>
                  <a:srgbClr val="FFFFFF"/>
                </a:solidFill>
                <a:latin typeface="Raleway Bold" panose="02010600030101010101" charset="0"/>
              </a:rPr>
              <a:t>Results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5456151" y="6723686"/>
            <a:ext cx="2866597" cy="486966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24"/>
              </a:lnSpc>
            </a:pPr>
            <a:r>
              <a:rPr lang="en-US" sz="3187" dirty="0">
                <a:solidFill>
                  <a:srgbClr val="FFFFFF"/>
                </a:solidFill>
                <a:latin typeface="Raleway Bold" panose="02010600030101010101" charset="0"/>
              </a:rPr>
              <a:t>Learnings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1793307" y="7485298"/>
            <a:ext cx="2866597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4283" lvl="1" indent="-227142" algn="l">
              <a:lnSpc>
                <a:spcPts val="2419"/>
              </a:lnSpc>
              <a:spcBef>
                <a:spcPct val="0"/>
              </a:spcBef>
              <a:buFont typeface="Arial"/>
              <a:buChar char="•"/>
            </a:pPr>
            <a:r>
              <a:rPr lang="en-US" sz="2104" spc="-111">
                <a:solidFill>
                  <a:srgbClr val="000000"/>
                </a:solidFill>
                <a:latin typeface="Raleway Bold" panose="02010600030101010101" charset="0"/>
              </a:rPr>
              <a:t>Agility and thinking out of the box brought in new sources of candidates.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5212029" y="7485298"/>
            <a:ext cx="3063249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4283" lvl="1" indent="-227142">
              <a:lnSpc>
                <a:spcPts val="2419"/>
              </a:lnSpc>
              <a:buFont typeface="Arial"/>
              <a:buChar char="•"/>
            </a:pPr>
            <a:r>
              <a:rPr lang="en-US" sz="2104" spc="-111">
                <a:solidFill>
                  <a:srgbClr val="000000"/>
                </a:solidFill>
                <a:latin typeface="Raleway Bold" panose="02010600030101010101" charset="0"/>
              </a:rPr>
              <a:t>Limited candidate availability </a:t>
            </a:r>
          </a:p>
          <a:p>
            <a:pPr marL="454283" lvl="1" indent="-227142" algn="l">
              <a:lnSpc>
                <a:spcPts val="2419"/>
              </a:lnSpc>
              <a:spcBef>
                <a:spcPct val="0"/>
              </a:spcBef>
              <a:buFont typeface="Arial"/>
              <a:buChar char="•"/>
            </a:pPr>
            <a:r>
              <a:rPr lang="en-US" sz="2104" spc="-111">
                <a:solidFill>
                  <a:srgbClr val="000000"/>
                </a:solidFill>
                <a:latin typeface="Raleway Bold" panose="02010600030101010101" charset="0"/>
              </a:rPr>
              <a:t>Limited awareness about Pharma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10463844" y="3875048"/>
            <a:ext cx="2866597" cy="486966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24"/>
              </a:lnSpc>
            </a:pPr>
            <a:r>
              <a:rPr lang="en-US" sz="3187" dirty="0">
                <a:solidFill>
                  <a:srgbClr val="FFFFFF"/>
                </a:solidFill>
                <a:latin typeface="Raleway Bold" panose="02010600030101010101" charset="0"/>
              </a:rPr>
              <a:t>Challenges 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10240467" y="4662221"/>
            <a:ext cx="3176095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4283" lvl="1" indent="-227142">
              <a:lnSpc>
                <a:spcPts val="2419"/>
              </a:lnSpc>
              <a:buFont typeface="Arial"/>
              <a:buChar char="•"/>
            </a:pPr>
            <a:r>
              <a:rPr lang="en-US" sz="2104" spc="-111">
                <a:solidFill>
                  <a:srgbClr val="000000"/>
                </a:solidFill>
                <a:latin typeface="Raleway Bold" panose="02010600030101010101" charset="0"/>
              </a:rPr>
              <a:t>EU Big Pharma-EU Headquarters.</a:t>
            </a:r>
          </a:p>
          <a:p>
            <a:pPr marL="454283" lvl="1" indent="-227142">
              <a:lnSpc>
                <a:spcPts val="2419"/>
              </a:lnSpc>
              <a:buFont typeface="Arial"/>
              <a:buChar char="•"/>
            </a:pPr>
            <a:r>
              <a:rPr lang="en-US" sz="2104" spc="-111">
                <a:solidFill>
                  <a:srgbClr val="000000"/>
                </a:solidFill>
                <a:latin typeface="Raleway Bold" panose="02010600030101010101" charset="0"/>
              </a:rPr>
              <a:t>Product launch</a:t>
            </a:r>
          </a:p>
          <a:p>
            <a:pPr marL="454283" lvl="1" indent="-227142">
              <a:lnSpc>
                <a:spcPts val="2419"/>
              </a:lnSpc>
              <a:buFont typeface="Arial"/>
              <a:buChar char="•"/>
            </a:pPr>
            <a:r>
              <a:rPr lang="en-US" sz="2104" spc="-111">
                <a:solidFill>
                  <a:srgbClr val="000000"/>
                </a:solidFill>
                <a:latin typeface="Raleway Bold" panose="02010600030101010101" charset="0"/>
              </a:rPr>
              <a:t>Swedish Healthcare system specific target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14079218" y="3875048"/>
            <a:ext cx="2866597" cy="486966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24"/>
              </a:lnSpc>
              <a:spcBef>
                <a:spcPct val="0"/>
              </a:spcBef>
            </a:pPr>
            <a:r>
              <a:rPr lang="en-US" sz="3187" u="none" dirty="0">
                <a:solidFill>
                  <a:srgbClr val="FFFFFF"/>
                </a:solidFill>
                <a:latin typeface="Raleway Bold" panose="02010600030101010101" charset="0"/>
              </a:rPr>
              <a:t>Approach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13821657" y="4662221"/>
            <a:ext cx="3171628" cy="123110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4283" lvl="1" indent="-227142">
              <a:lnSpc>
                <a:spcPts val="2419"/>
              </a:lnSpc>
              <a:buFont typeface="Arial"/>
              <a:buChar char="•"/>
            </a:pPr>
            <a:r>
              <a:rPr lang="en-US" sz="2104" spc="-111">
                <a:solidFill>
                  <a:srgbClr val="000000"/>
                </a:solidFill>
                <a:latin typeface="Raleway Bold" panose="02010600030101010101" charset="0"/>
              </a:rPr>
              <a:t>Challenging deadlines</a:t>
            </a:r>
          </a:p>
          <a:p>
            <a:pPr marL="454283" lvl="1" indent="-227142">
              <a:lnSpc>
                <a:spcPts val="2419"/>
              </a:lnSpc>
              <a:buFont typeface="Arial"/>
              <a:buChar char="•"/>
            </a:pPr>
            <a:r>
              <a:rPr lang="en-US" sz="2104" spc="-111">
                <a:solidFill>
                  <a:srgbClr val="000000"/>
                </a:solidFill>
                <a:latin typeface="Raleway Bold" panose="02010600030101010101" charset="0"/>
              </a:rPr>
              <a:t>Direct approach to the candidates</a:t>
            </a:r>
          </a:p>
          <a:p>
            <a:pPr marL="454283" lvl="1" indent="-227142" algn="l">
              <a:lnSpc>
                <a:spcPts val="2419"/>
              </a:lnSpc>
              <a:spcBef>
                <a:spcPct val="0"/>
              </a:spcBef>
              <a:buFont typeface="Arial"/>
              <a:buChar char="•"/>
            </a:pPr>
            <a:r>
              <a:rPr lang="en-US" sz="2104" spc="-111">
                <a:solidFill>
                  <a:srgbClr val="000000"/>
                </a:solidFill>
                <a:latin typeface="Raleway Bold" panose="02010600030101010101" charset="0"/>
              </a:rPr>
              <a:t>Negotiation with EU HQ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10463844" y="6723686"/>
            <a:ext cx="2866597" cy="486966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24"/>
              </a:lnSpc>
            </a:pPr>
            <a:r>
              <a:rPr lang="en-US" sz="3187" dirty="0">
                <a:solidFill>
                  <a:srgbClr val="FFFFFF"/>
                </a:solidFill>
                <a:latin typeface="Raleway Bold" panose="02010600030101010101" charset="0"/>
              </a:rPr>
              <a:t>Results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14126688" y="6723686"/>
            <a:ext cx="2866597" cy="486966"/>
          </a:xfrm>
          <a:prstGeom prst="rect">
            <a:avLst/>
          </a:prstGeom>
          <a:solidFill>
            <a:schemeClr val="tx1"/>
          </a:solidFill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3824"/>
              </a:lnSpc>
            </a:pPr>
            <a:r>
              <a:rPr lang="en-US" sz="3187" dirty="0">
                <a:solidFill>
                  <a:srgbClr val="FFFFFF"/>
                </a:solidFill>
                <a:latin typeface="Raleway Bold" panose="02010600030101010101" charset="0"/>
              </a:rPr>
              <a:t>Learnings</a:t>
            </a:r>
          </a:p>
        </p:txBody>
      </p:sp>
      <p:sp>
        <p:nvSpPr>
          <p:cNvPr id="52" name="TextBox 52"/>
          <p:cNvSpPr txBox="1"/>
          <p:nvPr/>
        </p:nvSpPr>
        <p:spPr>
          <a:xfrm>
            <a:off x="10463844" y="7485298"/>
            <a:ext cx="2866597" cy="153888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4283" lvl="1" indent="-227142" algn="l">
              <a:lnSpc>
                <a:spcPts val="2419"/>
              </a:lnSpc>
              <a:spcBef>
                <a:spcPct val="0"/>
              </a:spcBef>
              <a:buFont typeface="Arial"/>
              <a:buChar char="•"/>
            </a:pPr>
            <a:r>
              <a:rPr lang="en-US" sz="2104" spc="-111">
                <a:solidFill>
                  <a:srgbClr val="000000"/>
                </a:solidFill>
                <a:latin typeface="Raleway Bold" panose="02010600030101010101" charset="0"/>
              </a:rPr>
              <a:t>Final choice was a local external candidate over an internal candidate pushed by EU HQ</a:t>
            </a:r>
          </a:p>
        </p:txBody>
      </p:sp>
      <p:sp>
        <p:nvSpPr>
          <p:cNvPr id="53" name="TextBox 53"/>
          <p:cNvSpPr txBox="1"/>
          <p:nvPr/>
        </p:nvSpPr>
        <p:spPr>
          <a:xfrm>
            <a:off x="13821657" y="7485298"/>
            <a:ext cx="3476658" cy="184665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454283" lvl="1" indent="-227142">
              <a:lnSpc>
                <a:spcPts val="2419"/>
              </a:lnSpc>
              <a:buFont typeface="Arial"/>
              <a:buChar char="•"/>
            </a:pPr>
            <a:r>
              <a:rPr lang="en-US" sz="2104" spc="-111">
                <a:solidFill>
                  <a:srgbClr val="000000"/>
                </a:solidFill>
                <a:latin typeface="Raleway Bold" panose="02010600030101010101" charset="0"/>
              </a:rPr>
              <a:t>Importance of difficult client requests.</a:t>
            </a:r>
          </a:p>
          <a:p>
            <a:pPr marL="454283" lvl="1" indent="-227142" algn="l">
              <a:lnSpc>
                <a:spcPts val="2419"/>
              </a:lnSpc>
              <a:spcBef>
                <a:spcPct val="0"/>
              </a:spcBef>
              <a:buFont typeface="Arial"/>
              <a:buChar char="•"/>
            </a:pPr>
            <a:r>
              <a:rPr lang="en-US" sz="2104" spc="-111">
                <a:solidFill>
                  <a:srgbClr val="000000"/>
                </a:solidFill>
                <a:latin typeface="Raleway Bold" panose="02010600030101010101" charset="0"/>
              </a:rPr>
              <a:t>Competitive advantage in being able to propose multiple HR competencies </a:t>
            </a:r>
          </a:p>
        </p:txBody>
      </p:sp>
      <p:sp>
        <p:nvSpPr>
          <p:cNvPr id="54" name="TextBox 54"/>
          <p:cNvSpPr txBox="1"/>
          <p:nvPr/>
        </p:nvSpPr>
        <p:spPr>
          <a:xfrm>
            <a:off x="11073111" y="2713769"/>
            <a:ext cx="5067471" cy="71814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759"/>
              </a:lnSpc>
            </a:pPr>
            <a:r>
              <a:rPr lang="en-US" sz="2299">
                <a:solidFill>
                  <a:srgbClr val="191919"/>
                </a:solidFill>
                <a:latin typeface="Raleway Bold" panose="02010600030101010101" charset="0"/>
              </a:rPr>
              <a:t>GENERAL MANAGER FOR SWEDISH AFFILIATE</a:t>
            </a:r>
          </a:p>
        </p:txBody>
      </p:sp>
      <p:pic>
        <p:nvPicPr>
          <p:cNvPr id="55" name="Picture 55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0" y="0"/>
            <a:ext cx="2551557" cy="3865995"/>
          </a:xfrm>
          <a:prstGeom prst="rect">
            <a:avLst/>
          </a:prstGeom>
        </p:spPr>
      </p:pic>
      <p:grpSp>
        <p:nvGrpSpPr>
          <p:cNvPr id="57" name="Group 36"/>
          <p:cNvGrpSpPr/>
          <p:nvPr/>
        </p:nvGrpSpPr>
        <p:grpSpPr>
          <a:xfrm>
            <a:off x="10201138" y="-268013"/>
            <a:ext cx="1736276" cy="1296713"/>
            <a:chOff x="0" y="0"/>
            <a:chExt cx="812800" cy="607028"/>
          </a:xfrm>
        </p:grpSpPr>
        <p:sp>
          <p:nvSpPr>
            <p:cNvPr id="58" name="Freeform 37"/>
            <p:cNvSpPr/>
            <p:nvPr/>
          </p:nvSpPr>
          <p:spPr>
            <a:xfrm>
              <a:off x="0" y="0"/>
              <a:ext cx="812800" cy="607028"/>
            </a:xfrm>
            <a:custGeom>
              <a:avLst/>
              <a:gdLst/>
              <a:ahLst/>
              <a:cxnLst/>
              <a:rect l="l" t="t" r="r" b="b"/>
              <a:pathLst>
                <a:path w="812800" h="607028">
                  <a:moveTo>
                    <a:pt x="0" y="0"/>
                  </a:moveTo>
                  <a:lnTo>
                    <a:pt x="812800" y="0"/>
                  </a:lnTo>
                  <a:lnTo>
                    <a:pt x="812800" y="607028"/>
                  </a:lnTo>
                  <a:lnTo>
                    <a:pt x="0" y="607028"/>
                  </a:lnTo>
                  <a:close/>
                </a:path>
              </a:pathLst>
            </a:custGeom>
            <a:solidFill>
              <a:srgbClr val="324D9C"/>
            </a:solidFill>
          </p:spPr>
        </p:sp>
        <p:sp>
          <p:nvSpPr>
            <p:cNvPr id="59" name="TextBox 3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</p:grpSp>
      <p:sp>
        <p:nvSpPr>
          <p:cNvPr id="60" name="TextBox 39"/>
          <p:cNvSpPr txBox="1"/>
          <p:nvPr/>
        </p:nvSpPr>
        <p:spPr>
          <a:xfrm>
            <a:off x="10522421" y="56808"/>
            <a:ext cx="1093710" cy="809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2"/>
              </a:lnSpc>
              <a:spcBef>
                <a:spcPct val="0"/>
              </a:spcBef>
            </a:pPr>
            <a:r>
              <a:rPr lang="en-US" sz="4744" dirty="0">
                <a:solidFill>
                  <a:srgbClr val="FFFFFF"/>
                </a:solidFill>
                <a:latin typeface="Raleway Heavy"/>
              </a:rPr>
              <a:t>09</a:t>
            </a:r>
          </a:p>
        </p:txBody>
      </p:sp>
      <p:pic>
        <p:nvPicPr>
          <p:cNvPr id="61" name="图片 6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25759" r="19694" b="35856"/>
          <a:stretch/>
        </p:blipFill>
        <p:spPr>
          <a:xfrm>
            <a:off x="15135649" y="211981"/>
            <a:ext cx="2809022" cy="135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38299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4"/>
          <p:cNvSpPr txBox="1"/>
          <p:nvPr/>
        </p:nvSpPr>
        <p:spPr>
          <a:xfrm>
            <a:off x="3443208" y="1586749"/>
            <a:ext cx="10691085" cy="8096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ctr">
              <a:lnSpc>
                <a:spcPts val="6360"/>
              </a:lnSpc>
              <a:spcBef>
                <a:spcPct val="0"/>
              </a:spcBef>
            </a:pPr>
            <a:r>
              <a:rPr lang="en-US" sz="5300" dirty="0">
                <a:solidFill>
                  <a:srgbClr val="284E9C"/>
                </a:solidFill>
                <a:latin typeface="Raleway Heavy"/>
              </a:rPr>
              <a:t>SOME LIFE SCIENCES PARTNERS</a:t>
            </a:r>
          </a:p>
        </p:txBody>
      </p:sp>
      <p:grpSp>
        <p:nvGrpSpPr>
          <p:cNvPr id="10" name="Group 10"/>
          <p:cNvGrpSpPr/>
          <p:nvPr/>
        </p:nvGrpSpPr>
        <p:grpSpPr>
          <a:xfrm>
            <a:off x="10201138" y="-268013"/>
            <a:ext cx="1736276" cy="1296713"/>
            <a:chOff x="0" y="0"/>
            <a:chExt cx="812800" cy="607028"/>
          </a:xfrm>
        </p:grpSpPr>
        <p:sp>
          <p:nvSpPr>
            <p:cNvPr id="11" name="Freeform 11"/>
            <p:cNvSpPr/>
            <p:nvPr/>
          </p:nvSpPr>
          <p:spPr>
            <a:xfrm>
              <a:off x="0" y="0"/>
              <a:ext cx="812800" cy="607028"/>
            </a:xfrm>
            <a:custGeom>
              <a:avLst/>
              <a:gdLst/>
              <a:ahLst/>
              <a:cxnLst/>
              <a:rect l="l" t="t" r="r" b="b"/>
              <a:pathLst>
                <a:path w="812800" h="607028">
                  <a:moveTo>
                    <a:pt x="0" y="0"/>
                  </a:moveTo>
                  <a:lnTo>
                    <a:pt x="812800" y="0"/>
                  </a:lnTo>
                  <a:lnTo>
                    <a:pt x="812800" y="607028"/>
                  </a:lnTo>
                  <a:lnTo>
                    <a:pt x="0" y="607028"/>
                  </a:lnTo>
                  <a:close/>
                </a:path>
              </a:pathLst>
            </a:custGeom>
            <a:solidFill>
              <a:srgbClr val="284E9C"/>
            </a:solidFill>
          </p:spPr>
        </p:sp>
        <p:sp>
          <p:nvSpPr>
            <p:cNvPr id="12" name="TextBox 12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</p:grpSp>
      <p:sp>
        <p:nvSpPr>
          <p:cNvPr id="13" name="TextBox 13"/>
          <p:cNvSpPr txBox="1"/>
          <p:nvPr/>
        </p:nvSpPr>
        <p:spPr>
          <a:xfrm>
            <a:off x="10522421" y="56808"/>
            <a:ext cx="1093710" cy="809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2"/>
              </a:lnSpc>
              <a:spcBef>
                <a:spcPct val="0"/>
              </a:spcBef>
            </a:pPr>
            <a:r>
              <a:rPr lang="en-US" sz="4744" dirty="0">
                <a:solidFill>
                  <a:srgbClr val="FFFFFF"/>
                </a:solidFill>
                <a:latin typeface="Raleway Heavy"/>
              </a:rPr>
              <a:t>10</a:t>
            </a:r>
          </a:p>
        </p:txBody>
      </p:sp>
      <p:pic>
        <p:nvPicPr>
          <p:cNvPr id="1026" name="Picture 2" descr="Zimmer Biomet's mymobility is recognized as &quot;The Care Management Initiative  of the Year&quot; by the 2022 Healthcare Asia Medtech Awards">
            <a:extLst>
              <a:ext uri="{FF2B5EF4-FFF2-40B4-BE49-F238E27FC236}">
                <a16:creationId xmlns:a16="http://schemas.microsoft.com/office/drawing/2014/main" id="{6AB25259-6104-2505-4838-5EB261594A1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8056" y="6849753"/>
            <a:ext cx="3296615" cy="172274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ConvaTec Jobs - 52 Open Positions | Glassdoor">
            <a:extLst>
              <a:ext uri="{FF2B5EF4-FFF2-40B4-BE49-F238E27FC236}">
                <a16:creationId xmlns:a16="http://schemas.microsoft.com/office/drawing/2014/main" id="{6C7CA85C-EFCB-F0E4-6E9D-78C143AA837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26632" y="6455917"/>
            <a:ext cx="2164696" cy="21646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Visen Pharmaceuticals - Crunchbase Company Profile &amp; Funding">
            <a:extLst>
              <a:ext uri="{FF2B5EF4-FFF2-40B4-BE49-F238E27FC236}">
                <a16:creationId xmlns:a16="http://schemas.microsoft.com/office/drawing/2014/main" id="{EF91829A-FD2D-D2F1-B98A-CDFA051AFFC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957787" y="6521062"/>
            <a:ext cx="2370446" cy="23704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2" descr="Ph7 Id - Produtos para diagnóstico in-vitro - Especialidades - Sarstedt">
            <a:extLst>
              <a:ext uri="{FF2B5EF4-FFF2-40B4-BE49-F238E27FC236}">
                <a16:creationId xmlns:a16="http://schemas.microsoft.com/office/drawing/2014/main" id="{38EA97D3-D880-C767-327F-580DB4D5A62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328369" y="7073021"/>
            <a:ext cx="3210265" cy="917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ACT Genomics 行動基因| LinkedIn">
            <a:extLst>
              <a:ext uri="{FF2B5EF4-FFF2-40B4-BE49-F238E27FC236}">
                <a16:creationId xmlns:a16="http://schemas.microsoft.com/office/drawing/2014/main" id="{6C678F55-C2DD-F19C-6348-AA555DC09C6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02462" y="6329806"/>
            <a:ext cx="2370445" cy="23704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2">
            <a:extLst>
              <a:ext uri="{FF2B5EF4-FFF2-40B4-BE49-F238E27FC236}">
                <a16:creationId xmlns:a16="http://schemas.microsoft.com/office/drawing/2014/main" id="{CC347BEA-820D-A9FA-98B1-71BE6CE83BE7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>
            <a:fillRect/>
          </a:stretch>
        </p:blipFill>
        <p:spPr>
          <a:xfrm>
            <a:off x="2080326" y="2243493"/>
            <a:ext cx="14635890" cy="4784084"/>
          </a:xfrm>
          <a:prstGeom prst="rect">
            <a:avLst/>
          </a:prstGeom>
        </p:spPr>
      </p:pic>
      <p:pic>
        <p:nvPicPr>
          <p:cNvPr id="18" name="圖片 17">
            <a:extLst>
              <a:ext uri="{FF2B5EF4-FFF2-40B4-BE49-F238E27FC236}">
                <a16:creationId xmlns:a16="http://schemas.microsoft.com/office/drawing/2014/main" id="{ADE10A5F-0CD9-D5F5-809A-FADB9C181101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7241598" y="7822360"/>
            <a:ext cx="1981516" cy="1981516"/>
          </a:xfrm>
          <a:prstGeom prst="rect">
            <a:avLst/>
          </a:prstGeom>
        </p:spPr>
      </p:pic>
      <p:pic>
        <p:nvPicPr>
          <p:cNvPr id="20" name="圖片 19">
            <a:extLst>
              <a:ext uri="{FF2B5EF4-FFF2-40B4-BE49-F238E27FC236}">
                <a16:creationId xmlns:a16="http://schemas.microsoft.com/office/drawing/2014/main" id="{4C75CC2B-43F8-55DC-CEF1-BABEBEFA3C3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767938" y="7973839"/>
            <a:ext cx="3463791" cy="1830037"/>
          </a:xfrm>
          <a:prstGeom prst="rect">
            <a:avLst/>
          </a:prstGeom>
        </p:spPr>
      </p:pic>
      <p:pic>
        <p:nvPicPr>
          <p:cNvPr id="21" name="圖片 20">
            <a:extLst>
              <a:ext uri="{FF2B5EF4-FFF2-40B4-BE49-F238E27FC236}">
                <a16:creationId xmlns:a16="http://schemas.microsoft.com/office/drawing/2014/main" id="{29FAA9B7-B099-D0D7-E15D-96F30FACDE9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809000" y="8281513"/>
            <a:ext cx="1924050" cy="1009650"/>
          </a:xfrm>
          <a:prstGeom prst="rect">
            <a:avLst/>
          </a:prstGeom>
        </p:spPr>
      </p:pic>
      <p:pic>
        <p:nvPicPr>
          <p:cNvPr id="2" name="Picture 3" descr="D:\工作\工作文件\kanglong\Pharmaron Logo\白边logo.png">
            <a:extLst>
              <a:ext uri="{FF2B5EF4-FFF2-40B4-BE49-F238E27FC236}">
                <a16:creationId xmlns:a16="http://schemas.microsoft.com/office/drawing/2014/main" id="{55D50277-842F-9D32-3F74-AB64EAA03D1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16115" y="8167009"/>
            <a:ext cx="2999174" cy="123865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图片 12">
            <a:extLst>
              <a:ext uri="{FF2B5EF4-FFF2-40B4-BE49-F238E27FC236}">
                <a16:creationId xmlns:a16="http://schemas.microsoft.com/office/drawing/2014/main" id="{EBFBEED2-4CB4-6DCA-02CE-9BF0C5AD4163}"/>
              </a:ext>
            </a:extLst>
          </p:cNvPr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25759" r="19694" b="35856"/>
          <a:stretch/>
        </p:blipFill>
        <p:spPr>
          <a:xfrm>
            <a:off x="15135649" y="211981"/>
            <a:ext cx="2809022" cy="1351175"/>
          </a:xfrm>
          <a:prstGeom prst="rect">
            <a:avLst/>
          </a:prstGeom>
        </p:spPr>
      </p:pic>
      <p:pic>
        <p:nvPicPr>
          <p:cNvPr id="9" name="圖片 8">
            <a:extLst>
              <a:ext uri="{FF2B5EF4-FFF2-40B4-BE49-F238E27FC236}">
                <a16:creationId xmlns:a16="http://schemas.microsoft.com/office/drawing/2014/main" id="{D1C1D07E-B722-4F15-598B-14240ED5A2ED}"/>
              </a:ext>
            </a:extLst>
      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11883099" y="8675616"/>
            <a:ext cx="3934582" cy="915019"/>
          </a:xfrm>
          <a:prstGeom prst="rect">
            <a:avLst/>
          </a:prstGeom>
        </p:spPr>
      </p:pic>
      <p:pic>
        <p:nvPicPr>
          <p:cNvPr id="17" name="圖片 16">
            <a:extLst>
              <a:ext uri="{FF2B5EF4-FFF2-40B4-BE49-F238E27FC236}">
                <a16:creationId xmlns:a16="http://schemas.microsoft.com/office/drawing/2014/main" id="{AF0B7D80-D16B-E42C-6FA5-568A828E0478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12556415" y="8069948"/>
            <a:ext cx="1836620" cy="1285634"/>
          </a:xfrm>
          <a:prstGeom prst="rect">
            <a:avLst/>
          </a:prstGeom>
        </p:spPr>
      </p:pic>
      <p:sp>
        <p:nvSpPr>
          <p:cNvPr id="25" name="TextBox 5">
            <a:extLst>
              <a:ext uri="{FF2B5EF4-FFF2-40B4-BE49-F238E27FC236}">
                <a16:creationId xmlns:a16="http://schemas.microsoft.com/office/drawing/2014/main" id="{0F36D539-2407-B95E-C2BD-6C56842CBBD2}"/>
              </a:ext>
            </a:extLst>
          </p:cNvPr>
          <p:cNvSpPr txBox="1"/>
          <p:nvPr/>
        </p:nvSpPr>
        <p:spPr>
          <a:xfrm>
            <a:off x="14954491" y="9172575"/>
            <a:ext cx="1587127" cy="69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6"/>
              </a:lnSpc>
              <a:spcBef>
                <a:spcPct val="0"/>
              </a:spcBef>
            </a:pPr>
            <a:r>
              <a:rPr lang="en-US" sz="4004" dirty="0">
                <a:solidFill>
                  <a:srgbClr val="324D9C"/>
                </a:solidFill>
                <a:latin typeface="Raleway Heavy"/>
              </a:rPr>
              <a:t>Next</a:t>
            </a:r>
          </a:p>
        </p:txBody>
      </p:sp>
      <p:pic>
        <p:nvPicPr>
          <p:cNvPr id="26" name="Picture 28">
            <a:extLst>
              <a:ext uri="{FF2B5EF4-FFF2-40B4-BE49-F238E27FC236}">
                <a16:creationId xmlns:a16="http://schemas.microsoft.com/office/drawing/2014/main" id="{735A33F4-CB3E-E6A5-2FB5-C0A9B2DB19CB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6"/>
              </a:ext>
            </a:extLst>
          </a:blip>
          <a:srcRect/>
          <a:stretch>
            <a:fillRect/>
          </a:stretch>
        </p:blipFill>
        <p:spPr>
          <a:xfrm>
            <a:off x="16658223" y="9260989"/>
            <a:ext cx="601077" cy="601077"/>
          </a:xfrm>
          <a:prstGeom prst="rect">
            <a:avLst/>
          </a:prstGeom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3733800" y="6980212"/>
            <a:ext cx="9942990" cy="3136619"/>
            <a:chOff x="0" y="0"/>
            <a:chExt cx="13257321" cy="4182159"/>
          </a:xfrm>
        </p:grpSpPr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2"/>
            <a:srcRect t="15523" b="15523"/>
            <a:stretch>
              <a:fillRect/>
            </a:stretch>
          </p:blipFill>
          <p:spPr>
            <a:xfrm>
              <a:off x="0" y="0"/>
              <a:ext cx="13257321" cy="4182159"/>
            </a:xfrm>
            <a:prstGeom prst="rect">
              <a:avLst/>
            </a:prstGeom>
          </p:spPr>
        </p:pic>
      </p:grpSp>
      <p:grpSp>
        <p:nvGrpSpPr>
          <p:cNvPr id="4" name="Group 4"/>
          <p:cNvGrpSpPr/>
          <p:nvPr/>
        </p:nvGrpSpPr>
        <p:grpSpPr>
          <a:xfrm>
            <a:off x="7887669" y="2556059"/>
            <a:ext cx="1399470" cy="72213"/>
            <a:chOff x="0" y="0"/>
            <a:chExt cx="257950" cy="13310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257950" cy="13310"/>
            </a:xfrm>
            <a:custGeom>
              <a:avLst/>
              <a:gdLst/>
              <a:ahLst/>
              <a:cxnLst/>
              <a:rect l="l" t="t" r="r" b="b"/>
              <a:pathLst>
                <a:path w="257950" h="13310">
                  <a:moveTo>
                    <a:pt x="0" y="0"/>
                  </a:moveTo>
                  <a:lnTo>
                    <a:pt x="257950" y="0"/>
                  </a:lnTo>
                  <a:lnTo>
                    <a:pt x="257950" y="13310"/>
                  </a:lnTo>
                  <a:lnTo>
                    <a:pt x="0" y="13310"/>
                  </a:lnTo>
                  <a:close/>
                </a:path>
              </a:pathLst>
            </a:custGeom>
            <a:solidFill>
              <a:srgbClr val="D3323D"/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38100"/>
              <a:ext cx="812800" cy="774700"/>
            </a:xfrm>
            <a:prstGeom prst="rect">
              <a:avLst/>
            </a:prstGeom>
          </p:spPr>
          <p:txBody>
            <a:bodyPr lIns="49013" tIns="49013" rIns="49013" bIns="49013" rtlCol="0" anchor="ctr"/>
            <a:lstStyle/>
            <a:p>
              <a:pPr algn="ctr">
                <a:lnSpc>
                  <a:spcPts val="2315"/>
                </a:lnSpc>
              </a:pPr>
              <a:endParaRPr/>
            </a:p>
          </p:txBody>
        </p:sp>
      </p:grpSp>
      <p:pic>
        <p:nvPicPr>
          <p:cNvPr id="8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rcRect/>
          <a:stretch>
            <a:fillRect/>
          </a:stretch>
        </p:blipFill>
        <p:spPr>
          <a:xfrm flipH="1" flipV="1">
            <a:off x="0" y="7592276"/>
            <a:ext cx="2724445" cy="2694724"/>
          </a:xfrm>
          <a:prstGeom prst="rect">
            <a:avLst/>
          </a:prstGeom>
        </p:spPr>
      </p:pic>
      <p:sp>
        <p:nvSpPr>
          <p:cNvPr id="9" name="TextBox 9"/>
          <p:cNvSpPr txBox="1"/>
          <p:nvPr/>
        </p:nvSpPr>
        <p:spPr>
          <a:xfrm>
            <a:off x="1343146" y="2957286"/>
            <a:ext cx="14354054" cy="4431983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>
              <a:spcBef>
                <a:spcPct val="0"/>
              </a:spcBef>
            </a:pPr>
            <a:r>
              <a:rPr lang="en-US" sz="3200" dirty="0">
                <a:latin typeface="Raleway" panose="02010600030101010101" charset="0"/>
              </a:rPr>
              <a:t>Founded in 1989 and a recognized brand by Forbes, Hunt Scanlon, and accredited global member of the Association of Executive Search and Leadership Consultants (AESC). </a:t>
            </a:r>
          </a:p>
          <a:p>
            <a:pPr>
              <a:spcBef>
                <a:spcPct val="0"/>
              </a:spcBef>
            </a:pPr>
            <a:endParaRPr lang="en-US" sz="3200" dirty="0">
              <a:latin typeface="Raleway" panose="02010600030101010101" charset="0"/>
            </a:endParaRPr>
          </a:p>
          <a:p>
            <a:pPr>
              <a:spcBef>
                <a:spcPct val="0"/>
              </a:spcBef>
            </a:pPr>
            <a:r>
              <a:rPr lang="en-US" sz="3200" dirty="0">
                <a:latin typeface="Raleway" panose="02010600030101010101" charset="0"/>
              </a:rPr>
              <a:t>Our local experience, global reach in some 40 countries, and ownership mindset enable our clients to succeed and grow worldwide. </a:t>
            </a:r>
          </a:p>
          <a:p>
            <a:pPr>
              <a:spcBef>
                <a:spcPct val="0"/>
              </a:spcBef>
            </a:pPr>
            <a:endParaRPr lang="en-US" sz="3200" dirty="0">
              <a:latin typeface="Raleway" panose="02010600030101010101" charset="0"/>
            </a:endParaRPr>
          </a:p>
          <a:p>
            <a:pPr>
              <a:spcBef>
                <a:spcPct val="0"/>
              </a:spcBef>
            </a:pPr>
            <a:r>
              <a:rPr lang="en-US" sz="3200" b="1" dirty="0">
                <a:latin typeface="Raleway" panose="02010600030101010101" charset="0"/>
              </a:rPr>
              <a:t>               YES, WHEN YOU ADD CORNERSTONE, YOU ADD GROWTH.</a:t>
            </a:r>
            <a:r>
              <a:rPr lang="en-US" sz="3200" dirty="0">
                <a:latin typeface="Raleway" panose="02010600030101010101" charset="0"/>
              </a:rPr>
              <a:t>  </a:t>
            </a:r>
          </a:p>
          <a:p>
            <a:pPr marL="0" lvl="0" indent="0">
              <a:spcBef>
                <a:spcPct val="0"/>
              </a:spcBef>
            </a:pPr>
            <a:endParaRPr lang="en-US" sz="3200" u="none" dirty="0">
              <a:solidFill>
                <a:srgbClr val="080808"/>
              </a:solidFill>
              <a:latin typeface="Raleway" panose="02010600030101010101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4476259" y="1610125"/>
            <a:ext cx="9335482" cy="8182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6403"/>
              </a:lnSpc>
            </a:pPr>
            <a:r>
              <a:rPr lang="en-US" sz="5336" dirty="0">
                <a:solidFill>
                  <a:srgbClr val="D3323D"/>
                </a:solidFill>
                <a:latin typeface="Raleway Heavy" panose="02010600030101010101" charset="0"/>
              </a:rPr>
              <a:t>ABOUT </a:t>
            </a:r>
            <a:r>
              <a:rPr lang="en-US" sz="5336" dirty="0">
                <a:solidFill>
                  <a:srgbClr val="13519D"/>
                </a:solidFill>
                <a:latin typeface="Raleway Heavy" panose="02010600030101010101" charset="0"/>
              </a:rPr>
              <a:t>CORNERSTONE</a:t>
            </a:r>
          </a:p>
        </p:txBody>
      </p:sp>
      <p:grpSp>
        <p:nvGrpSpPr>
          <p:cNvPr id="16" name="Group 36"/>
          <p:cNvGrpSpPr/>
          <p:nvPr/>
        </p:nvGrpSpPr>
        <p:grpSpPr>
          <a:xfrm>
            <a:off x="10201138" y="-268013"/>
            <a:ext cx="1736276" cy="1296713"/>
            <a:chOff x="0" y="0"/>
            <a:chExt cx="812800" cy="607028"/>
          </a:xfrm>
        </p:grpSpPr>
        <p:sp>
          <p:nvSpPr>
            <p:cNvPr id="17" name="Freeform 37"/>
            <p:cNvSpPr/>
            <p:nvPr/>
          </p:nvSpPr>
          <p:spPr>
            <a:xfrm>
              <a:off x="0" y="0"/>
              <a:ext cx="812800" cy="607028"/>
            </a:xfrm>
            <a:custGeom>
              <a:avLst/>
              <a:gdLst/>
              <a:ahLst/>
              <a:cxnLst/>
              <a:rect l="l" t="t" r="r" b="b"/>
              <a:pathLst>
                <a:path w="812800" h="607028">
                  <a:moveTo>
                    <a:pt x="0" y="0"/>
                  </a:moveTo>
                  <a:lnTo>
                    <a:pt x="812800" y="0"/>
                  </a:lnTo>
                  <a:lnTo>
                    <a:pt x="812800" y="607028"/>
                  </a:lnTo>
                  <a:lnTo>
                    <a:pt x="0" y="607028"/>
                  </a:lnTo>
                  <a:close/>
                </a:path>
              </a:pathLst>
            </a:custGeom>
            <a:solidFill>
              <a:srgbClr val="324D9C"/>
            </a:solidFill>
          </p:spPr>
        </p:sp>
        <p:sp>
          <p:nvSpPr>
            <p:cNvPr id="18" name="TextBox 3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</p:grpSp>
      <p:sp>
        <p:nvSpPr>
          <p:cNvPr id="19" name="TextBox 39"/>
          <p:cNvSpPr txBox="1"/>
          <p:nvPr/>
        </p:nvSpPr>
        <p:spPr>
          <a:xfrm>
            <a:off x="10522421" y="56808"/>
            <a:ext cx="1093710" cy="809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2"/>
              </a:lnSpc>
              <a:spcBef>
                <a:spcPct val="0"/>
              </a:spcBef>
            </a:pPr>
            <a:r>
              <a:rPr lang="en-US" sz="4744" dirty="0">
                <a:solidFill>
                  <a:srgbClr val="FFFFFF"/>
                </a:solidFill>
                <a:latin typeface="Raleway Heavy"/>
              </a:rPr>
              <a:t>11</a:t>
            </a:r>
          </a:p>
        </p:txBody>
      </p:sp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25759" r="19694" b="35856"/>
          <a:stretch/>
        </p:blipFill>
        <p:spPr>
          <a:xfrm>
            <a:off x="15135649" y="211981"/>
            <a:ext cx="2809022" cy="1351175"/>
          </a:xfrm>
          <a:prstGeom prst="rect">
            <a:avLst/>
          </a:prstGeom>
        </p:spPr>
      </p:pic>
      <p:pic>
        <p:nvPicPr>
          <p:cNvPr id="7" name="Picture 7">
            <a:extLst>
              <a:ext uri="{FF2B5EF4-FFF2-40B4-BE49-F238E27FC236}">
                <a16:creationId xmlns:a16="http://schemas.microsoft.com/office/drawing/2014/main" id="{B5EF39E3-9969-5B90-A56A-604F0F57902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rcRect/>
          <a:stretch>
            <a:fillRect/>
          </a:stretch>
        </p:blipFill>
        <p:spPr>
          <a:xfrm>
            <a:off x="16658223" y="9260989"/>
            <a:ext cx="601077" cy="601077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86AF858D-88C5-E450-2216-F50C3E426E85}"/>
              </a:ext>
            </a:extLst>
          </p:cNvPr>
          <p:cNvSpPr txBox="1"/>
          <p:nvPr/>
        </p:nvSpPr>
        <p:spPr>
          <a:xfrm>
            <a:off x="14954491" y="9172575"/>
            <a:ext cx="1587127" cy="69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6"/>
              </a:lnSpc>
              <a:spcBef>
                <a:spcPct val="0"/>
              </a:spcBef>
            </a:pPr>
            <a:r>
              <a:rPr lang="en-US" sz="4004">
                <a:solidFill>
                  <a:srgbClr val="284E9C"/>
                </a:solidFill>
                <a:latin typeface="Raleway Heavy"/>
              </a:rPr>
              <a:t>Next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2" name="组合 21"/>
          <p:cNvGrpSpPr/>
          <p:nvPr/>
        </p:nvGrpSpPr>
        <p:grpSpPr>
          <a:xfrm>
            <a:off x="7222789" y="2437368"/>
            <a:ext cx="1071190" cy="7027884"/>
            <a:chOff x="7222789" y="2437368"/>
            <a:chExt cx="1071190" cy="7027884"/>
          </a:xfrm>
        </p:grpSpPr>
        <p:pic>
          <p:nvPicPr>
            <p:cNvPr id="2" name="Picture 2"/>
            <p:cNvPicPr>
              <a:picLocks noChangeAspect="1"/>
            </p:cNvPicPr>
            <p:nvPr/>
          </p:nvPicPr>
          <p:blipFill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rcRect/>
            <a:stretch>
              <a:fillRect/>
            </a:stretch>
          </p:blipFill>
          <p:spPr>
            <a:xfrm>
              <a:off x="7223425" y="2437368"/>
              <a:ext cx="1070554" cy="1070554"/>
            </a:xfrm>
            <a:prstGeom prst="rect">
              <a:avLst/>
            </a:prstGeom>
          </p:spPr>
        </p:pic>
        <p:pic>
          <p:nvPicPr>
            <p:cNvPr id="3" name="Picture 3"/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rcRect/>
            <a:stretch>
              <a:fillRect/>
            </a:stretch>
          </p:blipFill>
          <p:spPr>
            <a:xfrm>
              <a:off x="7223425" y="4082781"/>
              <a:ext cx="1070554" cy="849752"/>
            </a:xfrm>
            <a:prstGeom prst="rect">
              <a:avLst/>
            </a:prstGeom>
          </p:spPr>
        </p:pic>
        <p:pic>
          <p:nvPicPr>
            <p:cNvPr id="4" name="Picture 4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7"/>
                </a:ext>
              </a:extLst>
            </a:blip>
            <a:srcRect/>
            <a:stretch>
              <a:fillRect/>
            </a:stretch>
          </p:blipFill>
          <p:spPr>
            <a:xfrm>
              <a:off x="7222789" y="5270180"/>
              <a:ext cx="1071189" cy="1309231"/>
            </a:xfrm>
            <a:prstGeom prst="rect">
              <a:avLst/>
            </a:prstGeom>
          </p:spPr>
        </p:pic>
        <p:pic>
          <p:nvPicPr>
            <p:cNvPr id="5" name="Picture 5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rcRect/>
            <a:stretch>
              <a:fillRect/>
            </a:stretch>
          </p:blipFill>
          <p:spPr>
            <a:xfrm>
              <a:off x="7222789" y="8416109"/>
              <a:ext cx="1070554" cy="1049143"/>
            </a:xfrm>
            <a:prstGeom prst="rect">
              <a:avLst/>
            </a:prstGeom>
          </p:spPr>
        </p:pic>
        <p:pic>
          <p:nvPicPr>
            <p:cNvPr id="6" name="Picture 6"/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11"/>
                </a:ext>
              </a:extLst>
            </a:blip>
            <a:srcRect/>
            <a:stretch>
              <a:fillRect/>
            </a:stretch>
          </p:blipFill>
          <p:spPr>
            <a:xfrm>
              <a:off x="7222789" y="6958304"/>
              <a:ext cx="1071189" cy="1217259"/>
            </a:xfrm>
            <a:prstGeom prst="rect">
              <a:avLst/>
            </a:prstGeom>
          </p:spPr>
        </p:pic>
      </p:grpSp>
      <p:pic>
        <p:nvPicPr>
          <p:cNvPr id="7" name="Picture 7"/>
          <p:cNvPicPr>
            <a:picLocks noChangeAspect="1"/>
          </p:cNvPicPr>
          <p:nvPr/>
        </p:nvPicPr>
        <p:blipFill>
          <a:blip r:embed="rId12"/>
          <a:srcRect/>
          <a:stretch>
            <a:fillRect/>
          </a:stretch>
        </p:blipFill>
        <p:spPr>
          <a:xfrm>
            <a:off x="0" y="0"/>
            <a:ext cx="2551557" cy="3865995"/>
          </a:xfrm>
          <a:prstGeom prst="rect">
            <a:avLst/>
          </a:prstGeom>
        </p:spPr>
      </p:pic>
      <p:pic>
        <p:nvPicPr>
          <p:cNvPr id="8" name="Picture 8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4"/>
              </a:ext>
            </a:extLst>
          </a:blip>
          <a:srcRect/>
          <a:stretch>
            <a:fillRect/>
          </a:stretch>
        </p:blipFill>
        <p:spPr>
          <a:xfrm flipH="1" flipV="1">
            <a:off x="0" y="7411349"/>
            <a:ext cx="2724445" cy="2694724"/>
          </a:xfrm>
          <a:prstGeom prst="rect">
            <a:avLst/>
          </a:prstGeom>
        </p:spPr>
      </p:pic>
      <p:pic>
        <p:nvPicPr>
          <p:cNvPr id="9" name="Picture 9"/>
          <p:cNvPicPr>
            <a:picLocks noChangeAspect="1"/>
          </p:cNvPicPr>
          <p:nvPr/>
        </p:nvPicPr>
        <p:blipFill>
          <a:blip r:embed="rId15"/>
          <a:srcRect/>
          <a:stretch>
            <a:fillRect/>
          </a:stretch>
        </p:blipFill>
        <p:spPr>
          <a:xfrm>
            <a:off x="-1027" y="3236917"/>
            <a:ext cx="6699777" cy="3994742"/>
          </a:xfrm>
          <a:prstGeom prst="rect">
            <a:avLst/>
          </a:prstGeom>
        </p:spPr>
      </p:pic>
      <p:sp>
        <p:nvSpPr>
          <p:cNvPr id="10" name="TextBox 10"/>
          <p:cNvSpPr txBox="1"/>
          <p:nvPr/>
        </p:nvSpPr>
        <p:spPr>
          <a:xfrm>
            <a:off x="12033068" y="2493259"/>
            <a:ext cx="4194592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>
              <a:lnSpc>
                <a:spcPts val="2674"/>
              </a:lnSpc>
            </a:pPr>
            <a:r>
              <a:rPr lang="en-US" sz="2010" spc="36" dirty="0">
                <a:solidFill>
                  <a:srgbClr val="191919"/>
                </a:solidFill>
                <a:latin typeface="Raleway Bold" panose="02010600030101010101" charset="0"/>
              </a:rPr>
              <a:t>Local knowledge with global capability. Your bridge to top talent in unfamiliar markets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8639397" y="2788212"/>
            <a:ext cx="2940233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6"/>
              </a:lnSpc>
              <a:spcBef>
                <a:spcPct val="0"/>
              </a:spcBef>
            </a:pPr>
            <a:r>
              <a:rPr lang="en-US" sz="2725" u="none" spc="106" dirty="0">
                <a:solidFill>
                  <a:srgbClr val="000000"/>
                </a:solidFill>
                <a:latin typeface="Raleway Bold" panose="02010600030101010101" charset="0"/>
              </a:rPr>
              <a:t>REACH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11993880" y="5400585"/>
            <a:ext cx="4194592" cy="138499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674"/>
              </a:lnSpc>
              <a:spcBef>
                <a:spcPct val="0"/>
              </a:spcBef>
            </a:pPr>
            <a:r>
              <a:rPr lang="en-US" sz="2010" u="none" spc="36" dirty="0">
                <a:solidFill>
                  <a:srgbClr val="191919"/>
                </a:solidFill>
                <a:latin typeface="Raleway Bold" panose="02010600030101010101" charset="0"/>
              </a:rPr>
              <a:t>Over 85% of our business is </a:t>
            </a:r>
            <a:r>
              <a:rPr lang="en-US" sz="2010" spc="36" dirty="0">
                <a:solidFill>
                  <a:srgbClr val="191919"/>
                </a:solidFill>
                <a:latin typeface="Raleway Bold" panose="02010600030101010101" charset="0"/>
              </a:rPr>
              <a:t>from </a:t>
            </a:r>
            <a:r>
              <a:rPr lang="en-US" sz="2010" u="none" spc="36" dirty="0">
                <a:solidFill>
                  <a:srgbClr val="191919"/>
                </a:solidFill>
                <a:latin typeface="Raleway Bold" panose="02010600030101010101" charset="0"/>
              </a:rPr>
              <a:t>repeat customers. When you hire us, you gain a trusted partner.</a:t>
            </a:r>
          </a:p>
        </p:txBody>
      </p:sp>
      <p:sp>
        <p:nvSpPr>
          <p:cNvPr id="13" name="TextBox 13"/>
          <p:cNvSpPr txBox="1"/>
          <p:nvPr/>
        </p:nvSpPr>
        <p:spPr>
          <a:xfrm>
            <a:off x="12033068" y="7047559"/>
            <a:ext cx="4194592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674"/>
              </a:lnSpc>
              <a:spcBef>
                <a:spcPct val="0"/>
              </a:spcBef>
            </a:pPr>
            <a:r>
              <a:rPr lang="en-US" sz="2010" u="none" spc="36" dirty="0">
                <a:solidFill>
                  <a:srgbClr val="191919"/>
                </a:solidFill>
                <a:latin typeface="Raleway Bold" panose="02010600030101010101" charset="0"/>
              </a:rPr>
              <a:t>Over 225 search professionals and 100 coaches share best practices</a:t>
            </a:r>
          </a:p>
        </p:txBody>
      </p:sp>
      <p:sp>
        <p:nvSpPr>
          <p:cNvPr id="14" name="TextBox 14"/>
          <p:cNvSpPr txBox="1"/>
          <p:nvPr/>
        </p:nvSpPr>
        <p:spPr>
          <a:xfrm>
            <a:off x="12033068" y="8579408"/>
            <a:ext cx="3764231" cy="692497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674"/>
              </a:lnSpc>
              <a:spcBef>
                <a:spcPct val="0"/>
              </a:spcBef>
            </a:pPr>
            <a:r>
              <a:rPr lang="en-US" sz="2010" u="none" spc="36" dirty="0">
                <a:solidFill>
                  <a:srgbClr val="191919"/>
                </a:solidFill>
                <a:latin typeface="Raleway Bold" panose="02010600030101010101" charset="0"/>
              </a:rPr>
              <a:t>95%+ success ratio &amp; with</a:t>
            </a:r>
          </a:p>
          <a:p>
            <a:pPr marL="0" lvl="0" indent="0">
              <a:lnSpc>
                <a:spcPts val="2674"/>
              </a:lnSpc>
              <a:spcBef>
                <a:spcPct val="0"/>
              </a:spcBef>
            </a:pPr>
            <a:r>
              <a:rPr lang="en-US" sz="2010" u="none" spc="36" dirty="0">
                <a:solidFill>
                  <a:srgbClr val="191919"/>
                </a:solidFill>
                <a:latin typeface="Raleway Bold" panose="02010600030101010101" charset="0"/>
              </a:rPr>
              <a:t>engagement guarantee</a:t>
            </a:r>
          </a:p>
        </p:txBody>
      </p:sp>
      <p:sp>
        <p:nvSpPr>
          <p:cNvPr id="15" name="TextBox 15"/>
          <p:cNvSpPr txBox="1"/>
          <p:nvPr/>
        </p:nvSpPr>
        <p:spPr>
          <a:xfrm>
            <a:off x="12013474" y="3987704"/>
            <a:ext cx="3918953" cy="1038746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>
              <a:lnSpc>
                <a:spcPts val="2674"/>
              </a:lnSpc>
              <a:spcBef>
                <a:spcPct val="0"/>
              </a:spcBef>
            </a:pPr>
            <a:r>
              <a:rPr lang="en-US" sz="2010" u="none" spc="36" dirty="0">
                <a:solidFill>
                  <a:srgbClr val="191919"/>
                </a:solidFill>
                <a:latin typeface="Raleway Bold" panose="02010600030101010101" charset="0"/>
              </a:rPr>
              <a:t>Senior, motivated search professionals with industry experience</a:t>
            </a:r>
          </a:p>
        </p:txBody>
      </p:sp>
      <p:sp>
        <p:nvSpPr>
          <p:cNvPr id="16" name="TextBox 16"/>
          <p:cNvSpPr txBox="1"/>
          <p:nvPr/>
        </p:nvSpPr>
        <p:spPr>
          <a:xfrm>
            <a:off x="8639397" y="4294396"/>
            <a:ext cx="3344031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6"/>
              </a:lnSpc>
              <a:spcBef>
                <a:spcPct val="0"/>
              </a:spcBef>
            </a:pPr>
            <a:r>
              <a:rPr lang="en-US" sz="2725" u="none" spc="106" dirty="0">
                <a:solidFill>
                  <a:srgbClr val="000000"/>
                </a:solidFill>
                <a:latin typeface="Raleway Bold" panose="02010600030101010101" charset="0"/>
              </a:rPr>
              <a:t>EXPERIENCE</a:t>
            </a:r>
          </a:p>
        </p:txBody>
      </p:sp>
      <p:sp>
        <p:nvSpPr>
          <p:cNvPr id="17" name="TextBox 17"/>
          <p:cNvSpPr txBox="1"/>
          <p:nvPr/>
        </p:nvSpPr>
        <p:spPr>
          <a:xfrm>
            <a:off x="8639396" y="5700374"/>
            <a:ext cx="2940233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6"/>
              </a:lnSpc>
              <a:spcBef>
                <a:spcPct val="0"/>
              </a:spcBef>
            </a:pPr>
            <a:r>
              <a:rPr lang="en-US" sz="2725" u="none" spc="106" dirty="0">
                <a:solidFill>
                  <a:srgbClr val="000000"/>
                </a:solidFill>
                <a:latin typeface="Raleway Bold" panose="02010600030101010101" charset="0"/>
              </a:rPr>
              <a:t>TRUST</a:t>
            </a:r>
          </a:p>
        </p:txBody>
      </p:sp>
      <p:sp>
        <p:nvSpPr>
          <p:cNvPr id="18" name="TextBox 18"/>
          <p:cNvSpPr txBox="1"/>
          <p:nvPr/>
        </p:nvSpPr>
        <p:spPr>
          <a:xfrm>
            <a:off x="8628510" y="7342512"/>
            <a:ext cx="3344031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6"/>
              </a:lnSpc>
              <a:spcBef>
                <a:spcPct val="0"/>
              </a:spcBef>
            </a:pPr>
            <a:r>
              <a:rPr lang="en-US" sz="2725" u="none" spc="106" dirty="0">
                <a:solidFill>
                  <a:srgbClr val="000000"/>
                </a:solidFill>
                <a:latin typeface="Raleway Bold" panose="02010600030101010101" charset="0"/>
              </a:rPr>
              <a:t>KNOWLEDGE</a:t>
            </a:r>
          </a:p>
        </p:txBody>
      </p:sp>
      <p:sp>
        <p:nvSpPr>
          <p:cNvPr id="19" name="TextBox 19"/>
          <p:cNvSpPr txBox="1"/>
          <p:nvPr/>
        </p:nvSpPr>
        <p:spPr>
          <a:xfrm>
            <a:off x="8639396" y="8701237"/>
            <a:ext cx="3846184" cy="44884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0" lvl="0" indent="0" algn="l">
              <a:lnSpc>
                <a:spcPts val="3516"/>
              </a:lnSpc>
              <a:spcBef>
                <a:spcPct val="0"/>
              </a:spcBef>
            </a:pPr>
            <a:r>
              <a:rPr lang="en-US" sz="2725" u="none" spc="106" dirty="0">
                <a:solidFill>
                  <a:srgbClr val="000000"/>
                </a:solidFill>
                <a:latin typeface="Raleway Bold" panose="02010600030101010101" charset="0"/>
              </a:rPr>
              <a:t>PERFORMANCE</a:t>
            </a:r>
          </a:p>
        </p:txBody>
      </p:sp>
      <p:sp>
        <p:nvSpPr>
          <p:cNvPr id="20" name="TextBox 20"/>
          <p:cNvSpPr txBox="1"/>
          <p:nvPr/>
        </p:nvSpPr>
        <p:spPr>
          <a:xfrm>
            <a:off x="7222789" y="1222667"/>
            <a:ext cx="7779729" cy="878189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7607"/>
              </a:lnSpc>
            </a:pPr>
            <a:r>
              <a:rPr lang="en-US" sz="4800" dirty="0">
                <a:solidFill>
                  <a:srgbClr val="0047BB"/>
                </a:solidFill>
                <a:latin typeface="Raleway Heavy" panose="02010600030101010101" charset="0"/>
              </a:rPr>
              <a:t>CRITICAL </a:t>
            </a:r>
            <a:r>
              <a:rPr lang="en-US" sz="4800" dirty="0">
                <a:solidFill>
                  <a:srgbClr val="C51933"/>
                </a:solidFill>
                <a:latin typeface="Raleway Heavy" panose="02010600030101010101" charset="0"/>
              </a:rPr>
              <a:t>COMPETENCIES</a:t>
            </a:r>
          </a:p>
        </p:txBody>
      </p:sp>
      <p:grpSp>
        <p:nvGrpSpPr>
          <p:cNvPr id="23" name="Group 36"/>
          <p:cNvGrpSpPr/>
          <p:nvPr/>
        </p:nvGrpSpPr>
        <p:grpSpPr>
          <a:xfrm>
            <a:off x="10201138" y="-268013"/>
            <a:ext cx="1736276" cy="1296713"/>
            <a:chOff x="0" y="0"/>
            <a:chExt cx="812800" cy="607028"/>
          </a:xfrm>
        </p:grpSpPr>
        <p:sp>
          <p:nvSpPr>
            <p:cNvPr id="24" name="Freeform 37"/>
            <p:cNvSpPr/>
            <p:nvPr/>
          </p:nvSpPr>
          <p:spPr>
            <a:xfrm>
              <a:off x="0" y="0"/>
              <a:ext cx="812800" cy="607028"/>
            </a:xfrm>
            <a:custGeom>
              <a:avLst/>
              <a:gdLst/>
              <a:ahLst/>
              <a:cxnLst/>
              <a:rect l="l" t="t" r="r" b="b"/>
              <a:pathLst>
                <a:path w="812800" h="607028">
                  <a:moveTo>
                    <a:pt x="0" y="0"/>
                  </a:moveTo>
                  <a:lnTo>
                    <a:pt x="812800" y="0"/>
                  </a:lnTo>
                  <a:lnTo>
                    <a:pt x="812800" y="607028"/>
                  </a:lnTo>
                  <a:lnTo>
                    <a:pt x="0" y="607028"/>
                  </a:lnTo>
                  <a:close/>
                </a:path>
              </a:pathLst>
            </a:custGeom>
            <a:solidFill>
              <a:srgbClr val="324D9C"/>
            </a:solidFill>
          </p:spPr>
        </p:sp>
        <p:sp>
          <p:nvSpPr>
            <p:cNvPr id="25" name="TextBox 38"/>
            <p:cNvSpPr txBox="1"/>
            <p:nvPr/>
          </p:nvSpPr>
          <p:spPr>
            <a:xfrm>
              <a:off x="0" y="-28575"/>
              <a:ext cx="812800" cy="841375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57"/>
                </a:lnSpc>
              </a:pPr>
              <a:endParaRPr/>
            </a:p>
          </p:txBody>
        </p:sp>
      </p:grpSp>
      <p:sp>
        <p:nvSpPr>
          <p:cNvPr id="26" name="TextBox 39"/>
          <p:cNvSpPr txBox="1"/>
          <p:nvPr/>
        </p:nvSpPr>
        <p:spPr>
          <a:xfrm>
            <a:off x="10522421" y="56808"/>
            <a:ext cx="1093710" cy="80984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6642"/>
              </a:lnSpc>
              <a:spcBef>
                <a:spcPct val="0"/>
              </a:spcBef>
            </a:pPr>
            <a:r>
              <a:rPr lang="en-US" sz="4744" dirty="0">
                <a:solidFill>
                  <a:srgbClr val="FFFFFF"/>
                </a:solidFill>
                <a:latin typeface="Raleway Heavy"/>
              </a:rPr>
              <a:t>12</a:t>
            </a:r>
          </a:p>
        </p:txBody>
      </p:sp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25759" r="19694" b="35856"/>
          <a:stretch/>
        </p:blipFill>
        <p:spPr>
          <a:xfrm>
            <a:off x="15135649" y="211981"/>
            <a:ext cx="2809022" cy="1351175"/>
          </a:xfrm>
          <a:prstGeom prst="rect">
            <a:avLst/>
          </a:prstGeom>
        </p:spPr>
      </p:pic>
      <p:pic>
        <p:nvPicPr>
          <p:cNvPr id="21" name="Picture 7">
            <a:extLst>
              <a:ext uri="{FF2B5EF4-FFF2-40B4-BE49-F238E27FC236}">
                <a16:creationId xmlns:a16="http://schemas.microsoft.com/office/drawing/2014/main" id="{9B51C50D-92FB-4944-A5EE-7C1B382157D0}"/>
              </a:ext>
            </a:extLst>
          </p:cNvPr>
          <p:cNvPicPr>
            <a:picLocks noChangeAspect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18"/>
              </a:ext>
            </a:extLst>
          </a:blip>
          <a:srcRect/>
          <a:stretch>
            <a:fillRect/>
          </a:stretch>
        </p:blipFill>
        <p:spPr>
          <a:xfrm>
            <a:off x="16658223" y="9260989"/>
            <a:ext cx="601077" cy="601077"/>
          </a:xfrm>
          <a:prstGeom prst="rect">
            <a:avLst/>
          </a:prstGeom>
        </p:spPr>
      </p:pic>
      <p:sp>
        <p:nvSpPr>
          <p:cNvPr id="28" name="TextBox 10">
            <a:extLst>
              <a:ext uri="{FF2B5EF4-FFF2-40B4-BE49-F238E27FC236}">
                <a16:creationId xmlns:a16="http://schemas.microsoft.com/office/drawing/2014/main" id="{301069E9-549B-765C-AFAA-9319AC66413A}"/>
              </a:ext>
            </a:extLst>
          </p:cNvPr>
          <p:cNvSpPr txBox="1"/>
          <p:nvPr/>
        </p:nvSpPr>
        <p:spPr>
          <a:xfrm>
            <a:off x="14954491" y="9172575"/>
            <a:ext cx="1587127" cy="69218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5606"/>
              </a:lnSpc>
              <a:spcBef>
                <a:spcPct val="0"/>
              </a:spcBef>
            </a:pPr>
            <a:r>
              <a:rPr lang="en-US" sz="4004">
                <a:solidFill>
                  <a:srgbClr val="284E9C"/>
                </a:solidFill>
                <a:latin typeface="Raleway Heavy"/>
              </a:rPr>
              <a:t>Next</a:t>
            </a:r>
          </a:p>
        </p:txBody>
      </p:sp>
    </p:spTree>
    <p:extLst>
      <p:ext uri="{BB962C8B-B14F-4D97-AF65-F5344CB8AC3E}">
        <p14:creationId xmlns:p14="http://schemas.microsoft.com/office/powerpoint/2010/main" val="24816737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AutoShape 2"/>
          <p:cNvSpPr/>
          <p:nvPr/>
        </p:nvSpPr>
        <p:spPr>
          <a:xfrm rot="-5400000">
            <a:off x="8383311" y="7386674"/>
            <a:ext cx="1567329" cy="0"/>
          </a:xfrm>
          <a:prstGeom prst="line">
            <a:avLst/>
          </a:prstGeom>
          <a:ln w="47625" cap="flat">
            <a:solidFill>
              <a:srgbClr val="9F0600"/>
            </a:solidFill>
            <a:prstDash val="solid"/>
            <a:headEnd type="none" w="sm" len="sm"/>
            <a:tailEnd type="none" w="sm" len="sm"/>
          </a:ln>
        </p:spPr>
      </p:sp>
      <p:pic>
        <p:nvPicPr>
          <p:cNvPr id="3" name="Picture 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>
            <a:off x="0" y="0"/>
            <a:ext cx="2551557" cy="3865995"/>
          </a:xfrm>
          <a:prstGeom prst="rect">
            <a:avLst/>
          </a:prstGeom>
        </p:spPr>
      </p:pic>
      <p:grpSp>
        <p:nvGrpSpPr>
          <p:cNvPr id="4" name="Group 4"/>
          <p:cNvGrpSpPr/>
          <p:nvPr/>
        </p:nvGrpSpPr>
        <p:grpSpPr>
          <a:xfrm>
            <a:off x="22974" y="4457700"/>
            <a:ext cx="18288001" cy="5934306"/>
            <a:chOff x="0" y="0"/>
            <a:chExt cx="5050106" cy="1356652"/>
          </a:xfrm>
        </p:grpSpPr>
        <p:sp>
          <p:nvSpPr>
            <p:cNvPr id="5" name="Freeform 5"/>
            <p:cNvSpPr/>
            <p:nvPr/>
          </p:nvSpPr>
          <p:spPr>
            <a:xfrm>
              <a:off x="0" y="0"/>
              <a:ext cx="5050106" cy="1356652"/>
            </a:xfrm>
            <a:custGeom>
              <a:avLst/>
              <a:gdLst/>
              <a:ahLst/>
              <a:cxnLst/>
              <a:rect l="l" t="t" r="r" b="b"/>
              <a:pathLst>
                <a:path w="5050106" h="1356652">
                  <a:moveTo>
                    <a:pt x="0" y="0"/>
                  </a:moveTo>
                  <a:lnTo>
                    <a:pt x="5050106" y="0"/>
                  </a:lnTo>
                  <a:lnTo>
                    <a:pt x="5050106" y="1356652"/>
                  </a:lnTo>
                  <a:lnTo>
                    <a:pt x="0" y="1356652"/>
                  </a:lnTo>
                  <a:close/>
                </a:path>
              </a:pathLst>
            </a:custGeom>
            <a:solidFill>
              <a:srgbClr val="A6A6A6">
                <a:alpha val="43922"/>
              </a:srgbClr>
            </a:solidFill>
          </p:spPr>
        </p:sp>
        <p:sp>
          <p:nvSpPr>
            <p:cNvPr id="6" name="TextBox 6"/>
            <p:cNvSpPr txBox="1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</p:spPr>
          <p:txBody>
            <a:bodyPr lIns="49013" tIns="49013" rIns="49013" bIns="49013" rtlCol="0" anchor="ctr"/>
            <a:lstStyle/>
            <a:p>
              <a:pPr algn="ctr">
                <a:lnSpc>
                  <a:spcPts val="2419"/>
                </a:lnSpc>
              </a:pPr>
              <a:endParaRPr/>
            </a:p>
          </p:txBody>
        </p:sp>
      </p:grpSp>
      <p:sp>
        <p:nvSpPr>
          <p:cNvPr id="7" name="TextBox 7"/>
          <p:cNvSpPr txBox="1"/>
          <p:nvPr/>
        </p:nvSpPr>
        <p:spPr>
          <a:xfrm>
            <a:off x="2895600" y="1790700"/>
            <a:ext cx="12019715" cy="2469302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0178"/>
              </a:lnSpc>
              <a:spcBef>
                <a:spcPct val="0"/>
              </a:spcBef>
            </a:pPr>
            <a:r>
              <a:rPr lang="en-US" sz="14413" dirty="0">
                <a:solidFill>
                  <a:srgbClr val="0047BB"/>
                </a:solidFill>
                <a:latin typeface="Raleway Heavy" panose="02010600030101010101" charset="0"/>
              </a:rPr>
              <a:t>THANK YOU</a:t>
            </a:r>
          </a:p>
        </p:txBody>
      </p:sp>
      <p:sp>
        <p:nvSpPr>
          <p:cNvPr id="8" name="TextBox 8"/>
          <p:cNvSpPr txBox="1"/>
          <p:nvPr/>
        </p:nvSpPr>
        <p:spPr>
          <a:xfrm>
            <a:off x="9910186" y="4957521"/>
            <a:ext cx="7082414" cy="5321457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marL="291629" lvl="1" algn="just">
              <a:lnSpc>
                <a:spcPts val="3782"/>
              </a:lnSpc>
            </a:pPr>
            <a:r>
              <a:rPr lang="en-US" sz="2701" dirty="0">
                <a:solidFill>
                  <a:srgbClr val="080808"/>
                </a:solidFill>
                <a:latin typeface="Raleway Heavy" panose="02010600030101010101" charset="0"/>
              </a:rPr>
              <a:t>* Aloysius Tan – 86 </a:t>
            </a:r>
            <a:r>
              <a:rPr lang="en-US" altLang="zh-TW" sz="2701" dirty="0">
                <a:solidFill>
                  <a:srgbClr val="080808"/>
                </a:solidFill>
                <a:latin typeface="Raleway Heavy" panose="02010600030101010101" charset="0"/>
              </a:rPr>
              <a:t>13918232988</a:t>
            </a:r>
          </a:p>
          <a:p>
            <a:pPr marL="291629" lvl="1" algn="just">
              <a:lnSpc>
                <a:spcPts val="3782"/>
              </a:lnSpc>
            </a:pPr>
            <a:r>
              <a:rPr lang="en-US" altLang="zh-TW" sz="2701" dirty="0">
                <a:solidFill>
                  <a:srgbClr val="080808"/>
                </a:solidFill>
                <a:latin typeface="Raleway Heavy" panose="02010600030101010101" charset="0"/>
              </a:rPr>
              <a:t>   </a:t>
            </a:r>
            <a:r>
              <a:rPr lang="en-US" altLang="zh-TW" sz="2701" dirty="0">
                <a:solidFill>
                  <a:srgbClr val="080808"/>
                </a:solidFill>
                <a:latin typeface="Raleway Heavy" panose="02010600030101010101" charset="0"/>
                <a:hlinkClick r:id="rId3"/>
              </a:rPr>
              <a:t>aloysius-tan@cornerstone-group.com</a:t>
            </a:r>
            <a:endParaRPr lang="en-US" altLang="zh-TW" sz="2701" dirty="0">
              <a:solidFill>
                <a:srgbClr val="080808"/>
              </a:solidFill>
              <a:latin typeface="Raleway Heavy" panose="02010600030101010101" charset="0"/>
            </a:endParaRPr>
          </a:p>
          <a:p>
            <a:pPr marL="291629" lvl="1" algn="just">
              <a:lnSpc>
                <a:spcPts val="3782"/>
              </a:lnSpc>
            </a:pPr>
            <a:r>
              <a:rPr lang="en-US" altLang="zh-TW" sz="2701" dirty="0">
                <a:solidFill>
                  <a:srgbClr val="080808"/>
                </a:solidFill>
                <a:latin typeface="Raleway Heavy" panose="02010600030101010101" charset="0"/>
              </a:rPr>
              <a:t>* Frances Lee – 886 928 252 646</a:t>
            </a:r>
          </a:p>
          <a:p>
            <a:pPr marL="291629" lvl="1" algn="just">
              <a:lnSpc>
                <a:spcPts val="3782"/>
              </a:lnSpc>
            </a:pPr>
            <a:r>
              <a:rPr lang="en-US" sz="2701" dirty="0">
                <a:solidFill>
                  <a:srgbClr val="080808"/>
                </a:solidFill>
                <a:latin typeface="Raleway Heavy" panose="02010600030101010101" charset="0"/>
              </a:rPr>
              <a:t>   </a:t>
            </a:r>
            <a:r>
              <a:rPr lang="en-US" sz="2701" dirty="0">
                <a:solidFill>
                  <a:srgbClr val="080808"/>
                </a:solidFill>
                <a:latin typeface="Raleway Heavy" panose="02010600030101010101" charset="0"/>
                <a:hlinkClick r:id="rId4"/>
              </a:rPr>
              <a:t>frances-lee@cornerstone-group.com</a:t>
            </a:r>
            <a:endParaRPr lang="en-US" sz="2701" dirty="0">
              <a:solidFill>
                <a:srgbClr val="080808"/>
              </a:solidFill>
              <a:latin typeface="Raleway Heavy" panose="02010600030101010101" charset="0"/>
            </a:endParaRPr>
          </a:p>
          <a:p>
            <a:pPr marL="291629" lvl="1" algn="just">
              <a:lnSpc>
                <a:spcPts val="3782"/>
              </a:lnSpc>
            </a:pPr>
            <a:r>
              <a:rPr lang="en-US" altLang="zh-TW" sz="2701" dirty="0">
                <a:solidFill>
                  <a:srgbClr val="080808"/>
                </a:solidFill>
                <a:latin typeface="Raleway Heavy" panose="02010600030101010101" charset="0"/>
              </a:rPr>
              <a:t>* Frank Koh – 65 96892126</a:t>
            </a:r>
          </a:p>
          <a:p>
            <a:pPr marL="291629" lvl="1" algn="just">
              <a:lnSpc>
                <a:spcPts val="3782"/>
              </a:lnSpc>
            </a:pPr>
            <a:r>
              <a:rPr lang="en-US" altLang="zh-TW" sz="2701" dirty="0">
                <a:solidFill>
                  <a:srgbClr val="080808"/>
                </a:solidFill>
                <a:latin typeface="Raleway Heavy" panose="02010600030101010101" charset="0"/>
              </a:rPr>
              <a:t>   </a:t>
            </a:r>
            <a:r>
              <a:rPr lang="en-US" altLang="zh-TW" sz="2701" dirty="0">
                <a:solidFill>
                  <a:srgbClr val="080808"/>
                </a:solidFill>
                <a:latin typeface="Raleway Heavy" panose="02010600030101010101" charset="0"/>
                <a:hlinkClick r:id="rId5"/>
              </a:rPr>
              <a:t>frank-koh@cornerstone-group.com</a:t>
            </a:r>
            <a:endParaRPr lang="en-US" sz="2701" dirty="0">
              <a:solidFill>
                <a:srgbClr val="080808"/>
              </a:solidFill>
              <a:latin typeface="Raleway Heavy" panose="02010600030101010101" charset="0"/>
            </a:endParaRPr>
          </a:p>
          <a:p>
            <a:pPr marL="291629" lvl="1" algn="just">
              <a:lnSpc>
                <a:spcPts val="3782"/>
              </a:lnSpc>
            </a:pPr>
            <a:r>
              <a:rPr lang="zh-TW" altLang="en-US" sz="2701" dirty="0">
                <a:solidFill>
                  <a:srgbClr val="080808"/>
                </a:solidFill>
                <a:latin typeface="Raleway Heavy" panose="02010600030101010101" charset="0"/>
              </a:rPr>
              <a:t>* </a:t>
            </a:r>
            <a:r>
              <a:rPr lang="en-US" sz="2701" dirty="0">
                <a:solidFill>
                  <a:srgbClr val="080808"/>
                </a:solidFill>
                <a:latin typeface="Raleway Heavy" panose="02010600030101010101" charset="0"/>
              </a:rPr>
              <a:t>Kuang Fu – 86 1891 314 5995</a:t>
            </a:r>
          </a:p>
          <a:p>
            <a:pPr marL="291629" lvl="1" algn="just">
              <a:lnSpc>
                <a:spcPts val="3782"/>
              </a:lnSpc>
            </a:pPr>
            <a:r>
              <a:rPr lang="en-US" sz="2701" dirty="0">
                <a:solidFill>
                  <a:srgbClr val="080808"/>
                </a:solidFill>
                <a:latin typeface="Raleway Heavy" panose="02010600030101010101" charset="0"/>
              </a:rPr>
              <a:t>   </a:t>
            </a:r>
            <a:r>
              <a:rPr lang="en-US" sz="2701" dirty="0">
                <a:solidFill>
                  <a:srgbClr val="080808"/>
                </a:solidFill>
                <a:latin typeface="Raleway Heavy" panose="02010600030101010101" charset="0"/>
                <a:hlinkClick r:id="rId6"/>
              </a:rPr>
              <a:t>kuang-fu@cornerstone-group.com</a:t>
            </a:r>
            <a:endParaRPr lang="en-US" sz="2701" dirty="0">
              <a:solidFill>
                <a:srgbClr val="080808"/>
              </a:solidFill>
              <a:latin typeface="Raleway Heavy" panose="02010600030101010101" charset="0"/>
            </a:endParaRPr>
          </a:p>
          <a:p>
            <a:pPr marL="291629" lvl="1" algn="just">
              <a:lnSpc>
                <a:spcPts val="3782"/>
              </a:lnSpc>
            </a:pPr>
            <a:endParaRPr lang="en-US" sz="2701" dirty="0">
              <a:solidFill>
                <a:srgbClr val="080808"/>
              </a:solidFill>
              <a:latin typeface="Raleway Heavy" panose="02010600030101010101" charset="0"/>
            </a:endParaRPr>
          </a:p>
          <a:p>
            <a:pPr marL="291629" lvl="1" algn="just">
              <a:lnSpc>
                <a:spcPts val="3782"/>
              </a:lnSpc>
            </a:pPr>
            <a:endParaRPr lang="en-US" sz="2701" dirty="0">
              <a:solidFill>
                <a:srgbClr val="080808"/>
              </a:solidFill>
              <a:latin typeface="Raleway Heavy" panose="02010600030101010101" charset="0"/>
            </a:endParaRPr>
          </a:p>
          <a:p>
            <a:pPr marL="291629" lvl="1" algn="just">
              <a:lnSpc>
                <a:spcPts val="3782"/>
              </a:lnSpc>
            </a:pPr>
            <a:endParaRPr lang="en-US" sz="2701" dirty="0">
              <a:solidFill>
                <a:srgbClr val="080808"/>
              </a:solidFill>
              <a:latin typeface="Raleway Heavy" panose="02010600030101010101" charset="0"/>
            </a:endParaRPr>
          </a:p>
        </p:txBody>
      </p:sp>
      <p:sp>
        <p:nvSpPr>
          <p:cNvPr id="10" name="TextBox 10"/>
          <p:cNvSpPr txBox="1"/>
          <p:nvPr/>
        </p:nvSpPr>
        <p:spPr>
          <a:xfrm>
            <a:off x="10228699" y="4546815"/>
            <a:ext cx="2497723" cy="459613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just">
              <a:lnSpc>
                <a:spcPts val="3856"/>
              </a:lnSpc>
              <a:spcBef>
                <a:spcPct val="0"/>
              </a:spcBef>
            </a:pPr>
            <a:r>
              <a:rPr lang="en-US" sz="2754" dirty="0">
                <a:solidFill>
                  <a:srgbClr val="C51933"/>
                </a:solidFill>
                <a:latin typeface="Raleway Heavy" panose="02010600030101010101" charset="0"/>
              </a:rPr>
              <a:t>CONTACT US:</a:t>
            </a:r>
          </a:p>
        </p:txBody>
      </p:sp>
      <p:sp>
        <p:nvSpPr>
          <p:cNvPr id="11" name="TextBox 11"/>
          <p:cNvSpPr txBox="1"/>
          <p:nvPr/>
        </p:nvSpPr>
        <p:spPr>
          <a:xfrm>
            <a:off x="9910186" y="8893681"/>
            <a:ext cx="5632473" cy="448328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marL="291629" lvl="1" algn="just">
              <a:lnSpc>
                <a:spcPts val="3782"/>
              </a:lnSpc>
            </a:pPr>
            <a:r>
              <a:rPr lang="en-US" sz="2701" dirty="0">
                <a:solidFill>
                  <a:srgbClr val="080808"/>
                </a:solidFill>
                <a:latin typeface="Raleway Heavy" panose="02010600030101010101" charset="0"/>
              </a:rPr>
              <a:t>* www.cornerstone-group.com</a:t>
            </a:r>
          </a:p>
        </p:txBody>
      </p:sp>
      <p:sp>
        <p:nvSpPr>
          <p:cNvPr id="12" name="TextBox 12"/>
          <p:cNvSpPr txBox="1"/>
          <p:nvPr/>
        </p:nvSpPr>
        <p:spPr>
          <a:xfrm>
            <a:off x="838200" y="6224505"/>
            <a:ext cx="7624748" cy="1308050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5116"/>
              </a:lnSpc>
            </a:pPr>
            <a:r>
              <a:rPr lang="en-US" sz="3846" b="1" spc="-34" dirty="0">
                <a:solidFill>
                  <a:srgbClr val="000000"/>
                </a:solidFill>
                <a:latin typeface="Raleway Heavy" panose="02010600030101010101" charset="0"/>
              </a:rPr>
              <a:t>           ADD CORNERSTONE.</a:t>
            </a:r>
          </a:p>
          <a:p>
            <a:pPr algn="ctr">
              <a:lnSpc>
                <a:spcPts val="5116"/>
              </a:lnSpc>
            </a:pPr>
            <a:r>
              <a:rPr lang="en-US" sz="3846" b="1" spc="-34" dirty="0">
                <a:solidFill>
                  <a:srgbClr val="000000"/>
                </a:solidFill>
                <a:latin typeface="Raleway Heavy" panose="02010600030101010101" charset="0"/>
              </a:rPr>
              <a:t>   ADD GROWTH.</a:t>
            </a:r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BDAC7C8E-3956-94E1-662F-1C8DD7A735CE}"/>
              </a:ext>
            </a:extLst>
          </p:cNvPr>
          <p:cNvSpPr/>
          <p:nvPr/>
        </p:nvSpPr>
        <p:spPr>
          <a:xfrm>
            <a:off x="4152901" y="9374099"/>
            <a:ext cx="9982199" cy="725475"/>
          </a:xfrm>
          <a:prstGeom prst="roundRect">
            <a:avLst/>
          </a:prstGeom>
          <a:solidFill>
            <a:srgbClr val="C000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IN"/>
          </a:p>
        </p:txBody>
      </p:sp>
      <p:sp>
        <p:nvSpPr>
          <p:cNvPr id="18" name="TextBox 14">
            <a:extLst>
              <a:ext uri="{FF2B5EF4-FFF2-40B4-BE49-F238E27FC236}">
                <a16:creationId xmlns:a16="http://schemas.microsoft.com/office/drawing/2014/main" id="{E6180BA3-EC9F-DAFF-071B-C22025B43188}"/>
              </a:ext>
            </a:extLst>
          </p:cNvPr>
          <p:cNvSpPr txBox="1"/>
          <p:nvPr/>
        </p:nvSpPr>
        <p:spPr>
          <a:xfrm>
            <a:off x="4559622" y="9520719"/>
            <a:ext cx="9013777" cy="397545"/>
          </a:xfrm>
          <a:prstGeom prst="rect">
            <a:avLst/>
          </a:prstGeom>
        </p:spPr>
        <p:txBody>
          <a:bodyPr wrap="square" lIns="0" tIns="0" rIns="0" bIns="0" rtlCol="0" anchor="t">
            <a:spAutoFit/>
          </a:bodyPr>
          <a:lstStyle/>
          <a:p>
            <a:pPr algn="ctr">
              <a:lnSpc>
                <a:spcPts val="3085"/>
              </a:lnSpc>
              <a:spcBef>
                <a:spcPct val="0"/>
              </a:spcBef>
            </a:pPr>
            <a:r>
              <a:rPr lang="en-US" sz="2683" spc="-142" dirty="0">
                <a:solidFill>
                  <a:srgbClr val="FFFFFF"/>
                </a:solidFill>
                <a:latin typeface="Raleway Heavy" panose="02010600030101010101" charset="0"/>
              </a:rPr>
              <a:t>Visit our global website to connect with the team</a:t>
            </a:r>
          </a:p>
        </p:txBody>
      </p:sp>
      <p:pic>
        <p:nvPicPr>
          <p:cNvPr id="17" name="图片 16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25759" r="19694" b="35856"/>
          <a:stretch/>
        </p:blipFill>
        <p:spPr>
          <a:xfrm>
            <a:off x="15135649" y="211981"/>
            <a:ext cx="2809022" cy="135117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7" t="25759" r="19694" b="35856"/>
          <a:stretch/>
        </p:blipFill>
        <p:spPr>
          <a:xfrm>
            <a:off x="3788515" y="4471905"/>
            <a:ext cx="2809022" cy="1351175"/>
          </a:xfrm>
          <a:prstGeom prst="rect">
            <a:avLst/>
          </a:prstGeom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246</TotalTime>
  <Words>642</Words>
  <Application>Microsoft Office PowerPoint</Application>
  <PresentationFormat>自訂</PresentationFormat>
  <Paragraphs>151</Paragraphs>
  <Slides>13</Slides>
  <Notes>0</Notes>
  <HiddenSlides>0</HiddenSlides>
  <MMClips>0</MMClips>
  <ScaleCrop>false</ScaleCrop>
  <HeadingPairs>
    <vt:vector size="6" baseType="variant">
      <vt:variant>
        <vt:lpstr>使用字型</vt:lpstr>
      </vt:variant>
      <vt:variant>
        <vt:i4>5</vt:i4>
      </vt:variant>
      <vt:variant>
        <vt:lpstr>佈景主題</vt:lpstr>
      </vt:variant>
      <vt:variant>
        <vt:i4>1</vt:i4>
      </vt:variant>
      <vt:variant>
        <vt:lpstr>投影片標題</vt:lpstr>
      </vt:variant>
      <vt:variant>
        <vt:i4>13</vt:i4>
      </vt:variant>
    </vt:vector>
  </HeadingPairs>
  <TitlesOfParts>
    <vt:vector size="19" baseType="lpstr">
      <vt:lpstr>Raleway Bold</vt:lpstr>
      <vt:lpstr>Calibri</vt:lpstr>
      <vt:lpstr>Raleway</vt:lpstr>
      <vt:lpstr>Arial</vt:lpstr>
      <vt:lpstr>Raleway Heavy</vt:lpstr>
      <vt:lpstr>Office Theme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  <vt:lpstr>PowerPoint 簡報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Life Science &amp; Healthcare</dc:title>
  <dc:creator>Frances Lee</dc:creator>
  <cp:lastModifiedBy>Frances Lee</cp:lastModifiedBy>
  <cp:revision>35</cp:revision>
  <dcterms:created xsi:type="dcterms:W3CDTF">2006-08-16T00:00:00Z</dcterms:created>
  <dcterms:modified xsi:type="dcterms:W3CDTF">2022-09-26T09:22:51Z</dcterms:modified>
  <dc:identifier>DAFK9qd3r0c</dc:identifier>
</cp:coreProperties>
</file>