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642" r:id="rId2"/>
    <p:sldId id="644" r:id="rId3"/>
    <p:sldId id="648" r:id="rId4"/>
    <p:sldId id="650" r:id="rId5"/>
    <p:sldId id="649" r:id="rId6"/>
    <p:sldId id="651" r:id="rId7"/>
    <p:sldId id="645" r:id="rId8"/>
    <p:sldId id="652" r:id="rId9"/>
    <p:sldId id="654" r:id="rId10"/>
    <p:sldId id="655" r:id="rId11"/>
    <p:sldId id="656" r:id="rId12"/>
    <p:sldId id="657" r:id="rId13"/>
    <p:sldId id="646" r:id="rId14"/>
    <p:sldId id="643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C21831"/>
    <a:srgbClr val="EE1C39"/>
    <a:srgbClr val="303644"/>
    <a:srgbClr val="3F485B"/>
    <a:srgbClr val="343B4A"/>
    <a:srgbClr val="515C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190" autoAdjust="0"/>
  </p:normalViewPr>
  <p:slideViewPr>
    <p:cSldViewPr snapToGrid="0">
      <p:cViewPr>
        <p:scale>
          <a:sx n="71" d="100"/>
          <a:sy n="71" d="100"/>
        </p:scale>
        <p:origin x="-1496" y="-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91DAC7-C20D-4FC2-9DD1-03884DC069CC}" type="datetimeFigureOut">
              <a:rPr lang="zh-CN" altLang="en-US" smtClean="0"/>
              <a:pPr/>
              <a:t>17-05-16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0D920-EB8B-4E53-97E4-D8161C4F0B3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431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 smtClean="0">
              <a:latin typeface="Arial" pitchFamily="34" charset="0"/>
            </a:endParaRPr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2D0CB4E-EBE0-4C77-BF02-40DB25B4E567}" type="slidenum">
              <a:rPr lang="en-US" altLang="zh-CN" smtClean="0">
                <a:latin typeface="Arial" pitchFamily="34" charset="0"/>
              </a:rPr>
              <a:pPr/>
              <a:t>14</a:t>
            </a:fld>
            <a:endParaRPr lang="en-US" altLang="zh-CN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404600" y="6400800"/>
            <a:ext cx="360000" cy="360000"/>
          </a:xfrm>
          <a:prstGeom prst="rect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015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8555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748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476251"/>
            <a:ext cx="10479617" cy="576263"/>
          </a:xfrm>
          <a:prstGeom prst="rect">
            <a:avLst/>
          </a:prstGeo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417" y="1484314"/>
            <a:ext cx="10972800" cy="51133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-19051" y="6587114"/>
            <a:ext cx="12211051" cy="0"/>
          </a:xfrm>
          <a:prstGeom prst="line">
            <a:avLst/>
          </a:prstGeom>
          <a:ln w="19050">
            <a:solidFill>
              <a:srgbClr val="515C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flipH="1">
            <a:off x="-19051" y="340073"/>
            <a:ext cx="1623000" cy="542244"/>
            <a:chOff x="3533690" y="533400"/>
            <a:chExt cx="1637426" cy="675969"/>
          </a:xfrm>
          <a:solidFill>
            <a:srgbClr val="EE1C39"/>
          </a:solidFill>
        </p:grpSpPr>
        <p:sp>
          <p:nvSpPr>
            <p:cNvPr id="12" name="矩形 11"/>
            <p:cNvSpPr/>
            <p:nvPr/>
          </p:nvSpPr>
          <p:spPr>
            <a:xfrm>
              <a:off x="3806724" y="533400"/>
              <a:ext cx="1364392" cy="6759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690" y="533400"/>
              <a:ext cx="623734" cy="67596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15" name="直接连接符 14"/>
          <p:cNvCxnSpPr/>
          <p:nvPr userDrawn="1"/>
        </p:nvCxnSpPr>
        <p:spPr>
          <a:xfrm>
            <a:off x="-19051" y="6587114"/>
            <a:ext cx="12211051" cy="0"/>
          </a:xfrm>
          <a:prstGeom prst="line">
            <a:avLst/>
          </a:prstGeom>
          <a:ln w="19050">
            <a:solidFill>
              <a:srgbClr val="515C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 userDrawn="1"/>
        </p:nvSpPr>
        <p:spPr>
          <a:xfrm>
            <a:off x="11390533" y="6425335"/>
            <a:ext cx="482600" cy="323557"/>
          </a:xfrm>
          <a:prstGeom prst="rect">
            <a:avLst/>
          </a:prstGeom>
          <a:solidFill>
            <a:srgbClr val="EE1C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837" y="372158"/>
            <a:ext cx="1140296" cy="77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0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76718" y="228600"/>
            <a:ext cx="86061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EE1C39"/>
                </a:solidFill>
              </a:rPr>
              <a:t>Cornerstone Executive Coaching</a:t>
            </a:r>
            <a:endParaRPr lang="en-US" sz="3600" b="1" dirty="0">
              <a:solidFill>
                <a:srgbClr val="EE1C39"/>
              </a:solidFill>
            </a:endParaRPr>
          </a:p>
        </p:txBody>
      </p:sp>
      <p:pic>
        <p:nvPicPr>
          <p:cNvPr id="3" name="Picture 2" descr="Madrid Cornerstone PPT Template - Taking Care of Busine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0627" y="1395302"/>
            <a:ext cx="6832589" cy="4729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789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3341" y="1169894"/>
            <a:ext cx="9745413" cy="3323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cs typeface="Arial"/>
              </a:rPr>
              <a:t>“The </a:t>
            </a:r>
            <a:r>
              <a:rPr lang="en-US" sz="2800" dirty="0">
                <a:latin typeface="Arial"/>
                <a:cs typeface="Arial"/>
              </a:rPr>
              <a:t>goal of coaching is the goal of good management: </a:t>
            </a:r>
            <a:endParaRPr lang="en-US" sz="2800" dirty="0" smtClean="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cs typeface="Arial"/>
              </a:rPr>
              <a:t>to </a:t>
            </a:r>
            <a:r>
              <a:rPr lang="en-US" sz="2800" dirty="0">
                <a:latin typeface="Arial"/>
                <a:cs typeface="Arial"/>
              </a:rPr>
              <a:t>make the most of an organization’s valuable resources.</a:t>
            </a:r>
            <a:r>
              <a:rPr lang="en-US" sz="2800" dirty="0" smtClean="0">
                <a:latin typeface="Arial"/>
                <a:cs typeface="Arial"/>
              </a:rPr>
              <a:t>”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 </a:t>
            </a:r>
            <a:endParaRPr lang="en-US" sz="2800" dirty="0" smtClean="0"/>
          </a:p>
          <a:p>
            <a:r>
              <a:rPr lang="en-US" sz="2800" dirty="0" smtClean="0"/>
              <a:t>Harvard </a:t>
            </a:r>
            <a:r>
              <a:rPr lang="en-US" sz="2800" dirty="0"/>
              <a:t>Business Review</a:t>
            </a:r>
            <a:endParaRPr lang="en-US" sz="2800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18789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3341" y="1169894"/>
            <a:ext cx="973567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cs typeface="Arial"/>
              </a:rPr>
              <a:t>“Companies </a:t>
            </a:r>
            <a:r>
              <a:rPr lang="en-US" sz="2800" dirty="0">
                <a:latin typeface="Arial"/>
                <a:cs typeface="Arial"/>
              </a:rPr>
              <a:t>realize only 40-to-60 percent of their strategies’ potential </a:t>
            </a:r>
            <a:r>
              <a:rPr lang="en-US" sz="2800" dirty="0" smtClean="0">
                <a:latin typeface="Arial"/>
                <a:cs typeface="Arial"/>
              </a:rPr>
              <a:t>value.” </a:t>
            </a:r>
            <a:endParaRPr lang="en-US" sz="2800" dirty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Harvard </a:t>
            </a:r>
            <a:r>
              <a:rPr lang="en-US" sz="2800" dirty="0"/>
              <a:t>Business Review</a:t>
            </a:r>
            <a:endParaRPr lang="en-US" sz="2800" dirty="0">
              <a:latin typeface="Aharoni" pitchFamily="2" charset="-79"/>
              <a:cs typeface="Aharoni" pitchFamily="2" charset="-79"/>
            </a:endParaRPr>
          </a:p>
          <a:p>
            <a:endParaRPr lang="en-US" sz="2800" dirty="0" smtClean="0">
              <a:latin typeface="Arial"/>
              <a:cs typeface="Arial"/>
            </a:endParaRPr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 </a:t>
            </a:r>
            <a:endParaRPr lang="en-US" sz="2800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966368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3341" y="1169894"/>
            <a:ext cx="97356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>
              <a:latin typeface="Arial"/>
              <a:cs typeface="Arial"/>
            </a:endParaRPr>
          </a:p>
          <a:p>
            <a:endParaRPr lang="en-US" sz="2800" dirty="0"/>
          </a:p>
          <a:p>
            <a:endParaRPr lang="en-US" sz="2800" dirty="0" smtClean="0"/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cs typeface="Arial"/>
              </a:rPr>
              <a:t>Successful </a:t>
            </a:r>
            <a:r>
              <a:rPr lang="en-US" sz="2800" dirty="0">
                <a:latin typeface="Arial"/>
                <a:cs typeface="Arial"/>
              </a:rPr>
              <a:t>leaders know these numbers and understand it takes much more than a great strategy to </a:t>
            </a:r>
            <a:r>
              <a:rPr lang="en-US" sz="2800" dirty="0" smtClean="0">
                <a:latin typeface="Arial"/>
                <a:cs typeface="Arial"/>
              </a:rPr>
              <a:t>succeed.</a:t>
            </a:r>
            <a:endParaRPr lang="en-US" sz="2800" dirty="0" smtClean="0">
              <a:latin typeface="Arial"/>
              <a:cs typeface="Arial"/>
            </a:endParaRPr>
          </a:p>
          <a:p>
            <a:endParaRPr lang="en-US" sz="2800" dirty="0"/>
          </a:p>
          <a:p>
            <a:r>
              <a:rPr lang="en-US" sz="2800" dirty="0" smtClean="0"/>
              <a:t> </a:t>
            </a:r>
            <a:endParaRPr lang="en-US" sz="2800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62396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3341" y="1169894"/>
            <a:ext cx="97356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/>
                <a:cs typeface="Arial"/>
              </a:rPr>
              <a:t> </a:t>
            </a:r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You </a:t>
            </a:r>
            <a:r>
              <a:rPr lang="en-US" sz="2800" dirty="0">
                <a:latin typeface="Arial"/>
                <a:cs typeface="Arial"/>
              </a:rPr>
              <a:t>need to turn that great strategy into great performance.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That’s </a:t>
            </a:r>
            <a:r>
              <a:rPr lang="en-US" sz="2800" dirty="0">
                <a:latin typeface="Arial"/>
                <a:cs typeface="Arial"/>
              </a:rPr>
              <a:t>where strategy execution comes in. </a:t>
            </a:r>
            <a:endParaRPr lang="en-US" sz="2800" dirty="0" smtClean="0">
              <a:latin typeface="Arial"/>
              <a:cs typeface="Arial"/>
            </a:endParaRPr>
          </a:p>
          <a:p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Here is where coaching can make a difference.</a:t>
            </a:r>
          </a:p>
          <a:p>
            <a:endParaRPr lang="en-US" sz="2800" dirty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It </a:t>
            </a:r>
            <a:r>
              <a:rPr lang="en-US" sz="2800" dirty="0">
                <a:latin typeface="Arial"/>
                <a:cs typeface="Arial"/>
              </a:rPr>
              <a:t>bridges the gap between brilliant strategies and superior </a:t>
            </a:r>
            <a:r>
              <a:rPr lang="en-US" sz="2800" dirty="0" smtClean="0">
                <a:latin typeface="Arial"/>
                <a:cs typeface="Arial"/>
              </a:rPr>
              <a:t>performance.</a:t>
            </a:r>
            <a:endParaRPr lang="en-US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5120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1453" y="2540165"/>
            <a:ext cx="5974147" cy="134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Coaching advances </a:t>
            </a: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individual performance in a business context.</a:t>
            </a: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5455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0213" y="1520522"/>
            <a:ext cx="7101008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Cornerstone Executive Coaching </a:t>
            </a:r>
          </a:p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Building </a:t>
            </a: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our </a:t>
            </a: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Qualified </a:t>
            </a:r>
            <a:r>
              <a:rPr lang="en-US" sz="2800" dirty="0">
                <a:latin typeface="Arial"/>
                <a:ea typeface="微软雅黑" panose="020B0503020204020204" pitchFamily="34" charset="-122"/>
                <a:cs typeface="Arial"/>
              </a:rPr>
              <a:t>T</a:t>
            </a: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eam of Capable Performers</a:t>
            </a:r>
            <a:endParaRPr lang="en-US" sz="2800" dirty="0" smtClean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 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8789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67" y="1553451"/>
            <a:ext cx="2182173" cy="27576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2433" y="1234306"/>
            <a:ext cx="731564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b="1" dirty="0" smtClean="0">
              <a:latin typeface="Arial"/>
              <a:cs typeface="Arial"/>
            </a:endParaRPr>
          </a:p>
          <a:p>
            <a:r>
              <a:rPr lang="en-US" sz="1600" b="1" dirty="0" smtClean="0">
                <a:latin typeface="Arial"/>
                <a:cs typeface="Arial"/>
              </a:rPr>
              <a:t>PROFESSIONAL </a:t>
            </a:r>
            <a:r>
              <a:rPr lang="en-US" sz="1600" b="1" dirty="0">
                <a:latin typeface="Arial"/>
                <a:cs typeface="Arial"/>
              </a:rPr>
              <a:t>HISTORY</a:t>
            </a:r>
            <a:endParaRPr lang="en-CA" sz="1600" dirty="0">
              <a:latin typeface="Arial"/>
              <a:cs typeface="Arial"/>
            </a:endParaRPr>
          </a:p>
          <a:p>
            <a:endParaRPr lang="en-US" sz="1600" dirty="0" smtClean="0">
              <a:latin typeface="Arial"/>
              <a:cs typeface="Arial"/>
            </a:endParaRPr>
          </a:p>
          <a:p>
            <a:r>
              <a:rPr lang="en-US" sz="1600" dirty="0" smtClean="0">
                <a:latin typeface="Arial"/>
                <a:cs typeface="Arial"/>
              </a:rPr>
              <a:t>32 </a:t>
            </a:r>
            <a:r>
              <a:rPr lang="en-US" sz="1600" dirty="0">
                <a:latin typeface="Arial"/>
                <a:cs typeface="Arial"/>
              </a:rPr>
              <a:t>years of corporate experience in global brands (P&amp;G, BASF, Honeywell, Emerson, Ecolab and Danaher) helped </a:t>
            </a:r>
            <a:r>
              <a:rPr lang="en-US" sz="1600" dirty="0" smtClean="0">
                <a:latin typeface="Arial"/>
                <a:cs typeface="Arial"/>
              </a:rPr>
              <a:t>Stephen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>
                <a:latin typeface="Arial"/>
                <a:cs typeface="Arial"/>
              </a:rPr>
              <a:t>accumulate a vast experience in leadership and management</a:t>
            </a:r>
            <a:r>
              <a:rPr lang="en-US" sz="1600" dirty="0" smtClean="0">
                <a:latin typeface="Arial"/>
                <a:cs typeface="Arial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General </a:t>
            </a:r>
            <a:r>
              <a:rPr lang="en-US" sz="1600" dirty="0">
                <a:latin typeface="Arial"/>
                <a:cs typeface="Arial"/>
              </a:rPr>
              <a:t>Manager China, </a:t>
            </a:r>
            <a:endParaRPr lang="en-US" sz="1600" dirty="0" smtClean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Vice </a:t>
            </a:r>
            <a:r>
              <a:rPr lang="en-US" sz="1600" dirty="0">
                <a:latin typeface="Arial"/>
                <a:cs typeface="Arial"/>
              </a:rPr>
              <a:t>President &amp; General Manager Asia Pacific</a:t>
            </a:r>
            <a:r>
              <a:rPr lang="en-US" sz="1600" dirty="0" smtClean="0">
                <a:latin typeface="Arial"/>
                <a:cs typeface="Arial"/>
              </a:rPr>
              <a:t>,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>
                <a:latin typeface="Arial"/>
                <a:cs typeface="Arial"/>
              </a:rPr>
              <a:t>Sr. Vice President &amp; General Manager Asia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>
                <a:latin typeface="Arial"/>
                <a:cs typeface="Arial"/>
              </a:rPr>
              <a:t>President China.</a:t>
            </a:r>
            <a:endParaRPr lang="en-CA" sz="1600" dirty="0">
              <a:latin typeface="Arial"/>
              <a:cs typeface="Arial"/>
            </a:endParaRPr>
          </a:p>
          <a:p>
            <a:endParaRPr lang="en-US" sz="1600" b="1" dirty="0" smtClean="0">
              <a:latin typeface="Arial"/>
              <a:cs typeface="Arial"/>
            </a:endParaRPr>
          </a:p>
          <a:p>
            <a:r>
              <a:rPr lang="en-US" sz="1600" b="1" dirty="0" smtClean="0">
                <a:latin typeface="Arial"/>
                <a:cs typeface="Arial"/>
              </a:rPr>
              <a:t>CREDENTIALS </a:t>
            </a:r>
          </a:p>
          <a:p>
            <a:endParaRPr lang="en-US" sz="1600" b="1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Certified International </a:t>
            </a:r>
            <a:r>
              <a:rPr lang="en-US" sz="1600" dirty="0">
                <a:latin typeface="Arial"/>
                <a:cs typeface="Arial"/>
              </a:rPr>
              <a:t>Coach Federation. </a:t>
            </a:r>
            <a:endParaRPr lang="en-US" sz="1600" dirty="0" smtClean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BS </a:t>
            </a:r>
            <a:r>
              <a:rPr lang="en-US" sz="1600" dirty="0">
                <a:latin typeface="Arial"/>
                <a:cs typeface="Arial"/>
              </a:rPr>
              <a:t>Chemical Engineering </a:t>
            </a:r>
            <a:r>
              <a:rPr lang="en-US" sz="1600" dirty="0" smtClean="0">
                <a:latin typeface="Arial"/>
                <a:cs typeface="Arial"/>
              </a:rPr>
              <a:t>University </a:t>
            </a:r>
            <a:r>
              <a:rPr lang="en-US" sz="1600" dirty="0">
                <a:latin typeface="Arial"/>
                <a:cs typeface="Arial"/>
              </a:rPr>
              <a:t>of California </a:t>
            </a:r>
            <a:endParaRPr lang="en-US" sz="1600" dirty="0" smtClean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Executive Development, Ross </a:t>
            </a:r>
            <a:r>
              <a:rPr lang="en-US" sz="1600" dirty="0">
                <a:latin typeface="Arial"/>
                <a:cs typeface="Arial"/>
              </a:rPr>
              <a:t>Business School </a:t>
            </a:r>
            <a:r>
              <a:rPr lang="en-US" sz="1600" dirty="0" smtClean="0">
                <a:latin typeface="Arial"/>
                <a:cs typeface="Arial"/>
              </a:rPr>
              <a:t>University </a:t>
            </a:r>
            <a:r>
              <a:rPr lang="en-US" sz="1600" dirty="0">
                <a:latin typeface="Arial"/>
                <a:cs typeface="Arial"/>
              </a:rPr>
              <a:t>of Michigan. </a:t>
            </a:r>
            <a:endParaRPr lang="en-US" sz="1600" dirty="0" smtClean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A</a:t>
            </a:r>
            <a:r>
              <a:rPr lang="en-US" sz="1600" dirty="0" smtClean="0">
                <a:latin typeface="Arial"/>
                <a:cs typeface="Arial"/>
              </a:rPr>
              <a:t>ccredited </a:t>
            </a:r>
            <a:r>
              <a:rPr lang="en-US" sz="1600" dirty="0">
                <a:latin typeface="Arial"/>
                <a:cs typeface="Arial"/>
              </a:rPr>
              <a:t>in Harrison Assessment, </a:t>
            </a:r>
            <a:r>
              <a:rPr lang="en-US" sz="1600" dirty="0" err="1">
                <a:latin typeface="Arial"/>
                <a:cs typeface="Arial"/>
              </a:rPr>
              <a:t>WorkPlace</a:t>
            </a:r>
            <a:r>
              <a:rPr lang="en-US" sz="1600" dirty="0">
                <a:latin typeface="Arial"/>
                <a:cs typeface="Arial"/>
              </a:rPr>
              <a:t> Big Five, Benchmark 360 and </a:t>
            </a:r>
            <a:r>
              <a:rPr lang="en-US" sz="1600" dirty="0" err="1">
                <a:latin typeface="Arial"/>
                <a:cs typeface="Arial"/>
              </a:rPr>
              <a:t>TrueProgress</a:t>
            </a:r>
            <a:r>
              <a:rPr lang="en-US" sz="1600" dirty="0">
                <a:latin typeface="Arial"/>
                <a:cs typeface="Arial"/>
              </a:rPr>
              <a:t> 360. </a:t>
            </a:r>
            <a:endParaRPr lang="en-US" sz="1600" dirty="0" smtClean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latin typeface="Arial"/>
                <a:cs typeface="Arial"/>
              </a:rPr>
              <a:t>FIRO</a:t>
            </a:r>
            <a:r>
              <a:rPr lang="en-US" sz="1600" dirty="0">
                <a:latin typeface="Arial"/>
                <a:cs typeface="Arial"/>
              </a:rPr>
              <a:t>-B, FIRO-Business, MBTI and DISC for personal development</a:t>
            </a:r>
            <a:r>
              <a:rPr lang="en-US" sz="1600" dirty="0" smtClean="0">
                <a:latin typeface="Arial"/>
                <a:cs typeface="Arial"/>
              </a:rPr>
              <a:t>.</a:t>
            </a:r>
            <a:endParaRPr lang="en-CA" sz="1600" dirty="0">
              <a:latin typeface="Arial"/>
              <a:cs typeface="Arial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468359" y="321993"/>
            <a:ext cx="6971233" cy="110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CA" sz="1200" dirty="0">
                <a:solidFill>
                  <a:srgbClr val="000000"/>
                </a:solidFill>
                <a:effectLst/>
                <a:latin typeface="Tahoma"/>
                <a:ea typeface="Tahoma"/>
                <a:cs typeface="Times New Roman"/>
              </a:rPr>
              <a:t> 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200" dirty="0" smtClean="0">
                <a:solidFill>
                  <a:srgbClr val="000000"/>
                </a:solidFill>
                <a:effectLst/>
                <a:latin typeface="Tahoma"/>
                <a:ea typeface="Tahoma"/>
                <a:cs typeface="Times New Roman"/>
              </a:rPr>
              <a:t> 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Calibri"/>
                <a:ea typeface="Calibri"/>
                <a:cs typeface="Times New Roman"/>
              </a:rPr>
              <a:t> 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Calibri"/>
                <a:ea typeface="Calibri"/>
                <a:cs typeface="Times New Roman"/>
              </a:rPr>
              <a:t> 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35007" y="232550"/>
            <a:ext cx="8353073" cy="520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fontAlgn="base">
              <a:lnSpc>
                <a:spcPts val="3330"/>
              </a:lnSpc>
              <a:spcBef>
                <a:spcPts val="1935"/>
              </a:spcBef>
              <a:spcAft>
                <a:spcPts val="470"/>
              </a:spcAft>
            </a:pPr>
            <a:r>
              <a:rPr lang="en-US" sz="2800" dirty="0" smtClean="0">
                <a:solidFill>
                  <a:srgbClr val="993300"/>
                </a:solidFill>
                <a:latin typeface="Arial"/>
                <a:ea typeface="Tahoma"/>
                <a:cs typeface="Arial"/>
              </a:rPr>
              <a:t>Stephen </a:t>
            </a:r>
            <a:r>
              <a:rPr lang="en-US" sz="2800" dirty="0">
                <a:solidFill>
                  <a:srgbClr val="993300"/>
                </a:solidFill>
                <a:latin typeface="Arial"/>
                <a:ea typeface="Tahoma"/>
                <a:cs typeface="Arial"/>
              </a:rPr>
              <a:t>Kao</a:t>
            </a:r>
            <a:endParaRPr lang="en-CA" sz="2800" dirty="0">
              <a:latin typeface="Arial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1919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67" y="1553451"/>
            <a:ext cx="2164286" cy="2972337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468359" y="321993"/>
            <a:ext cx="6971233" cy="110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CA" sz="1200" dirty="0">
                <a:solidFill>
                  <a:srgbClr val="000000"/>
                </a:solidFill>
                <a:effectLst/>
                <a:latin typeface="Tahoma"/>
                <a:ea typeface="Tahoma"/>
                <a:cs typeface="Times New Roman"/>
              </a:rPr>
              <a:t> 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200" dirty="0" smtClean="0">
                <a:solidFill>
                  <a:srgbClr val="000000"/>
                </a:solidFill>
                <a:effectLst/>
                <a:latin typeface="Tahoma"/>
                <a:ea typeface="Tahoma"/>
                <a:cs typeface="Times New Roman"/>
              </a:rPr>
              <a:t> 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Calibri"/>
                <a:ea typeface="Calibri"/>
                <a:cs typeface="Times New Roman"/>
              </a:rPr>
              <a:t> 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latin typeface="Calibri"/>
                <a:ea typeface="Calibri"/>
                <a:cs typeface="Times New Roman"/>
              </a:rPr>
              <a:t> </a:t>
            </a:r>
            <a:endParaRPr lang="en-CA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35007" y="232550"/>
            <a:ext cx="8353073" cy="520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fontAlgn="base">
              <a:lnSpc>
                <a:spcPts val="3330"/>
              </a:lnSpc>
              <a:spcBef>
                <a:spcPts val="1935"/>
              </a:spcBef>
              <a:spcAft>
                <a:spcPts val="470"/>
              </a:spcAft>
            </a:pPr>
            <a:r>
              <a:rPr lang="en-US" sz="2800" dirty="0">
                <a:solidFill>
                  <a:srgbClr val="993300"/>
                </a:solidFill>
                <a:latin typeface="Arial"/>
                <a:ea typeface="Tahoma"/>
                <a:cs typeface="Arial"/>
              </a:rPr>
              <a:t>Stephen</a:t>
            </a:r>
            <a:r>
              <a:rPr lang="en-US" dirty="0">
                <a:solidFill>
                  <a:srgbClr val="993300"/>
                </a:solidFill>
                <a:latin typeface="Tahoma"/>
                <a:ea typeface="Tahoma"/>
                <a:cs typeface="Times New Roman"/>
              </a:rPr>
              <a:t> </a:t>
            </a:r>
            <a:r>
              <a:rPr lang="en-US" sz="2800" dirty="0">
                <a:solidFill>
                  <a:srgbClr val="993300"/>
                </a:solidFill>
                <a:latin typeface="Arial"/>
                <a:ea typeface="Tahoma"/>
                <a:cs typeface="Arial"/>
              </a:rPr>
              <a:t>Kao</a:t>
            </a:r>
            <a:endParaRPr lang="en-CA" sz="2800" dirty="0">
              <a:latin typeface="Arial"/>
              <a:ea typeface="Calibri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22021" y="1574188"/>
            <a:ext cx="8496166" cy="3697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i="1" dirty="0">
                <a:latin typeface="Arial"/>
                <a:cs typeface="Arial"/>
              </a:rPr>
              <a:t>I strongly believe that sustainable improvements and behavioral changes start with the renewal of the mind. Coaching at the “being level” is a precondition for successful changes. </a:t>
            </a:r>
          </a:p>
          <a:p>
            <a:pPr>
              <a:lnSpc>
                <a:spcPct val="120000"/>
              </a:lnSpc>
            </a:pPr>
            <a:r>
              <a:rPr lang="en-US" sz="2800" i="1" dirty="0">
                <a:latin typeface="Arial"/>
                <a:cs typeface="Arial"/>
              </a:rPr>
              <a:t>I help leaders think better so as to make better choices in order to achieve optimal outcomes and reach their goals faster.”</a:t>
            </a:r>
            <a:endParaRPr lang="en-CA" sz="2800" i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2549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media.licdn.com/media/p/3/000/0ea/290/0306fb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3" y="1475210"/>
            <a:ext cx="2636764" cy="346201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309034" y="1413191"/>
            <a:ext cx="8174208" cy="5355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latin typeface="Arial"/>
              <a:cs typeface="Arial"/>
            </a:endParaRPr>
          </a:p>
          <a:p>
            <a:r>
              <a:rPr lang="en-US" b="1" dirty="0">
                <a:latin typeface="Arial"/>
                <a:cs typeface="Arial"/>
              </a:rPr>
              <a:t>PROFESSIONAL </a:t>
            </a:r>
            <a:r>
              <a:rPr lang="en-US" b="1" dirty="0" smtClean="0">
                <a:latin typeface="Arial"/>
                <a:cs typeface="Arial"/>
              </a:rPr>
              <a:t>HISTORY</a:t>
            </a:r>
          </a:p>
          <a:p>
            <a:endParaRPr lang="en-CA" dirty="0">
              <a:latin typeface="Arial"/>
              <a:cs typeface="Arial"/>
            </a:endParaRPr>
          </a:p>
          <a:p>
            <a:r>
              <a:rPr lang="en-US" dirty="0" smtClean="0"/>
              <a:t>30 </a:t>
            </a:r>
            <a:r>
              <a:rPr lang="en-US" dirty="0"/>
              <a:t>years of experience as a business </a:t>
            </a:r>
            <a:r>
              <a:rPr lang="en-US" dirty="0" smtClean="0"/>
              <a:t>leader</a:t>
            </a:r>
          </a:p>
          <a:p>
            <a:r>
              <a:rPr lang="en-US" dirty="0"/>
              <a:t>Managing Director, General Manager, Operations </a:t>
            </a:r>
            <a:r>
              <a:rPr lang="en-US" dirty="0" smtClean="0"/>
              <a:t>Director</a:t>
            </a:r>
          </a:p>
          <a:p>
            <a:r>
              <a:rPr lang="en-US" dirty="0"/>
              <a:t>Metal Box, Goodyear, Tetra Pak, Oxford Instruments, </a:t>
            </a:r>
            <a:r>
              <a:rPr lang="en-US" dirty="0" err="1"/>
              <a:t>Bridon</a:t>
            </a:r>
            <a:r>
              <a:rPr lang="en-US" dirty="0"/>
              <a:t> </a:t>
            </a:r>
            <a:r>
              <a:rPr lang="en-US" dirty="0" smtClean="0"/>
              <a:t>Ropes, </a:t>
            </a:r>
            <a:r>
              <a:rPr lang="en-US" dirty="0"/>
              <a:t>United Utilities</a:t>
            </a:r>
            <a:r>
              <a:rPr lang="en-CA" dirty="0"/>
              <a:t> </a:t>
            </a:r>
            <a:r>
              <a:rPr lang="en-CA" dirty="0" smtClean="0"/>
              <a:t> </a:t>
            </a:r>
            <a:endParaRPr lang="en-US" dirty="0" smtClean="0"/>
          </a:p>
          <a:p>
            <a:endParaRPr lang="en-US" b="1" dirty="0" smtClean="0">
              <a:latin typeface="Arial"/>
              <a:cs typeface="Arial"/>
            </a:endParaRPr>
          </a:p>
          <a:p>
            <a:r>
              <a:rPr lang="en-US" b="1" dirty="0" smtClean="0">
                <a:latin typeface="Arial"/>
                <a:cs typeface="Arial"/>
              </a:rPr>
              <a:t>CREDENTIALS</a:t>
            </a:r>
          </a:p>
          <a:p>
            <a:endParaRPr lang="en-US" b="1" dirty="0" smtClean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Certified Professional </a:t>
            </a:r>
            <a:r>
              <a:rPr lang="en-US" dirty="0"/>
              <a:t>Executive </a:t>
            </a:r>
            <a:r>
              <a:rPr lang="en-US" dirty="0" smtClean="0"/>
              <a:t>Coach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Certificate </a:t>
            </a:r>
            <a:r>
              <a:rPr lang="en-US" dirty="0"/>
              <a:t>in Coaching </a:t>
            </a:r>
            <a:r>
              <a:rPr lang="en-US" dirty="0" smtClean="0"/>
              <a:t>Supervision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Fellowship </a:t>
            </a:r>
            <a:r>
              <a:rPr lang="en-US" dirty="0"/>
              <a:t>in Manufacturing Management from </a:t>
            </a:r>
            <a:r>
              <a:rPr lang="en-US" dirty="0" err="1"/>
              <a:t>Cranfield</a:t>
            </a:r>
            <a:r>
              <a:rPr lang="en-US" dirty="0"/>
              <a:t> </a:t>
            </a:r>
            <a:r>
              <a:rPr lang="en-US" dirty="0" smtClean="0"/>
              <a:t>University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Chartered </a:t>
            </a:r>
            <a:r>
              <a:rPr lang="en-US" dirty="0"/>
              <a:t>Engineer 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err="1" smtClean="0"/>
              <a:t>Honours</a:t>
            </a:r>
            <a:r>
              <a:rPr lang="en-US" dirty="0" smtClean="0"/>
              <a:t> </a:t>
            </a:r>
            <a:r>
              <a:rPr lang="en-US" dirty="0"/>
              <a:t>Degree in Bachelor of Engineering from Liverpool University.</a:t>
            </a:r>
            <a:endParaRPr lang="en-CA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Emotional </a:t>
            </a:r>
            <a:r>
              <a:rPr lang="en-US" dirty="0"/>
              <a:t>Capital Report [ECR &amp; ECR360] – Roche Martin, 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Risk Analysis Compass </a:t>
            </a:r>
            <a:r>
              <a:rPr lang="en-US" dirty="0"/>
              <a:t>– Psychological Consultancy Ltd, 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Mental </a:t>
            </a:r>
            <a:r>
              <a:rPr lang="en-US" dirty="0"/>
              <a:t>Toughness MTQ48 – AQR Ltd. 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National </a:t>
            </a:r>
            <a:r>
              <a:rPr lang="en-US" dirty="0"/>
              <a:t>Council of Psychotherapists - </a:t>
            </a:r>
            <a:r>
              <a:rPr lang="en-US" dirty="0" smtClean="0"/>
              <a:t>MNCP</a:t>
            </a:r>
            <a:endParaRPr lang="en-US" b="1" dirty="0">
              <a:latin typeface="Arial"/>
              <a:cs typeface="Arial"/>
            </a:endParaRPr>
          </a:p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95987" y="447212"/>
            <a:ext cx="4907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C21831"/>
                </a:solidFill>
                <a:latin typeface="Arial"/>
                <a:cs typeface="Arial"/>
              </a:rPr>
              <a:t>Clive Steeper</a:t>
            </a:r>
            <a:r>
              <a:rPr lang="en-CA" sz="2800" dirty="0">
                <a:solidFill>
                  <a:srgbClr val="C21831"/>
                </a:solidFill>
                <a:latin typeface="Arial"/>
                <a:cs typeface="Arial"/>
              </a:rPr>
              <a:t> </a:t>
            </a:r>
            <a:endParaRPr lang="en-US" sz="2800" dirty="0">
              <a:solidFill>
                <a:srgbClr val="C2183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5161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9127" y="1270082"/>
            <a:ext cx="8907560" cy="7166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Only Highly Qualified Executive Coaches</a:t>
            </a:r>
          </a:p>
          <a:p>
            <a:pPr>
              <a:lnSpc>
                <a:spcPct val="150000"/>
              </a:lnSpc>
            </a:pP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In the Key Markets….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irrespective of CIG office locations</a:t>
            </a:r>
          </a:p>
          <a:p>
            <a:pPr>
              <a:lnSpc>
                <a:spcPct val="150000"/>
              </a:lnSpc>
            </a:pP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Communicating the Strength of our Team to CIG</a:t>
            </a:r>
          </a:p>
          <a:p>
            <a:pPr>
              <a:lnSpc>
                <a:spcPct val="150000"/>
              </a:lnSpc>
            </a:pP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Raising the profile…..</a:t>
            </a:r>
          </a:p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 </a:t>
            </a: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107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8560" y="1878289"/>
            <a:ext cx="9551481" cy="3288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Next 5 years:</a:t>
            </a:r>
          </a:p>
          <a:p>
            <a:pPr>
              <a:lnSpc>
                <a:spcPct val="150000"/>
              </a:lnSpc>
            </a:pPr>
            <a:endParaRPr lang="en-US" sz="2800" dirty="0" smtClean="0">
              <a:latin typeface="Arial"/>
              <a:ea typeface="微软雅黑" panose="020B0503020204020204" pitchFamily="34" charset="-122"/>
              <a:cs typeface="Arial"/>
            </a:endParaRPr>
          </a:p>
          <a:p>
            <a:pPr marL="457200" indent="-457200">
              <a:lnSpc>
                <a:spcPct val="150000"/>
              </a:lnSpc>
              <a:buFont typeface="Wingdings" charset="2"/>
              <a:buChar char="Ø"/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2015    20 Coaches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 2016</a:t>
            </a:r>
            <a:r>
              <a:rPr 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30 Coaches (Europe &amp; China)</a:t>
            </a:r>
          </a:p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en-US" sz="2800" smtClean="0">
                <a:latin typeface="Arial"/>
                <a:ea typeface="微软雅黑" panose="020B0503020204020204" pitchFamily="34" charset="-122"/>
                <a:cs typeface="Arial"/>
              </a:rPr>
              <a:t> 2017      </a:t>
            </a:r>
            <a:r>
              <a:rPr lang="en-US" sz="2800" dirty="0" smtClean="0">
                <a:latin typeface="Arial"/>
                <a:ea typeface="微软雅黑" panose="020B0503020204020204" pitchFamily="34" charset="-122"/>
                <a:cs typeface="Arial"/>
              </a:rPr>
              <a:t>40 Coaches (USA ) &amp; Covering Key Markets</a:t>
            </a:r>
            <a:endParaRPr lang="en-US" sz="2800" dirty="0">
              <a:latin typeface="Arial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0916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3341" y="1169894"/>
            <a:ext cx="973567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b="1" dirty="0" smtClean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  <a:p>
            <a:endParaRPr lang="en-US" sz="2800" b="1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  <a:p>
            <a:endParaRPr lang="en-US" sz="2800" i="1" dirty="0" smtClean="0">
              <a:solidFill>
                <a:srgbClr val="0070C0"/>
              </a:solidFill>
              <a:latin typeface="Arial"/>
              <a:cs typeface="Arial"/>
            </a:endParaRPr>
          </a:p>
          <a:p>
            <a:endParaRPr lang="en-US" sz="2800" i="1" dirty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lnSpc>
                <a:spcPct val="150000"/>
              </a:lnSpc>
            </a:pPr>
            <a:r>
              <a:rPr lang="en-US" sz="2800" i="1" dirty="0" smtClean="0">
                <a:solidFill>
                  <a:srgbClr val="0070C0"/>
                </a:solidFill>
                <a:latin typeface="Arial"/>
                <a:cs typeface="Arial"/>
              </a:rPr>
              <a:t>“However beautiful the strategy, you should occasionally look at the results” </a:t>
            </a:r>
          </a:p>
          <a:p>
            <a:endParaRPr lang="en-US" sz="2800" i="1" dirty="0">
              <a:solidFill>
                <a:srgbClr val="0070C0"/>
              </a:solidFill>
              <a:latin typeface="Arial"/>
              <a:cs typeface="Arial"/>
            </a:endParaRPr>
          </a:p>
          <a:p>
            <a:r>
              <a:rPr lang="en-US" sz="2800" i="1" dirty="0" smtClean="0">
                <a:solidFill>
                  <a:srgbClr val="0070C0"/>
                </a:solidFill>
                <a:latin typeface="Arial"/>
                <a:cs typeface="Arial"/>
              </a:rPr>
              <a:t>Sir Winston Churchill</a:t>
            </a:r>
            <a:endParaRPr lang="en-US" sz="2800" i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8789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1004176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7338"/>
            <a:ext cx="12192000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2" descr="Logo Cornerstone International Group Logo August 2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13148" y="199861"/>
            <a:ext cx="191981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10905</TotalTime>
  <Words>476</Words>
  <Application>Microsoft Macintosh PowerPoint</Application>
  <PresentationFormat>Custom</PresentationFormat>
  <Paragraphs>111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qln</dc:creator>
  <cp:lastModifiedBy>Laurie O'Donnell</cp:lastModifiedBy>
  <cp:revision>181</cp:revision>
  <cp:lastPrinted>2017-05-18T05:47:25Z</cp:lastPrinted>
  <dcterms:created xsi:type="dcterms:W3CDTF">2016-02-23T02:24:18Z</dcterms:created>
  <dcterms:modified xsi:type="dcterms:W3CDTF">2017-05-18T05:52:39Z</dcterms:modified>
</cp:coreProperties>
</file>