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642" r:id="rId2"/>
    <p:sldId id="644" r:id="rId3"/>
    <p:sldId id="647" r:id="rId4"/>
    <p:sldId id="645" r:id="rId5"/>
    <p:sldId id="648" r:id="rId6"/>
    <p:sldId id="671" r:id="rId7"/>
    <p:sldId id="660" r:id="rId8"/>
    <p:sldId id="661" r:id="rId9"/>
    <p:sldId id="662" r:id="rId10"/>
    <p:sldId id="663" r:id="rId11"/>
    <p:sldId id="679" r:id="rId12"/>
    <p:sldId id="678" r:id="rId13"/>
    <p:sldId id="664" r:id="rId14"/>
    <p:sldId id="677" r:id="rId15"/>
    <p:sldId id="676" r:id="rId16"/>
    <p:sldId id="675" r:id="rId17"/>
    <p:sldId id="666" r:id="rId18"/>
    <p:sldId id="667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B897615-E59D-4D95-A411-E8C7F12F3FDE}">
          <p14:sldIdLst>
            <p14:sldId id="642"/>
            <p14:sldId id="644"/>
            <p14:sldId id="647"/>
            <p14:sldId id="645"/>
            <p14:sldId id="648"/>
            <p14:sldId id="671"/>
            <p14:sldId id="660"/>
            <p14:sldId id="661"/>
            <p14:sldId id="662"/>
            <p14:sldId id="663"/>
            <p14:sldId id="679"/>
            <p14:sldId id="678"/>
            <p14:sldId id="664"/>
            <p14:sldId id="677"/>
            <p14:sldId id="676"/>
            <p14:sldId id="675"/>
            <p14:sldId id="666"/>
            <p14:sldId id="66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C39"/>
    <a:srgbClr val="303644"/>
    <a:srgbClr val="3F485B"/>
    <a:srgbClr val="343B4A"/>
    <a:srgbClr val="515C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3190" autoAdjust="0"/>
  </p:normalViewPr>
  <p:slideViewPr>
    <p:cSldViewPr snapToGrid="0">
      <p:cViewPr varScale="1">
        <p:scale>
          <a:sx n="87" d="100"/>
          <a:sy n="87" d="100"/>
        </p:scale>
        <p:origin x="66" y="2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1DAC7-C20D-4FC2-9DD1-03884DC069CC}" type="datetimeFigureOut">
              <a:rPr lang="zh-CN" altLang="en-US" smtClean="0"/>
              <a:pPr/>
              <a:t>2017/5/19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0D920-EB8B-4E53-97E4-D8161C4F0B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43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146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330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4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448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892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199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487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487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504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00D8F-6CDD-4F23-B129-85C46EC37969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3365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679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5329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50D920-EB8B-4E53-97E4-D8161C4F0B3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053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 smtClean="0">
              <a:latin typeface="Arial" pitchFamily="34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D0CB4E-EBE0-4C77-BF02-40DB25B4E567}" type="slidenum">
              <a:rPr lang="en-US" altLang="zh-CN" smtClean="0">
                <a:latin typeface="Arial" pitchFamily="34" charset="0"/>
              </a:rPr>
              <a:pPr/>
              <a:t>18</a:t>
            </a:fld>
            <a:endParaRPr lang="en-US" altLang="zh-CN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092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11404600" y="6400800"/>
            <a:ext cx="360000" cy="360000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015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555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748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76251"/>
            <a:ext cx="10479617" cy="576263"/>
          </a:xfrm>
          <a:prstGeom prst="rect">
            <a:avLst/>
          </a:prstGeo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4417" y="1484314"/>
            <a:ext cx="10972800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6105962" y="669348"/>
            <a:ext cx="5218455" cy="33943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273685" rIns="0" bIns="0" anchor="t"/>
          <a:lstStyle>
            <a:lvl1pPr marL="0" marR="0" indent="0" algn="ctr">
              <a:lnSpc>
                <a:spcPts val="886"/>
              </a:lnSpc>
              <a:spcAft>
                <a:spcPts val="259"/>
              </a:spcAft>
              <a:defRPr/>
            </a:lvl1pPr>
          </a:lstStyle>
          <a:p>
            <a:pPr marL="0" marR="0" indent="0" algn="ctr">
              <a:lnSpc>
                <a:spcPts val="1300"/>
              </a:lnSpc>
              <a:spcAft>
                <a:spcPts val="380"/>
              </a:spcAft>
            </a:pPr>
            <a:r>
              <a:rPr lang="en-US" sz="818" b="1" spc="-3">
                <a:solidFill>
                  <a:srgbClr val="000000"/>
                </a:solidFill>
                <a:latin typeface="Calibri" panose="02020603050405020304" pitchFamily="2"/>
              </a:rPr>
              <a:t>Trait Support Score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>
          <a:xfrm>
            <a:off x="10027522" y="1249074"/>
            <a:ext cx="422337" cy="7490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>
            <a:lvl1pPr marL="0" marR="0" indent="0" algn="l">
              <a:lnSpc>
                <a:spcPts val="545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818" spc="78">
                <a:solidFill>
                  <a:srgbClr val="FFFFFF"/>
                </a:solidFill>
                <a:latin typeface="Calibri" panose="02020603050405020304" pitchFamily="2"/>
              </a:rPr>
              <a:t>91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0"/>
          </p:nvPr>
        </p:nvSpPr>
        <p:spPr>
          <a:xfrm>
            <a:off x="9033435" y="1554307"/>
            <a:ext cx="422337" cy="7273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>
            <a:lvl1pPr marL="0" marR="0" indent="0" algn="l">
              <a:lnSpc>
                <a:spcPts val="545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818" spc="75">
                <a:solidFill>
                  <a:srgbClr val="FFFFFF"/>
                </a:solidFill>
                <a:latin typeface="Calibri" panose="02020603050405020304" pitchFamily="2"/>
              </a:rPr>
              <a:t>67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0"/>
          </p:nvPr>
        </p:nvSpPr>
        <p:spPr>
          <a:xfrm>
            <a:off x="7756463" y="2462646"/>
            <a:ext cx="427318" cy="7490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>
            <a:lvl1pPr marL="0" marR="0" indent="0" algn="l">
              <a:lnSpc>
                <a:spcPts val="614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900"/>
              </a:lnSpc>
              <a:spcAft>
                <a:spcPts val="0"/>
              </a:spcAft>
            </a:pPr>
            <a:r>
              <a:rPr lang="en-US" sz="818" spc="82">
                <a:solidFill>
                  <a:srgbClr val="FFFFFF"/>
                </a:solidFill>
                <a:latin typeface="Calibri" panose="02020603050405020304" pitchFamily="2"/>
              </a:rPr>
              <a:t>36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0"/>
          </p:nvPr>
        </p:nvSpPr>
        <p:spPr>
          <a:xfrm>
            <a:off x="8254502" y="2159145"/>
            <a:ext cx="426322" cy="7490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>
            <a:lvl1pPr marL="0" marR="0" indent="0" algn="l">
              <a:lnSpc>
                <a:spcPts val="545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818" spc="85">
                <a:solidFill>
                  <a:srgbClr val="FFFFFF"/>
                </a:solidFill>
                <a:latin typeface="Calibri" panose="02020603050405020304" pitchFamily="2"/>
              </a:rPr>
              <a:t>48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>
          <a:xfrm>
            <a:off x="8378016" y="1857808"/>
            <a:ext cx="417357" cy="7273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>
            <a:lvl1pPr marL="0" marR="0" indent="0" algn="l">
              <a:lnSpc>
                <a:spcPts val="545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818" spc="68">
                <a:solidFill>
                  <a:srgbClr val="FFFFFF"/>
                </a:solidFill>
                <a:latin typeface="Calibri" panose="02020603050405020304" pitchFamily="2"/>
              </a:rPr>
              <a:t>51 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10"/>
          </p:nvPr>
        </p:nvSpPr>
        <p:spPr>
          <a:xfrm>
            <a:off x="6566150" y="2770043"/>
            <a:ext cx="250016" cy="688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>
            <a:lvl1pPr marL="0" marR="0" indent="0" algn="l">
              <a:lnSpc>
                <a:spcPts val="545"/>
              </a:lnSpc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800"/>
              </a:lnSpc>
              <a:spcAft>
                <a:spcPts val="0"/>
              </a:spcAft>
            </a:pPr>
            <a:r>
              <a:rPr lang="en-US" sz="818" spc="0">
                <a:solidFill>
                  <a:srgbClr val="FFFFFF"/>
                </a:solidFill>
                <a:latin typeface="Calibri" panose="02020603050405020304" pitchFamily="2"/>
              </a:rPr>
              <a:t>5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0"/>
          </p:nvPr>
        </p:nvSpPr>
        <p:spPr>
          <a:xfrm>
            <a:off x="10908055" y="1044286"/>
            <a:ext cx="416361" cy="182014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905" rIns="0" bIns="0" anchor="t"/>
          <a:lstStyle>
            <a:lvl1pPr marL="0" marR="0" indent="0" algn="l">
              <a:lnSpc>
                <a:spcPts val="955"/>
              </a:lnSpc>
              <a:spcBef>
                <a:spcPts val="1418"/>
              </a:spcBef>
              <a:spcAft>
                <a:spcPts val="0"/>
              </a:spcAft>
              <a:defRPr/>
            </a:lvl1pPr>
          </a:lstStyle>
          <a:p>
            <a:pPr marL="0" marR="0" indent="0" algn="l">
              <a:lnSpc>
                <a:spcPts val="3500"/>
              </a:lnSpc>
              <a:spcAft>
                <a:spcPts val="0"/>
              </a:spcAft>
            </a:pPr>
            <a:r>
              <a:rPr lang="en-US" sz="818" spc="167">
                <a:solidFill>
                  <a:srgbClr val="999999"/>
                </a:solidFill>
                <a:latin typeface="Calibri" panose="02020603050405020304" pitchFamily="2"/>
              </a:rPr>
              <a:t>99 99 99 99 99 </a:t>
            </a:r>
          </a:p>
          <a:p>
            <a:pPr marL="0" marR="0" indent="0" algn="l">
              <a:lnSpc>
                <a:spcPts val="1400"/>
              </a:lnSpc>
              <a:spcBef>
                <a:spcPts val="2080"/>
              </a:spcBef>
              <a:spcAft>
                <a:spcPts val="0"/>
              </a:spcAft>
            </a:pPr>
            <a:r>
              <a:rPr lang="en-US" sz="818" spc="72">
                <a:solidFill>
                  <a:srgbClr val="999999"/>
                </a:solidFill>
                <a:latin typeface="Calibri" panose="02020603050405020304" pitchFamily="2"/>
              </a:rPr>
              <a:t>99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0"/>
          </p:nvPr>
        </p:nvSpPr>
        <p:spPr>
          <a:xfrm>
            <a:off x="6105962" y="2894734"/>
            <a:ext cx="5172635" cy="3842039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5513070" rIns="0" bIns="0" anchor="t"/>
          <a:lstStyle>
            <a:lvl1pPr marL="0" marR="15586" indent="0" algn="r">
              <a:lnSpc>
                <a:spcPts val="614"/>
              </a:lnSpc>
              <a:spcAft>
                <a:spcPts val="17"/>
              </a:spcAft>
              <a:defRPr/>
            </a:lvl1pPr>
          </a:lstStyle>
          <a:p>
            <a:pPr marL="0" marR="22860" indent="0" algn="r">
              <a:lnSpc>
                <a:spcPts val="900"/>
              </a:lnSpc>
              <a:spcAft>
                <a:spcPts val="25"/>
              </a:spcAft>
            </a:pPr>
            <a:r>
              <a:rPr lang="en-US" sz="580" spc="-17">
                <a:solidFill>
                  <a:srgbClr val="000000"/>
                </a:solidFill>
                <a:latin typeface="Calibri" panose="02020603050405020304" pitchFamily="2"/>
              </a:rPr>
              <a:t>Page 11 of 17 </a:t>
            </a:r>
          </a:p>
        </p:txBody>
      </p:sp>
    </p:spTree>
    <p:extLst>
      <p:ext uri="{BB962C8B-B14F-4D97-AF65-F5344CB8AC3E}">
        <p14:creationId xmlns:p14="http://schemas.microsoft.com/office/powerpoint/2010/main" val="4995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 flipH="1">
            <a:off x="-19051" y="340073"/>
            <a:ext cx="1623000" cy="542244"/>
            <a:chOff x="3533690" y="533400"/>
            <a:chExt cx="1637426" cy="675969"/>
          </a:xfrm>
          <a:solidFill>
            <a:srgbClr val="EE1C39"/>
          </a:solidFill>
        </p:grpSpPr>
        <p:sp>
          <p:nvSpPr>
            <p:cNvPr id="12" name="矩形 11"/>
            <p:cNvSpPr/>
            <p:nvPr/>
          </p:nvSpPr>
          <p:spPr>
            <a:xfrm>
              <a:off x="3806724" y="533400"/>
              <a:ext cx="1364392" cy="6759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533690" y="533400"/>
              <a:ext cx="623734" cy="6759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5" name="直接连接符 14"/>
          <p:cNvCxnSpPr/>
          <p:nvPr userDrawn="1"/>
        </p:nvCxnSpPr>
        <p:spPr>
          <a:xfrm>
            <a:off x="-19051" y="6587114"/>
            <a:ext cx="12211051" cy="0"/>
          </a:xfrm>
          <a:prstGeom prst="line">
            <a:avLst/>
          </a:prstGeom>
          <a:ln w="19050">
            <a:solidFill>
              <a:srgbClr val="515C7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 userDrawn="1"/>
        </p:nvSpPr>
        <p:spPr>
          <a:xfrm>
            <a:off x="11390533" y="6425335"/>
            <a:ext cx="482600" cy="323557"/>
          </a:xfrm>
          <a:prstGeom prst="rect">
            <a:avLst/>
          </a:prstGeom>
          <a:solidFill>
            <a:srgbClr val="EE1C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837" y="372158"/>
            <a:ext cx="1140296" cy="7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0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76718" y="228600"/>
            <a:ext cx="86061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Subject 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" name="Picture 2" descr="Madrid Cornerstone PPT Template - Taking Care of Busine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1222" y="1553976"/>
            <a:ext cx="8951259" cy="503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Assessments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189019" y="2687515"/>
            <a:ext cx="8077200" cy="2569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70% of large companies, and a growing number of smaller companies use psychometric assessments for recruiting</a:t>
            </a:r>
            <a:r>
              <a:rPr lang="en-US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Leeds Metropolitan University</a:t>
            </a:r>
          </a:p>
        </p:txBody>
      </p:sp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Five reasons to use Assessments</a:t>
            </a:r>
            <a:endParaRPr lang="en-US" sz="5400" dirty="0"/>
          </a:p>
        </p:txBody>
      </p:sp>
      <p:sp>
        <p:nvSpPr>
          <p:cNvPr id="2" name="Rectangle 1"/>
          <p:cNvSpPr/>
          <p:nvPr/>
        </p:nvSpPr>
        <p:spPr>
          <a:xfrm>
            <a:off x="2189019" y="2687515"/>
            <a:ext cx="8077200" cy="3852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Beats gut feel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 are measurable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Don’t need a psych degree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Presents a positive company image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Helps shape HR strategy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1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Assessments have become an essential part of modern best practice recruiting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7187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Many retained search firms are offering assessments </a:t>
            </a:r>
          </a:p>
          <a:p>
            <a:pPr algn="ctr"/>
            <a:r>
              <a:rPr lang="en-US" sz="5400" dirty="0" smtClean="0"/>
              <a:t> </a:t>
            </a:r>
            <a:r>
              <a:rPr lang="en-US" sz="5400" dirty="0" err="1" smtClean="0"/>
              <a:t>Korn</a:t>
            </a:r>
            <a:r>
              <a:rPr lang="en-US" sz="5400" dirty="0" smtClean="0"/>
              <a:t> Ferry offers 7 </a:t>
            </a:r>
          </a:p>
          <a:p>
            <a:pPr algn="ctr"/>
            <a:r>
              <a:rPr lang="en-US" sz="5400" dirty="0" smtClean="0"/>
              <a:t>Spencer Stuart offers 3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00646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Cornerstone Members are using  many different assessments:</a:t>
            </a:r>
          </a:p>
          <a:p>
            <a:pPr algn="ctr"/>
            <a:r>
              <a:rPr lang="en-US" sz="5400" dirty="0" smtClean="0"/>
              <a:t>Harrison; Devine; Prevue; Myers Briggs; </a:t>
            </a:r>
            <a:r>
              <a:rPr lang="en-US" sz="5400" dirty="0" err="1" smtClean="0"/>
              <a:t>DiSC</a:t>
            </a:r>
            <a:r>
              <a:rPr lang="en-US" sz="5400" dirty="0" smtClean="0"/>
              <a:t>; LEA; EQI 2.0, and more </a:t>
            </a:r>
          </a:p>
        </p:txBody>
      </p:sp>
    </p:spTree>
    <p:extLst>
      <p:ext uri="{BB962C8B-B14F-4D97-AF65-F5344CB8AC3E}">
        <p14:creationId xmlns:p14="http://schemas.microsoft.com/office/powerpoint/2010/main" val="4457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I am certified on 3 assessments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smtClean="0"/>
              <a:t>Cornerstone Assessment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smtClean="0"/>
              <a:t>EBW</a:t>
            </a:r>
            <a:endParaRPr lang="en-US" sz="40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 err="1" smtClean="0"/>
              <a:t>PeopleBest</a:t>
            </a:r>
            <a:r>
              <a:rPr lang="en-US" sz="5400" dirty="0" smtClean="0"/>
              <a:t>/DNA</a:t>
            </a:r>
          </a:p>
        </p:txBody>
      </p:sp>
    </p:spTree>
    <p:extLst>
      <p:ext uri="{BB962C8B-B14F-4D97-AF65-F5344CB8AC3E}">
        <p14:creationId xmlns:p14="http://schemas.microsoft.com/office/powerpoint/2010/main" val="137356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Each offers different benefits;  used in recruiting and coaching</a:t>
            </a:r>
          </a:p>
        </p:txBody>
      </p:sp>
    </p:spTree>
    <p:extLst>
      <p:ext uri="{BB962C8B-B14F-4D97-AF65-F5344CB8AC3E}">
        <p14:creationId xmlns:p14="http://schemas.microsoft.com/office/powerpoint/2010/main" val="242153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Cornerstone Assessment</a:t>
            </a:r>
          </a:p>
          <a:p>
            <a:pPr algn="ctr"/>
            <a:r>
              <a:rPr lang="en-US" sz="5400" dirty="0" smtClean="0">
                <a:solidFill>
                  <a:srgbClr val="0070C0"/>
                </a:solidFill>
              </a:rPr>
              <a:t>5 components of an individual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 smtClean="0"/>
              <a:t>Style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 smtClean="0"/>
              <a:t>Values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 smtClean="0"/>
              <a:t>Thinking Process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 smtClean="0"/>
              <a:t>Rational Thinking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 smtClean="0"/>
              <a:t>Emotional Thinking  </a:t>
            </a:r>
          </a:p>
        </p:txBody>
      </p:sp>
    </p:spTree>
    <p:extLst>
      <p:ext uri="{BB962C8B-B14F-4D97-AF65-F5344CB8AC3E}">
        <p14:creationId xmlns:p14="http://schemas.microsoft.com/office/powerpoint/2010/main" val="324671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EBW</a:t>
            </a:r>
          </a:p>
          <a:p>
            <a:pPr algn="ctr"/>
            <a:r>
              <a:rPr lang="en-US" sz="5400" dirty="0" smtClean="0">
                <a:solidFill>
                  <a:srgbClr val="0070C0"/>
                </a:solidFill>
              </a:rPr>
              <a:t>Emotions and Behaviors at Work</a:t>
            </a:r>
          </a:p>
          <a:p>
            <a:r>
              <a:rPr lang="en-US" sz="4400" dirty="0" smtClean="0"/>
              <a:t>Helps individuals and teams understand why people behave the way they do and how to maximize their engagement with, and performance at, work</a:t>
            </a:r>
          </a:p>
        </p:txBody>
      </p:sp>
    </p:spTree>
    <p:extLst>
      <p:ext uri="{BB962C8B-B14F-4D97-AF65-F5344CB8AC3E}">
        <p14:creationId xmlns:p14="http://schemas.microsoft.com/office/powerpoint/2010/main" val="1523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40"/>
            <a:ext cx="8229600" cy="850105"/>
          </a:xfrm>
        </p:spPr>
        <p:txBody>
          <a:bodyPr>
            <a:normAutofit/>
          </a:bodyPr>
          <a:lstStyle/>
          <a:p>
            <a:pPr algn="r"/>
            <a:r>
              <a:rPr lang="en-GB" sz="3600" dirty="0">
                <a:solidFill>
                  <a:srgbClr val="0070C0"/>
                </a:solidFill>
              </a:rPr>
              <a:t>Bell Shape Curve </a:t>
            </a:r>
          </a:p>
        </p:txBody>
      </p:sp>
      <p:pic>
        <p:nvPicPr>
          <p:cNvPr id="2050" name="Picture 2" descr="Bell Shape 2 (2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99656" y="1196753"/>
            <a:ext cx="6464313" cy="477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7554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660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/>
              <a:t>PeopleBest</a:t>
            </a:r>
            <a:r>
              <a:rPr lang="en-US" sz="5400" dirty="0" smtClean="0"/>
              <a:t>/DNA</a:t>
            </a:r>
          </a:p>
          <a:p>
            <a:r>
              <a:rPr lang="en-US" sz="4400" dirty="0" smtClean="0">
                <a:solidFill>
                  <a:srgbClr val="0070C0"/>
                </a:solidFill>
              </a:rPr>
              <a:t>Uses 29 behavior traits to arrive at these “Big </a:t>
            </a:r>
            <a:r>
              <a:rPr lang="en-US" sz="4400" dirty="0">
                <a:solidFill>
                  <a:srgbClr val="0070C0"/>
                </a:solidFill>
              </a:rPr>
              <a:t>5" </a:t>
            </a:r>
            <a:r>
              <a:rPr lang="en-US" sz="4400" dirty="0" smtClean="0">
                <a:solidFill>
                  <a:srgbClr val="0070C0"/>
                </a:solidFill>
              </a:rPr>
              <a:t>measures: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Originality</a:t>
            </a:r>
            <a:endParaRPr lang="en-US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Channeling </a:t>
            </a:r>
            <a:r>
              <a:rPr lang="en-US" sz="4000" dirty="0" smtClean="0"/>
              <a:t>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Extroversion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Agreeableness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 smtClean="0"/>
              <a:t>Nature </a:t>
            </a:r>
            <a:r>
              <a:rPr lang="en-US" sz="4000" dirty="0"/>
              <a:t>of </a:t>
            </a:r>
            <a:r>
              <a:rPr lang="en-US" sz="4000" dirty="0" smtClean="0"/>
              <a:t>Reaction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8875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6183457" y="1542184"/>
            <a:ext cx="1955223" cy="1340427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>
          <a:blip r:embed="rId3"/>
          <a:stretch>
            <a:fillRect/>
          </a:stretch>
        </p:blipFill>
        <p:spPr>
          <a:xfrm>
            <a:off x="6183457" y="1238683"/>
            <a:ext cx="1955223" cy="107806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967321"/>
              </p:ext>
            </p:extLst>
          </p:nvPr>
        </p:nvGraphicFramePr>
        <p:xfrm>
          <a:off x="3845502" y="228271"/>
          <a:ext cx="4675909" cy="463694"/>
        </p:xfrm>
        <a:graphic>
          <a:graphicData uri="http://schemas.openxmlformats.org/drawingml/2006/table">
            <a:tbl>
              <a:tblPr/>
              <a:tblGrid>
                <a:gridCol w="1043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2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5094">
                <a:tc>
                  <a:txBody>
                    <a:bodyPr/>
                    <a:lstStyle/>
                    <a:p>
                      <a:endParaRPr sz="1200"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22860" indent="0" algn="r">
                        <a:lnSpc>
                          <a:spcPts val="1100"/>
                        </a:lnSpc>
                        <a:spcBef>
                          <a:spcPts val="415"/>
                        </a:spcBef>
                        <a:spcAft>
                          <a:spcPts val="0"/>
                        </a:spcAft>
                      </a:pPr>
                      <a:r>
                        <a:rPr lang="en-US" sz="6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Christobal Lopez </a:t>
                      </a:r>
                    </a:p>
                    <a:p>
                      <a:pPr marL="0" marR="22860" indent="0" algn="r">
                        <a:lnSpc>
                          <a:spcPts val="11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6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Robroy Conduit Division - Technical Contributor </a:t>
                      </a:r>
                    </a:p>
                    <a:p>
                      <a:pPr marL="0" marR="22860" indent="0" algn="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125"/>
                        </a:spcAft>
                      </a:pPr>
                      <a:r>
                        <a:rPr lang="en-US" sz="6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March 01, 2017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12">
                <a:tc>
                  <a:txBody>
                    <a:bodyPr/>
                    <a:lstStyle/>
                    <a:p>
                      <a:pPr marL="0" marR="680085" indent="0" algn="r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115"/>
                        </a:spcAft>
                      </a:pPr>
                      <a:r>
                        <a:rPr lang="en-US" sz="600" spc="-45" dirty="0" err="1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PeopleDNA</a:t>
                      </a:r>
                      <a:r>
                        <a:rPr lang="en-US" sz="600" spc="-45" dirty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“ Results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303998"/>
              </p:ext>
            </p:extLst>
          </p:nvPr>
        </p:nvGraphicFramePr>
        <p:xfrm>
          <a:off x="3826452" y="669348"/>
          <a:ext cx="2273877" cy="2225385"/>
        </p:xfrm>
        <a:graphic>
          <a:graphicData uri="http://schemas.openxmlformats.org/drawingml/2006/table">
            <a:tbl>
              <a:tblPr/>
              <a:tblGrid>
                <a:gridCol w="19058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300"/>
                        </a:lnSpc>
                        <a:spcBef>
                          <a:spcPts val="2155"/>
                        </a:spcBef>
                        <a:spcAft>
                          <a:spcPts val="450"/>
                        </a:spcAft>
                      </a:pPr>
                      <a:r>
                        <a:rPr lang="en-US" sz="1400" b="1" spc="0" dirty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Competency </a:t>
                      </a:r>
                    </a:p>
                  </a:txBody>
                  <a:tcPr marL="0" marR="0" marT="0" marB="0" anchor="b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 </a:t>
                      </a:r>
                    </a:p>
                  </a:txBody>
                  <a:tcPr marL="0" marR="0" marT="0" marB="0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8890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862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600"/>
                        </a:lnSpc>
                        <a:spcBef>
                          <a:spcPts val="2380"/>
                        </a:spcBef>
                        <a:spcAft>
                          <a:spcPts val="935"/>
                        </a:spcAft>
                      </a:pPr>
                      <a:r>
                        <a:rPr lang="en-US" sz="1000" spc="0" dirty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Relentless Leadership Style </a:t>
                      </a:r>
                    </a:p>
                  </a:txBody>
                  <a:tcPr marL="0" marR="0" marT="0" marB="0" anchor="b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ts val="1400"/>
                        </a:lnSpc>
                        <a:spcBef>
                          <a:spcPts val="2445"/>
                        </a:spcBef>
                        <a:spcAft>
                          <a:spcPts val="1000"/>
                        </a:spcAft>
                      </a:pPr>
                      <a:r>
                        <a:rPr lang="en-US" sz="800" spc="0" dirty="0">
                          <a:solidFill>
                            <a:srgbClr val="999999"/>
                          </a:solidFill>
                          <a:latin typeface="Calibri" panose="02020603050405020304" pitchFamily="2"/>
                        </a:rPr>
                        <a:t>1 </a:t>
                      </a:r>
                    </a:p>
                  </a:txBody>
                  <a:tcPr marL="0" marR="0" marT="0" marB="0" anchor="b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8890" cmpd="sng">
                      <a:solidFill>
                        <a:srgbClr val="000000"/>
                      </a:solidFill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501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600"/>
                        </a:lnSpc>
                        <a:spcBef>
                          <a:spcPts val="965"/>
                        </a:spcBef>
                        <a:spcAft>
                          <a:spcPts val="980"/>
                        </a:spcAft>
                      </a:pPr>
                      <a:r>
                        <a:rPr lang="en-US" sz="1000" spc="0" dirty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Mentor Leadership Style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ts val="1400"/>
                        </a:lnSpc>
                        <a:spcBef>
                          <a:spcPts val="1055"/>
                        </a:spcBef>
                        <a:spcAft>
                          <a:spcPts val="1020"/>
                        </a:spcAft>
                      </a:pPr>
                      <a:r>
                        <a:rPr lang="en-US" sz="800" spc="0">
                          <a:solidFill>
                            <a:srgbClr val="999999"/>
                          </a:solidFill>
                          <a:latin typeface="Calibri" panose="02020603050405020304" pitchFamily="2"/>
                        </a:rPr>
                        <a:t>1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068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600"/>
                        </a:lnSpc>
                        <a:spcBef>
                          <a:spcPts val="965"/>
                        </a:spcBef>
                        <a:spcAft>
                          <a:spcPts val="930"/>
                        </a:spcAft>
                      </a:pPr>
                      <a:r>
                        <a:rPr lang="en-US" sz="10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Navigator Leadership Style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ts val="1400"/>
                        </a:lnSpc>
                        <a:spcBef>
                          <a:spcPts val="1055"/>
                        </a:spcBef>
                        <a:spcAft>
                          <a:spcPts val="970"/>
                        </a:spcAft>
                      </a:pPr>
                      <a:r>
                        <a:rPr lang="en-US" sz="800" spc="0">
                          <a:solidFill>
                            <a:srgbClr val="999999"/>
                          </a:solidFill>
                          <a:latin typeface="Calibri" panose="02020603050405020304" pitchFamily="2"/>
                        </a:rPr>
                        <a:t>1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501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600"/>
                        </a:lnSpc>
                        <a:spcBef>
                          <a:spcPts val="970"/>
                        </a:spcBef>
                        <a:spcAft>
                          <a:spcPts val="955"/>
                        </a:spcAft>
                      </a:pPr>
                      <a:r>
                        <a:rPr lang="en-US" sz="10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Autocratic Leadership Style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ts val="1400"/>
                        </a:lnSpc>
                        <a:spcBef>
                          <a:spcPts val="1055"/>
                        </a:spcBef>
                        <a:spcAft>
                          <a:spcPts val="1000"/>
                        </a:spcAft>
                      </a:pPr>
                      <a:r>
                        <a:rPr lang="en-US" sz="800" spc="0">
                          <a:solidFill>
                            <a:srgbClr val="999999"/>
                          </a:solidFill>
                          <a:latin typeface="Calibri" panose="02020603050405020304" pitchFamily="2"/>
                        </a:rPr>
                        <a:t>1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01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600"/>
                        </a:lnSpc>
                        <a:spcBef>
                          <a:spcPts val="965"/>
                        </a:spcBef>
                        <a:spcAft>
                          <a:spcPts val="985"/>
                        </a:spcAft>
                      </a:pPr>
                      <a:r>
                        <a:rPr lang="en-US" sz="10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Consensus Leadership Style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ts val="1400"/>
                        </a:lnSpc>
                        <a:spcBef>
                          <a:spcPts val="1055"/>
                        </a:spcBef>
                        <a:spcAft>
                          <a:spcPts val="1025"/>
                        </a:spcAft>
                      </a:pPr>
                      <a:r>
                        <a:rPr lang="en-US" sz="800" spc="0">
                          <a:solidFill>
                            <a:srgbClr val="999999"/>
                          </a:solidFill>
                          <a:latin typeface="Calibri" panose="02020603050405020304" pitchFamily="2"/>
                        </a:rPr>
                        <a:t>1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052">
                <a:tc>
                  <a:txBody>
                    <a:bodyPr/>
                    <a:lstStyle/>
                    <a:p>
                      <a:pPr marL="3175" marR="0" indent="0" algn="l">
                        <a:lnSpc>
                          <a:spcPts val="1600"/>
                        </a:lnSpc>
                        <a:spcBef>
                          <a:spcPts val="965"/>
                        </a:spcBef>
                        <a:spcAft>
                          <a:spcPts val="285"/>
                        </a:spcAft>
                      </a:pPr>
                      <a:r>
                        <a:rPr lang="en-US" sz="1000" spc="0">
                          <a:solidFill>
                            <a:srgbClr val="000000"/>
                          </a:solidFill>
                          <a:latin typeface="Calibri" panose="02020603050405020304" pitchFamily="2"/>
                        </a:rPr>
                        <a:t>Compassionate Leadership Style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ts val="1400"/>
                        </a:lnSpc>
                        <a:spcBef>
                          <a:spcPts val="1055"/>
                        </a:spcBef>
                        <a:spcAft>
                          <a:spcPts val="325"/>
                        </a:spcAft>
                      </a:pPr>
                      <a:r>
                        <a:rPr lang="en-US" sz="800" spc="0" dirty="0">
                          <a:solidFill>
                            <a:srgbClr val="999999"/>
                          </a:solidFill>
                          <a:latin typeface="Calibri" panose="02020603050405020304" pitchFamily="2"/>
                        </a:rPr>
                        <a:t>1 </a:t>
                      </a:r>
                    </a:p>
                  </a:txBody>
                  <a:tcPr marL="0" marR="0" marT="0" marB="0" anchor="ctr">
                    <a:lnL w="0" cmpd="sng">
                      <a:noFill/>
                      <a:prstDash val="solid"/>
                    </a:lnL>
                    <a:lnR w="0" cmpd="sng">
                      <a:noFill/>
                      <a:prstDash val="solid"/>
                    </a:lnR>
                    <a:lnT w="0" cmpd="sng">
                      <a:noFill/>
                      <a:prstDash val="solid"/>
                    </a:lnT>
                    <a:lnB w="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idx="10"/>
          </p:nvPr>
        </p:nvSpPr>
        <p:spPr>
          <a:xfrm>
            <a:off x="6100330" y="669348"/>
            <a:ext cx="2268249" cy="33943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86603" rIns="0" bIns="0" anchor="t"/>
          <a:lstStyle/>
          <a:p>
            <a:r>
              <a:rPr lang="en-US" sz="818" b="1" spc="-3">
                <a:solidFill>
                  <a:srgbClr val="000000"/>
                </a:solidFill>
                <a:latin typeface="Calibri" panose="02020603050405020304" pitchFamily="2"/>
              </a:rPr>
              <a:t>Trait Support Score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0"/>
          </p:nvPr>
        </p:nvSpPr>
        <p:spPr>
          <a:xfrm>
            <a:off x="7804871" y="1249074"/>
            <a:ext cx="183573" cy="7490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algn="l">
              <a:lnSpc>
                <a:spcPts val="545"/>
              </a:lnSpc>
              <a:spcAft>
                <a:spcPts val="0"/>
              </a:spcAft>
            </a:pPr>
            <a:r>
              <a:rPr lang="en-US" sz="818" spc="78">
                <a:solidFill>
                  <a:srgbClr val="FFFFFF"/>
                </a:solidFill>
                <a:latin typeface="Calibri" panose="02020603050405020304" pitchFamily="2"/>
              </a:rPr>
              <a:t>91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0"/>
          </p:nvPr>
        </p:nvSpPr>
        <p:spPr>
          <a:xfrm>
            <a:off x="7372783" y="1554307"/>
            <a:ext cx="183573" cy="7273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algn="l">
              <a:lnSpc>
                <a:spcPts val="545"/>
              </a:lnSpc>
              <a:spcAft>
                <a:spcPts val="0"/>
              </a:spcAft>
            </a:pPr>
            <a:r>
              <a:rPr lang="en-US" sz="818" spc="75">
                <a:solidFill>
                  <a:srgbClr val="FFFFFF"/>
                </a:solidFill>
                <a:latin typeface="Calibri" panose="02020603050405020304" pitchFamily="2"/>
              </a:rPr>
              <a:t>67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0"/>
          </p:nvPr>
        </p:nvSpPr>
        <p:spPr>
          <a:xfrm>
            <a:off x="6817735" y="2462646"/>
            <a:ext cx="185738" cy="7490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algn="l">
              <a:lnSpc>
                <a:spcPts val="614"/>
              </a:lnSpc>
              <a:spcAft>
                <a:spcPts val="0"/>
              </a:spcAft>
            </a:pPr>
            <a:r>
              <a:rPr lang="en-US" sz="818" spc="82">
                <a:solidFill>
                  <a:srgbClr val="FFFFFF"/>
                </a:solidFill>
                <a:latin typeface="Calibri" panose="02020603050405020304" pitchFamily="2"/>
              </a:rPr>
              <a:t>36 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0"/>
          </p:nvPr>
        </p:nvSpPr>
        <p:spPr>
          <a:xfrm>
            <a:off x="7034212" y="2159145"/>
            <a:ext cx="185305" cy="7490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algn="l">
              <a:lnSpc>
                <a:spcPts val="545"/>
              </a:lnSpc>
              <a:spcAft>
                <a:spcPts val="0"/>
              </a:spcAft>
            </a:pPr>
            <a:r>
              <a:rPr lang="en-US" sz="818" spc="85">
                <a:solidFill>
                  <a:srgbClr val="FFFFFF"/>
                </a:solidFill>
                <a:latin typeface="Calibri" panose="02020603050405020304" pitchFamily="2"/>
              </a:rPr>
              <a:t>48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0"/>
          </p:nvPr>
        </p:nvSpPr>
        <p:spPr>
          <a:xfrm>
            <a:off x="7087899" y="1857808"/>
            <a:ext cx="181408" cy="72736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algn="l">
              <a:lnSpc>
                <a:spcPts val="545"/>
              </a:lnSpc>
              <a:spcAft>
                <a:spcPts val="0"/>
              </a:spcAft>
            </a:pPr>
            <a:r>
              <a:rPr lang="en-US" sz="818" spc="68">
                <a:solidFill>
                  <a:srgbClr val="FFFFFF"/>
                </a:solidFill>
                <a:latin typeface="Calibri" panose="02020603050405020304" pitchFamily="2"/>
              </a:rPr>
              <a:t>51 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idx="10"/>
          </p:nvPr>
        </p:nvSpPr>
        <p:spPr>
          <a:xfrm>
            <a:off x="6300355" y="2770043"/>
            <a:ext cx="108672" cy="68840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0" rIns="0" bIns="0" anchor="t"/>
          <a:lstStyle/>
          <a:p>
            <a:pPr algn="l">
              <a:lnSpc>
                <a:spcPts val="545"/>
              </a:lnSpc>
              <a:spcAft>
                <a:spcPts val="0"/>
              </a:spcAft>
            </a:pPr>
            <a:r>
              <a:rPr lang="en-US" sz="818">
                <a:solidFill>
                  <a:srgbClr val="FFFFFF"/>
                </a:solidFill>
                <a:latin typeface="Calibri" panose="02020603050405020304" pitchFamily="2"/>
              </a:rPr>
              <a:t>5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idx="10"/>
          </p:nvPr>
        </p:nvSpPr>
        <p:spPr>
          <a:xfrm>
            <a:off x="8187603" y="1044286"/>
            <a:ext cx="180975" cy="1820141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1299" rIns="0" bIns="0" anchor="t"/>
          <a:lstStyle/>
          <a:p>
            <a:pPr algn="l">
              <a:lnSpc>
                <a:spcPts val="2386"/>
              </a:lnSpc>
              <a:spcAft>
                <a:spcPts val="0"/>
              </a:spcAft>
            </a:pPr>
            <a:r>
              <a:rPr lang="en-US" sz="818" spc="167">
                <a:solidFill>
                  <a:srgbClr val="999999"/>
                </a:solidFill>
                <a:latin typeface="Calibri" panose="02020603050405020304" pitchFamily="2"/>
              </a:rPr>
              <a:t>99 99 99 99 99 </a:t>
            </a:r>
          </a:p>
          <a:p>
            <a:pPr algn="l">
              <a:lnSpc>
                <a:spcPts val="955"/>
              </a:lnSpc>
              <a:spcBef>
                <a:spcPts val="1418"/>
              </a:spcBef>
              <a:spcAft>
                <a:spcPts val="0"/>
              </a:spcAft>
            </a:pPr>
            <a:r>
              <a:rPr lang="en-US" sz="818" spc="72">
                <a:solidFill>
                  <a:srgbClr val="999999"/>
                </a:solidFill>
                <a:latin typeface="Calibri" panose="02020603050405020304" pitchFamily="2"/>
              </a:rPr>
              <a:t>99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idx="10"/>
          </p:nvPr>
        </p:nvSpPr>
        <p:spPr>
          <a:xfrm>
            <a:off x="6100330" y="2894734"/>
            <a:ext cx="2248333" cy="3842039"/>
          </a:xfrm>
          <a:prstGeom prst="rect">
            <a:avLst/>
          </a:prstGeom>
          <a:noFill/>
          <a:ln w="0" cmpd="sng">
            <a:noFill/>
            <a:prstDash val="solid"/>
          </a:ln>
        </p:spPr>
        <p:txBody>
          <a:bodyPr vert="horz" lIns="0" tIns="3758911" rIns="0" bIns="0" anchor="t"/>
          <a:lstStyle/>
          <a:p>
            <a:pPr marR="15586" algn="r">
              <a:lnSpc>
                <a:spcPts val="614"/>
              </a:lnSpc>
              <a:spcAft>
                <a:spcPts val="17"/>
              </a:spcAft>
            </a:pPr>
            <a:r>
              <a:rPr lang="en-US" sz="580" spc="-17">
                <a:solidFill>
                  <a:srgbClr val="000000"/>
                </a:solidFill>
                <a:latin typeface="Calibri" panose="02020603050405020304" pitchFamily="2"/>
              </a:rPr>
              <a:t>Page 11 of 17 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100330" y="1012248"/>
            <a:ext cx="2248766" cy="0"/>
          </a:xfrm>
          <a:prstGeom prst="line">
            <a:avLst/>
          </a:prstGeom>
          <a:ln w="8890" cmpd="sng">
            <a:solidFill>
              <a:srgbClr val="333333"/>
            </a:solidFill>
          </a:ln>
        </p:spPr>
      </p:cxnSp>
    </p:spTree>
    <p:extLst>
      <p:ext uri="{BB962C8B-B14F-4D97-AF65-F5344CB8AC3E}">
        <p14:creationId xmlns:p14="http://schemas.microsoft.com/office/powerpoint/2010/main" val="3011775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/>
              <a:t>During the upcoming breakout session I am available to share more details on these </a:t>
            </a:r>
            <a:r>
              <a:rPr lang="en-US" sz="5400" dirty="0" smtClean="0"/>
              <a:t>assessments and discuss other assessments you are using</a:t>
            </a:r>
            <a:endParaRPr lang="en-US" sz="5400" dirty="0" smtClean="0"/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66144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235178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37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83341" y="1169894"/>
            <a:ext cx="97356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dirty="0" smtClean="0">
                <a:latin typeface="Aharoni" pitchFamily="2" charset="-79"/>
                <a:cs typeface="Aharoni" pitchFamily="2" charset="-79"/>
              </a:rPr>
              <a:t>C</a:t>
            </a:r>
            <a:r>
              <a:rPr lang="en-US" sz="2800" b="1" dirty="0" smtClean="0">
                <a:solidFill>
                  <a:srgbClr val="0070C0"/>
                </a:solidFill>
                <a:latin typeface="Aharoni" pitchFamily="2" charset="-79"/>
                <a:cs typeface="Aharoni" pitchFamily="2" charset="-79"/>
              </a:rPr>
              <a:t>.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2215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5" descr="10041761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57338"/>
            <a:ext cx="12192000" cy="530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2" descr="Logo Cornerstone International Group Logo August 2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13148" y="199861"/>
            <a:ext cx="1919817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318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dirty="0"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5750</TotalTime>
  <Words>294</Words>
  <Application>Microsoft Office PowerPoint</Application>
  <PresentationFormat>Widescreen</PresentationFormat>
  <Paragraphs>84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宋体</vt:lpstr>
      <vt:lpstr>Aharoni</vt:lpstr>
      <vt:lpstr>Arial</vt:lpstr>
      <vt:lpstr>Calibri</vt:lpstr>
      <vt:lpstr>Calibri Light</vt:lpstr>
      <vt:lpstr>Times New Roman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Bell Shape Curve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qln</dc:creator>
  <cp:lastModifiedBy>Larry Shoemaker</cp:lastModifiedBy>
  <cp:revision>175</cp:revision>
  <dcterms:created xsi:type="dcterms:W3CDTF">2016-02-23T02:24:18Z</dcterms:created>
  <dcterms:modified xsi:type="dcterms:W3CDTF">2017-05-19T05:15:25Z</dcterms:modified>
</cp:coreProperties>
</file>