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642" r:id="rId2"/>
    <p:sldId id="644" r:id="rId3"/>
    <p:sldId id="645" r:id="rId4"/>
    <p:sldId id="646" r:id="rId5"/>
    <p:sldId id="648" r:id="rId6"/>
    <p:sldId id="647" r:id="rId7"/>
    <p:sldId id="649" r:id="rId8"/>
    <p:sldId id="650" r:id="rId9"/>
    <p:sldId id="651" r:id="rId10"/>
    <p:sldId id="652" r:id="rId11"/>
    <p:sldId id="653" r:id="rId12"/>
    <p:sldId id="654" r:id="rId13"/>
    <p:sldId id="643"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1C39"/>
    <a:srgbClr val="303644"/>
    <a:srgbClr val="3F485B"/>
    <a:srgbClr val="343B4A"/>
    <a:srgbClr val="515C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3190" autoAdjust="0"/>
  </p:normalViewPr>
  <p:slideViewPr>
    <p:cSldViewPr snapToGrid="0">
      <p:cViewPr varScale="1">
        <p:scale>
          <a:sx n="63" d="100"/>
          <a:sy n="63" d="100"/>
        </p:scale>
        <p:origin x="780" y="5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91DAC7-C20D-4FC2-9DD1-03884DC069CC}" type="datetimeFigureOut">
              <a:rPr lang="zh-CN" altLang="en-US" smtClean="0"/>
              <a:pPr/>
              <a:t>2017/5/19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50D920-EB8B-4E53-97E4-D8161C4F0B39}" type="slidenum">
              <a:rPr lang="zh-CN" altLang="en-US" smtClean="0"/>
              <a:pPr/>
              <a:t>‹#›</a:t>
            </a:fld>
            <a:endParaRPr lang="zh-CN" altLang="en-US"/>
          </a:p>
        </p:txBody>
      </p:sp>
    </p:spTree>
    <p:extLst>
      <p:ext uri="{BB962C8B-B14F-4D97-AF65-F5344CB8AC3E}">
        <p14:creationId xmlns:p14="http://schemas.microsoft.com/office/powerpoint/2010/main" val="2020431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a:lstStyle/>
          <a:p>
            <a:pPr eaLnBrk="1" hangingPunct="1">
              <a:spcBef>
                <a:spcPct val="0"/>
              </a:spcBef>
            </a:pPr>
            <a:endParaRPr lang="en-US" altLang="zh-CN">
              <a:latin typeface="Arial" pitchFamily="34" charset="0"/>
            </a:endParaRPr>
          </a:p>
        </p:txBody>
      </p:sp>
      <p:sp>
        <p:nvSpPr>
          <p:cNvPr id="79876" name="Slide Number Placeholder 3"/>
          <p:cNvSpPr>
            <a:spLocks noGrp="1"/>
          </p:cNvSpPr>
          <p:nvPr>
            <p:ph type="sldNum" sz="quarter" idx="5"/>
          </p:nvPr>
        </p:nvSpPr>
        <p:spPr bwMode="auto">
          <a:noFill/>
          <a:ln>
            <a:miter lim="800000"/>
            <a:headEnd/>
            <a:tailEnd/>
          </a:ln>
        </p:spPr>
        <p:txBody>
          <a:bodyPr/>
          <a:lstStyle/>
          <a:p>
            <a:fld id="{12D0CB4E-EBE0-4C77-BF02-40DB25B4E567}" type="slidenum">
              <a:rPr lang="en-US" altLang="zh-CN" smtClean="0">
                <a:latin typeface="Arial" pitchFamily="34" charset="0"/>
              </a:rPr>
              <a:pPr/>
              <a:t>13</a:t>
            </a:fld>
            <a:endParaRPr lang="en-US" altLang="zh-CN">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8" name="矩形 7"/>
          <p:cNvSpPr/>
          <p:nvPr userDrawn="1"/>
        </p:nvSpPr>
        <p:spPr>
          <a:xfrm>
            <a:off x="11404600" y="6400800"/>
            <a:ext cx="360000" cy="360000"/>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71015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555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5748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476251"/>
            <a:ext cx="10479617" cy="576263"/>
          </a:xfrm>
          <a:prstGeom prst="rect">
            <a:avLst/>
          </a:prstGeom>
        </p:spPr>
        <p:txBody>
          <a:bodyPr/>
          <a:lstStyle/>
          <a:p>
            <a:r>
              <a:rPr lang="en-US" altLang="zh-CN"/>
              <a:t>Click to edit Master title style</a:t>
            </a:r>
            <a:endParaRPr lang="zh-CN" altLang="en-US"/>
          </a:p>
        </p:txBody>
      </p:sp>
      <p:sp>
        <p:nvSpPr>
          <p:cNvPr id="3" name="Content Placeholder 2"/>
          <p:cNvSpPr>
            <a:spLocks noGrp="1"/>
          </p:cNvSpPr>
          <p:nvPr>
            <p:ph idx="1"/>
          </p:nvPr>
        </p:nvSpPr>
        <p:spPr>
          <a:xfrm>
            <a:off x="624417" y="1484314"/>
            <a:ext cx="10972800" cy="5113337"/>
          </a:xfrm>
          <a:prstGeom prst="rect">
            <a:avLst/>
          </a:prstGeo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直接连接符 7"/>
          <p:cNvCxnSpPr/>
          <p:nvPr userDrawn="1"/>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flipH="1">
            <a:off x="-19051" y="340073"/>
            <a:ext cx="1623000" cy="542244"/>
            <a:chOff x="3533690" y="533400"/>
            <a:chExt cx="1637426" cy="675969"/>
          </a:xfrm>
          <a:solidFill>
            <a:srgbClr val="EE1C39"/>
          </a:solidFill>
        </p:grpSpPr>
        <p:sp>
          <p:nvSpPr>
            <p:cNvPr id="12" name="矩形 11"/>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椭圆 12"/>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cxnSp>
        <p:nvCxnSpPr>
          <p:cNvPr id="15" name="直接连接符 14"/>
          <p:cNvCxnSpPr/>
          <p:nvPr userDrawn="1"/>
        </p:nvCxnSpPr>
        <p:spPr>
          <a:xfrm>
            <a:off x="-19051" y="6587114"/>
            <a:ext cx="12211051" cy="0"/>
          </a:xfrm>
          <a:prstGeom prst="line">
            <a:avLst/>
          </a:prstGeom>
          <a:ln w="19050">
            <a:solidFill>
              <a:srgbClr val="515C73"/>
            </a:solidFill>
          </a:ln>
        </p:spPr>
        <p:style>
          <a:lnRef idx="1">
            <a:schemeClr val="accent1"/>
          </a:lnRef>
          <a:fillRef idx="0">
            <a:schemeClr val="accent1"/>
          </a:fillRef>
          <a:effectRef idx="0">
            <a:schemeClr val="accent1"/>
          </a:effectRef>
          <a:fontRef idx="minor">
            <a:schemeClr val="tx1"/>
          </a:fontRef>
        </p:style>
      </p:cxnSp>
      <p:sp>
        <p:nvSpPr>
          <p:cNvPr id="22" name="矩形 21"/>
          <p:cNvSpPr/>
          <p:nvPr userDrawn="1"/>
        </p:nvSpPr>
        <p:spPr>
          <a:xfrm>
            <a:off x="11390533" y="6425335"/>
            <a:ext cx="482600" cy="323557"/>
          </a:xfrm>
          <a:prstGeom prst="rect">
            <a:avLst/>
          </a:pr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732837" y="372158"/>
            <a:ext cx="1140296" cy="773075"/>
          </a:xfrm>
          <a:prstGeom prst="rect">
            <a:avLst/>
          </a:prstGeom>
        </p:spPr>
      </p:pic>
    </p:spTree>
    <p:extLst>
      <p:ext uri="{BB962C8B-B14F-4D97-AF65-F5344CB8AC3E}">
        <p14:creationId xmlns:p14="http://schemas.microsoft.com/office/powerpoint/2010/main" val="410403369"/>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976718" y="228600"/>
            <a:ext cx="8606117" cy="707886"/>
          </a:xfrm>
          <a:prstGeom prst="rect">
            <a:avLst/>
          </a:prstGeom>
        </p:spPr>
        <p:txBody>
          <a:bodyPr wrap="square">
            <a:spAutoFit/>
          </a:bodyPr>
          <a:lstStyle/>
          <a:p>
            <a:r>
              <a:rPr lang="en-US" sz="4000" dirty="0">
                <a:solidFill>
                  <a:srgbClr val="FF0000"/>
                </a:solidFill>
                <a:latin typeface="Aharoni" pitchFamily="2" charset="-79"/>
                <a:cs typeface="Aharoni" pitchFamily="2" charset="-79"/>
              </a:rPr>
              <a:t>Subject :</a:t>
            </a:r>
            <a:r>
              <a:rPr lang="en-US" dirty="0"/>
              <a:t> </a:t>
            </a:r>
          </a:p>
        </p:txBody>
      </p:sp>
      <p:pic>
        <p:nvPicPr>
          <p:cNvPr id="3" name="Picture 2" descr="Madrid Cornerstone PPT Template - Taking Care of Business.jpg"/>
          <p:cNvPicPr>
            <a:picLocks noChangeAspect="1"/>
          </p:cNvPicPr>
          <p:nvPr/>
        </p:nvPicPr>
        <p:blipFill>
          <a:blip r:embed="rId2" cstate="print"/>
          <a:stretch>
            <a:fillRect/>
          </a:stretch>
        </p:blipFill>
        <p:spPr>
          <a:xfrm>
            <a:off x="1721222" y="1553976"/>
            <a:ext cx="8951259" cy="5035083"/>
          </a:xfrm>
          <a:prstGeom prst="rect">
            <a:avLst/>
          </a:prstGeom>
        </p:spPr>
      </p:pic>
    </p:spTree>
    <p:extLst>
      <p:ext uri="{BB962C8B-B14F-4D97-AF65-F5344CB8AC3E}">
        <p14:creationId xmlns:p14="http://schemas.microsoft.com/office/powerpoint/2010/main" val="2718789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83341" y="1169894"/>
            <a:ext cx="9735671" cy="523220"/>
          </a:xfrm>
          <a:prstGeom prst="rect">
            <a:avLst/>
          </a:prstGeom>
        </p:spPr>
        <p:txBody>
          <a:bodyPr wrap="square">
            <a:spAutoFit/>
          </a:bodyPr>
          <a:lstStyle/>
          <a:p>
            <a:r>
              <a:rPr lang="en-CA" sz="2800" dirty="0">
                <a:latin typeface="Aharoni" pitchFamily="2" charset="-79"/>
                <a:cs typeface="Aharoni" pitchFamily="2" charset="-79"/>
              </a:rPr>
              <a:t>C</a:t>
            </a:r>
            <a:r>
              <a:rPr lang="en-US" sz="2800" b="1" dirty="0" err="1">
                <a:solidFill>
                  <a:srgbClr val="0070C0"/>
                </a:solidFill>
                <a:latin typeface="Aharoni" pitchFamily="2" charset="-79"/>
                <a:cs typeface="Aharoni" pitchFamily="2" charset="-79"/>
              </a:rPr>
              <a:t>ornerstone</a:t>
            </a:r>
            <a:r>
              <a:rPr lang="en-US" sz="2800" b="1" dirty="0">
                <a:solidFill>
                  <a:srgbClr val="0070C0"/>
                </a:solidFill>
                <a:latin typeface="Aharoni" pitchFamily="2" charset="-79"/>
                <a:cs typeface="Aharoni" pitchFamily="2" charset="-79"/>
              </a:rPr>
              <a:t> Global Financial Services Practice Group </a:t>
            </a:r>
            <a:endParaRPr lang="en-US" sz="2800" dirty="0">
              <a:latin typeface="Aharoni" pitchFamily="2" charset="-79"/>
              <a:cs typeface="Aharoni" pitchFamily="2" charset="-79"/>
            </a:endParaRPr>
          </a:p>
        </p:txBody>
      </p:sp>
      <p:graphicFrame>
        <p:nvGraphicFramePr>
          <p:cNvPr id="2" name="Tabelle 1"/>
          <p:cNvGraphicFramePr>
            <a:graphicFrameLocks noGrp="1"/>
          </p:cNvGraphicFramePr>
          <p:nvPr/>
        </p:nvGraphicFramePr>
        <p:xfrm>
          <a:off x="3163570" y="2428081"/>
          <a:ext cx="5864860" cy="2687320"/>
        </p:xfrm>
        <a:graphic>
          <a:graphicData uri="http://schemas.openxmlformats.org/drawingml/2006/table">
            <a:tbl>
              <a:tblPr firstRow="1" firstCol="1" bandRow="1">
                <a:tableStyleId>{5C22544A-7EE6-4342-B048-85BDC9FD1C3A}</a:tableStyleId>
              </a:tblPr>
              <a:tblGrid>
                <a:gridCol w="1954530">
                  <a:extLst>
                    <a:ext uri="{9D8B030D-6E8A-4147-A177-3AD203B41FA5}">
                      <a16:colId xmlns:a16="http://schemas.microsoft.com/office/drawing/2014/main" val="20000"/>
                    </a:ext>
                  </a:extLst>
                </a:gridCol>
                <a:gridCol w="1955165">
                  <a:extLst>
                    <a:ext uri="{9D8B030D-6E8A-4147-A177-3AD203B41FA5}">
                      <a16:colId xmlns:a16="http://schemas.microsoft.com/office/drawing/2014/main" val="20001"/>
                    </a:ext>
                  </a:extLst>
                </a:gridCol>
                <a:gridCol w="1955165">
                  <a:extLst>
                    <a:ext uri="{9D8B030D-6E8A-4147-A177-3AD203B41FA5}">
                      <a16:colId xmlns:a16="http://schemas.microsoft.com/office/drawing/2014/main" val="20002"/>
                    </a:ext>
                  </a:extLst>
                </a:gridCol>
              </a:tblGrid>
              <a:tr h="0">
                <a:tc>
                  <a:txBody>
                    <a:bodyPr/>
                    <a:lstStyle/>
                    <a:p>
                      <a:pPr>
                        <a:spcAft>
                          <a:spcPts val="0"/>
                        </a:spcAft>
                      </a:pPr>
                      <a:r>
                        <a:rPr lang="en-US" sz="1200">
                          <a:effectLst/>
                        </a:rPr>
                        <a:t>UK &amp; MEA</a:t>
                      </a:r>
                      <a:endParaRPr lang="de-AT" sz="1200">
                        <a:effectLst/>
                      </a:endParaRPr>
                    </a:p>
                    <a:p>
                      <a:pPr>
                        <a:spcAft>
                          <a:spcPts val="0"/>
                        </a:spcAft>
                      </a:pPr>
                      <a:r>
                        <a:rPr lang="en-US" sz="1200">
                          <a:effectLst/>
                        </a:rPr>
                        <a:t> </a:t>
                      </a:r>
                      <a:endParaRPr lang="de-AT" sz="1200">
                        <a:effectLst/>
                      </a:endParaRPr>
                    </a:p>
                    <a:p>
                      <a:pPr>
                        <a:spcAft>
                          <a:spcPts val="0"/>
                        </a:spcAft>
                      </a:pPr>
                      <a:r>
                        <a:rPr lang="en-US" sz="1200">
                          <a:effectLst/>
                        </a:rPr>
                        <a:t>62 Bayswater Road</a:t>
                      </a:r>
                      <a:endParaRPr lang="de-AT" sz="1200">
                        <a:effectLst/>
                      </a:endParaRPr>
                    </a:p>
                    <a:p>
                      <a:pPr>
                        <a:spcAft>
                          <a:spcPts val="0"/>
                        </a:spcAft>
                      </a:pPr>
                      <a:r>
                        <a:rPr lang="en-US" sz="1200">
                          <a:effectLst/>
                        </a:rPr>
                        <a:t>London</a:t>
                      </a:r>
                      <a:endParaRPr lang="de-AT" sz="1200">
                        <a:effectLst/>
                      </a:endParaRPr>
                    </a:p>
                    <a:p>
                      <a:pPr>
                        <a:spcAft>
                          <a:spcPts val="0"/>
                        </a:spcAft>
                      </a:pPr>
                      <a:r>
                        <a:rPr lang="en-US" sz="1200">
                          <a:effectLst/>
                        </a:rPr>
                        <a:t>United Kingdom</a:t>
                      </a:r>
                      <a:endParaRPr lang="de-AT" sz="1200">
                        <a:effectLst/>
                      </a:endParaRPr>
                    </a:p>
                    <a:p>
                      <a:pPr algn="just">
                        <a:spcAft>
                          <a:spcPts val="1000"/>
                        </a:spcAft>
                      </a:pPr>
                      <a:r>
                        <a:rPr lang="en-US" sz="1200">
                          <a:effectLst/>
                        </a:rPr>
                        <a:t>W2 3PS</a:t>
                      </a:r>
                      <a:endParaRPr lang="de-AT" sz="900">
                        <a:solidFill>
                          <a:srgbClr val="404040"/>
                        </a:solidFill>
                        <a:effectLst/>
                        <a:latin typeface="Calibri"/>
                        <a:ea typeface="MS Mincho"/>
                        <a:cs typeface="Times New Roman"/>
                      </a:endParaRPr>
                    </a:p>
                  </a:txBody>
                  <a:tcPr marL="68580" marR="68580" marT="0" marB="0"/>
                </a:tc>
                <a:tc>
                  <a:txBody>
                    <a:bodyPr/>
                    <a:lstStyle/>
                    <a:p>
                      <a:pPr>
                        <a:spcAft>
                          <a:spcPts val="0"/>
                        </a:spcAft>
                      </a:pPr>
                      <a:r>
                        <a:rPr lang="en-GB" sz="1200">
                          <a:effectLst/>
                        </a:rPr>
                        <a:t>Continental Europe</a:t>
                      </a:r>
                      <a:endParaRPr lang="de-AT" sz="1200">
                        <a:effectLst/>
                      </a:endParaRPr>
                    </a:p>
                    <a:p>
                      <a:pPr>
                        <a:spcAft>
                          <a:spcPts val="0"/>
                        </a:spcAft>
                      </a:pPr>
                      <a:r>
                        <a:rPr lang="en-GB" sz="1200">
                          <a:effectLst/>
                        </a:rPr>
                        <a:t> </a:t>
                      </a:r>
                      <a:endParaRPr lang="de-AT" sz="1200">
                        <a:effectLst/>
                      </a:endParaRPr>
                    </a:p>
                    <a:p>
                      <a:pPr>
                        <a:spcAft>
                          <a:spcPts val="0"/>
                        </a:spcAft>
                      </a:pPr>
                      <a:r>
                        <a:rPr lang="en-US" sz="1200">
                          <a:effectLst/>
                        </a:rPr>
                        <a:t>Löwelstrasse 12 / 1 / 1 Vienna, </a:t>
                      </a:r>
                      <a:endParaRPr lang="de-AT" sz="1200">
                        <a:effectLst/>
                      </a:endParaRPr>
                    </a:p>
                    <a:p>
                      <a:pPr>
                        <a:spcAft>
                          <a:spcPts val="0"/>
                        </a:spcAft>
                      </a:pPr>
                      <a:r>
                        <a:rPr lang="en-US" sz="1200">
                          <a:effectLst/>
                        </a:rPr>
                        <a:t>Austria </a:t>
                      </a:r>
                      <a:endParaRPr lang="de-AT" sz="1200">
                        <a:effectLst/>
                      </a:endParaRPr>
                    </a:p>
                    <a:p>
                      <a:pPr>
                        <a:spcAft>
                          <a:spcPts val="0"/>
                        </a:spcAft>
                      </a:pPr>
                      <a:r>
                        <a:rPr lang="en-US" sz="1200">
                          <a:effectLst/>
                        </a:rPr>
                        <a:t>A-1010</a:t>
                      </a:r>
                      <a:endParaRPr lang="de-AT" sz="1200">
                        <a:effectLst/>
                        <a:latin typeface="Times New Roman"/>
                        <a:ea typeface="MS Mincho"/>
                      </a:endParaRPr>
                    </a:p>
                  </a:txBody>
                  <a:tcPr marL="68580" marR="68580" marT="0" marB="0"/>
                </a:tc>
                <a:tc>
                  <a:txBody>
                    <a:bodyPr/>
                    <a:lstStyle/>
                    <a:p>
                      <a:pPr>
                        <a:spcAft>
                          <a:spcPts val="0"/>
                        </a:spcAft>
                      </a:pPr>
                      <a:r>
                        <a:rPr lang="en-GB" sz="1200">
                          <a:effectLst/>
                        </a:rPr>
                        <a:t>USA and Latin America</a:t>
                      </a:r>
                      <a:endParaRPr lang="de-AT" sz="1200">
                        <a:effectLst/>
                      </a:endParaRPr>
                    </a:p>
                    <a:p>
                      <a:pPr>
                        <a:spcAft>
                          <a:spcPts val="0"/>
                        </a:spcAft>
                      </a:pPr>
                      <a:r>
                        <a:rPr lang="en-GB" sz="1200">
                          <a:effectLst/>
                        </a:rPr>
                        <a:t> </a:t>
                      </a:r>
                      <a:endParaRPr lang="de-AT" sz="1200">
                        <a:effectLst/>
                      </a:endParaRPr>
                    </a:p>
                    <a:p>
                      <a:pPr>
                        <a:spcAft>
                          <a:spcPts val="0"/>
                        </a:spcAft>
                      </a:pPr>
                      <a:r>
                        <a:rPr lang="en-GB" sz="1200">
                          <a:effectLst/>
                        </a:rPr>
                        <a:t>20900 NE 30</a:t>
                      </a:r>
                      <a:r>
                        <a:rPr lang="en-GB" sz="1200" baseline="30000">
                          <a:effectLst/>
                        </a:rPr>
                        <a:t>th</a:t>
                      </a:r>
                      <a:r>
                        <a:rPr lang="en-GB" sz="1200">
                          <a:effectLst/>
                        </a:rPr>
                        <a:t> Ave.</a:t>
                      </a:r>
                      <a:endParaRPr lang="de-AT" sz="900">
                        <a:effectLst/>
                      </a:endParaRPr>
                    </a:p>
                    <a:p>
                      <a:pPr>
                        <a:spcAft>
                          <a:spcPts val="0"/>
                        </a:spcAft>
                      </a:pPr>
                      <a:r>
                        <a:rPr lang="en-GB" sz="1200">
                          <a:effectLst/>
                        </a:rPr>
                        <a:t>Aventura Miami-Dade Country, FL, 33180, </a:t>
                      </a:r>
                      <a:endParaRPr lang="de-AT" sz="900">
                        <a:effectLst/>
                      </a:endParaRPr>
                    </a:p>
                    <a:p>
                      <a:pPr>
                        <a:spcAft>
                          <a:spcPts val="0"/>
                        </a:spcAft>
                      </a:pPr>
                      <a:r>
                        <a:rPr lang="en-GB" sz="1200">
                          <a:effectLst/>
                        </a:rPr>
                        <a:t>USA,</a:t>
                      </a:r>
                      <a:endParaRPr lang="de-AT" sz="900">
                        <a:solidFill>
                          <a:srgbClr val="404040"/>
                        </a:solidFill>
                        <a:effectLst/>
                        <a:latin typeface="Calibri"/>
                        <a:ea typeface="MS Mincho"/>
                        <a:cs typeface="Times New Roman"/>
                      </a:endParaRPr>
                    </a:p>
                  </a:txBody>
                  <a:tcPr marL="68580" marR="68580" marT="0" marB="0"/>
                </a:tc>
                <a:extLst>
                  <a:ext uri="{0D108BD9-81ED-4DB2-BD59-A6C34878D82A}">
                    <a16:rowId xmlns:a16="http://schemas.microsoft.com/office/drawing/2014/main" val="10000"/>
                  </a:ext>
                </a:extLst>
              </a:tr>
              <a:tr h="0">
                <a:tc>
                  <a:txBody>
                    <a:bodyPr/>
                    <a:lstStyle/>
                    <a:p>
                      <a:pPr>
                        <a:spcAft>
                          <a:spcPts val="0"/>
                        </a:spcAft>
                      </a:pPr>
                      <a:r>
                        <a:rPr lang="en-GB" sz="1200">
                          <a:effectLst/>
                        </a:rPr>
                        <a:t> </a:t>
                      </a:r>
                      <a:endParaRPr lang="de-AT" sz="1200">
                        <a:effectLst/>
                      </a:endParaRPr>
                    </a:p>
                    <a:p>
                      <a:pPr>
                        <a:spcAft>
                          <a:spcPts val="0"/>
                        </a:spcAft>
                      </a:pPr>
                      <a:r>
                        <a:rPr lang="en-GB" sz="1200">
                          <a:effectLst/>
                        </a:rPr>
                        <a:t>USA</a:t>
                      </a:r>
                      <a:endParaRPr lang="de-AT" sz="1200">
                        <a:effectLst/>
                      </a:endParaRPr>
                    </a:p>
                    <a:p>
                      <a:pPr>
                        <a:spcAft>
                          <a:spcPts val="0"/>
                        </a:spcAft>
                      </a:pPr>
                      <a:r>
                        <a:rPr lang="en-GB" sz="1200">
                          <a:effectLst/>
                        </a:rPr>
                        <a:t> </a:t>
                      </a:r>
                      <a:endParaRPr lang="de-AT" sz="1200">
                        <a:effectLst/>
                      </a:endParaRPr>
                    </a:p>
                    <a:p>
                      <a:pPr>
                        <a:spcAft>
                          <a:spcPts val="0"/>
                        </a:spcAft>
                      </a:pPr>
                      <a:r>
                        <a:rPr lang="en-GB" sz="1200">
                          <a:effectLst/>
                        </a:rPr>
                        <a:t>745 Fifth Avenue</a:t>
                      </a:r>
                      <a:endParaRPr lang="de-AT" sz="1200">
                        <a:effectLst/>
                      </a:endParaRPr>
                    </a:p>
                    <a:p>
                      <a:pPr>
                        <a:spcAft>
                          <a:spcPts val="0"/>
                        </a:spcAft>
                      </a:pPr>
                      <a:r>
                        <a:rPr lang="en-GB" sz="1200">
                          <a:effectLst/>
                        </a:rPr>
                        <a:t>Fifth Floor</a:t>
                      </a:r>
                      <a:endParaRPr lang="de-AT" sz="1200">
                        <a:effectLst/>
                      </a:endParaRPr>
                    </a:p>
                    <a:p>
                      <a:pPr>
                        <a:spcAft>
                          <a:spcPts val="0"/>
                        </a:spcAft>
                      </a:pPr>
                      <a:r>
                        <a:rPr lang="en-GB" sz="1200">
                          <a:effectLst/>
                        </a:rPr>
                        <a:t>New York, NY 10151, USA</a:t>
                      </a:r>
                      <a:endParaRPr lang="de-AT" sz="1200">
                        <a:effectLst/>
                      </a:endParaRPr>
                    </a:p>
                    <a:p>
                      <a:pPr algn="just">
                        <a:spcAft>
                          <a:spcPts val="1000"/>
                        </a:spcAft>
                      </a:pPr>
                      <a:r>
                        <a:rPr lang="en-GB" sz="1200">
                          <a:effectLst/>
                        </a:rPr>
                        <a:t> </a:t>
                      </a:r>
                      <a:endParaRPr lang="de-AT" sz="900">
                        <a:effectLst/>
                      </a:endParaRPr>
                    </a:p>
                    <a:p>
                      <a:pPr algn="just">
                        <a:spcAft>
                          <a:spcPts val="1000"/>
                        </a:spcAft>
                      </a:pPr>
                      <a:r>
                        <a:rPr lang="en-GB" sz="1200">
                          <a:effectLst/>
                        </a:rPr>
                        <a:t> </a:t>
                      </a:r>
                      <a:endParaRPr lang="de-AT" sz="900">
                        <a:solidFill>
                          <a:srgbClr val="404040"/>
                        </a:solidFill>
                        <a:effectLst/>
                        <a:latin typeface="Calibri"/>
                        <a:ea typeface="MS Mincho"/>
                        <a:cs typeface="Times New Roman"/>
                      </a:endParaRPr>
                    </a:p>
                  </a:txBody>
                  <a:tcPr marL="68580" marR="68580" marT="0" marB="0"/>
                </a:tc>
                <a:tc>
                  <a:txBody>
                    <a:bodyPr/>
                    <a:lstStyle/>
                    <a:p>
                      <a:pPr>
                        <a:spcAft>
                          <a:spcPts val="0"/>
                        </a:spcAft>
                      </a:pPr>
                      <a:r>
                        <a:rPr lang="en-GB" sz="1200">
                          <a:effectLst/>
                        </a:rPr>
                        <a:t> </a:t>
                      </a:r>
                      <a:endParaRPr lang="de-AT" sz="1200">
                        <a:effectLst/>
                      </a:endParaRPr>
                    </a:p>
                    <a:p>
                      <a:pPr>
                        <a:spcAft>
                          <a:spcPts val="0"/>
                        </a:spcAft>
                      </a:pPr>
                      <a:r>
                        <a:rPr lang="en-GB" sz="1200">
                          <a:effectLst/>
                        </a:rPr>
                        <a:t>Asia-Pacific</a:t>
                      </a:r>
                      <a:endParaRPr lang="de-AT" sz="1200">
                        <a:effectLst/>
                      </a:endParaRPr>
                    </a:p>
                    <a:p>
                      <a:pPr>
                        <a:spcAft>
                          <a:spcPts val="0"/>
                        </a:spcAft>
                      </a:pPr>
                      <a:r>
                        <a:rPr lang="en-GB" sz="1200">
                          <a:effectLst/>
                        </a:rPr>
                        <a:t> </a:t>
                      </a:r>
                      <a:endParaRPr lang="de-AT" sz="1200">
                        <a:effectLst/>
                      </a:endParaRPr>
                    </a:p>
                    <a:p>
                      <a:pPr>
                        <a:spcAft>
                          <a:spcPts val="0"/>
                        </a:spcAft>
                      </a:pPr>
                      <a:r>
                        <a:rPr lang="en-US" sz="1200">
                          <a:effectLst/>
                        </a:rPr>
                        <a:t>Suite 13 B</a:t>
                      </a:r>
                      <a:endParaRPr lang="de-AT" sz="900">
                        <a:effectLst/>
                      </a:endParaRPr>
                    </a:p>
                    <a:p>
                      <a:pPr>
                        <a:spcAft>
                          <a:spcPts val="0"/>
                        </a:spcAft>
                      </a:pPr>
                      <a:r>
                        <a:rPr lang="en-US" sz="1200">
                          <a:effectLst/>
                        </a:rPr>
                        <a:t>Clark Mansion 9</a:t>
                      </a:r>
                      <a:endParaRPr lang="de-AT" sz="900">
                        <a:effectLst/>
                      </a:endParaRPr>
                    </a:p>
                    <a:p>
                      <a:pPr>
                        <a:spcAft>
                          <a:spcPts val="0"/>
                        </a:spcAft>
                      </a:pPr>
                      <a:r>
                        <a:rPr lang="en-US" sz="1200">
                          <a:effectLst/>
                        </a:rPr>
                        <a:t>Kingston St. Causeway Bay</a:t>
                      </a:r>
                      <a:endParaRPr lang="de-AT" sz="900">
                        <a:effectLst/>
                      </a:endParaRPr>
                    </a:p>
                    <a:p>
                      <a:pPr>
                        <a:spcAft>
                          <a:spcPts val="0"/>
                        </a:spcAft>
                      </a:pPr>
                      <a:r>
                        <a:rPr lang="en-US" sz="1200">
                          <a:effectLst/>
                        </a:rPr>
                        <a:t>Hong Kong</a:t>
                      </a:r>
                      <a:endParaRPr lang="de-AT" sz="900">
                        <a:effectLst/>
                      </a:endParaRPr>
                    </a:p>
                    <a:p>
                      <a:pPr>
                        <a:spcAft>
                          <a:spcPts val="0"/>
                        </a:spcAft>
                      </a:pPr>
                      <a:r>
                        <a:rPr lang="en-GB" sz="1200">
                          <a:effectLst/>
                        </a:rPr>
                        <a:t> </a:t>
                      </a:r>
                      <a:endParaRPr lang="de-AT" sz="1200">
                        <a:effectLst/>
                        <a:latin typeface="Times New Roman"/>
                        <a:ea typeface="MS Mincho"/>
                      </a:endParaRPr>
                    </a:p>
                  </a:txBody>
                  <a:tcPr marL="68580" marR="68580" marT="0" marB="0"/>
                </a:tc>
                <a:tc>
                  <a:txBody>
                    <a:bodyPr/>
                    <a:lstStyle/>
                    <a:p>
                      <a:pPr algn="just">
                        <a:spcAft>
                          <a:spcPts val="1000"/>
                        </a:spcAft>
                      </a:pPr>
                      <a:r>
                        <a:rPr lang="en-GB" sz="1200" dirty="0">
                          <a:effectLst/>
                        </a:rPr>
                        <a:t> </a:t>
                      </a:r>
                      <a:endParaRPr lang="de-AT" sz="900" dirty="0">
                        <a:solidFill>
                          <a:srgbClr val="404040"/>
                        </a:solidFill>
                        <a:effectLst/>
                        <a:latin typeface="Calibri"/>
                        <a:ea typeface="MS Mincho"/>
                        <a:cs typeface="Times New Roman"/>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18789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83341" y="1169894"/>
            <a:ext cx="9735671" cy="523220"/>
          </a:xfrm>
          <a:prstGeom prst="rect">
            <a:avLst/>
          </a:prstGeom>
        </p:spPr>
        <p:txBody>
          <a:bodyPr wrap="square">
            <a:spAutoFit/>
          </a:bodyPr>
          <a:lstStyle/>
          <a:p>
            <a:r>
              <a:rPr lang="en-CA" sz="2800" dirty="0">
                <a:latin typeface="Aharoni" pitchFamily="2" charset="-79"/>
                <a:cs typeface="Aharoni" pitchFamily="2" charset="-79"/>
              </a:rPr>
              <a:t>Experience in Banking &amp; FS throughout Europe </a:t>
            </a:r>
            <a:r>
              <a:rPr lang="en-US" sz="2800" b="1" dirty="0">
                <a:solidFill>
                  <a:srgbClr val="0070C0"/>
                </a:solidFill>
                <a:latin typeface="Aharoni" pitchFamily="2" charset="-79"/>
                <a:cs typeface="Aharoni" pitchFamily="2" charset="-79"/>
              </a:rPr>
              <a:t>.</a:t>
            </a:r>
            <a:endParaRPr lang="en-US" sz="2800" dirty="0">
              <a:latin typeface="Aharoni" pitchFamily="2" charset="-79"/>
              <a:cs typeface="Aharoni" pitchFamily="2" charset="-79"/>
            </a:endParaRPr>
          </a:p>
        </p:txBody>
      </p:sp>
      <p:sp>
        <p:nvSpPr>
          <p:cNvPr id="2" name="Rechteck 1"/>
          <p:cNvSpPr/>
          <p:nvPr/>
        </p:nvSpPr>
        <p:spPr>
          <a:xfrm>
            <a:off x="579120" y="1874520"/>
            <a:ext cx="8564880" cy="3693319"/>
          </a:xfrm>
          <a:prstGeom prst="rect">
            <a:avLst/>
          </a:prstGeom>
        </p:spPr>
        <p:txBody>
          <a:bodyPr wrap="square">
            <a:spAutoFit/>
          </a:bodyPr>
          <a:lstStyle/>
          <a:p>
            <a:r>
              <a:rPr lang="en-US" dirty="0"/>
              <a:t>Head of Retail Risk</a:t>
            </a:r>
            <a:endParaRPr lang="de-AT" dirty="0"/>
          </a:p>
          <a:p>
            <a:r>
              <a:rPr lang="en-US" dirty="0"/>
              <a:t>Head of Risk Controlling</a:t>
            </a:r>
            <a:endParaRPr lang="de-AT" dirty="0"/>
          </a:p>
          <a:p>
            <a:r>
              <a:rPr lang="en-US" dirty="0"/>
              <a:t>Head of Integrated Risk Management</a:t>
            </a:r>
            <a:endParaRPr lang="de-AT" dirty="0"/>
          </a:p>
          <a:p>
            <a:r>
              <a:rPr lang="en-US" dirty="0"/>
              <a:t>Group Head of Compliance </a:t>
            </a:r>
            <a:endParaRPr lang="de-AT" dirty="0"/>
          </a:p>
          <a:p>
            <a:r>
              <a:rPr lang="en-US" dirty="0"/>
              <a:t>CRO, CEO, CFO, CTO</a:t>
            </a:r>
            <a:endParaRPr lang="de-AT" dirty="0"/>
          </a:p>
          <a:p>
            <a:r>
              <a:rPr lang="en-US" dirty="0"/>
              <a:t>Group CFO</a:t>
            </a:r>
            <a:endParaRPr lang="de-AT" dirty="0"/>
          </a:p>
          <a:p>
            <a:r>
              <a:rPr lang="en-US" dirty="0"/>
              <a:t>Group CRO</a:t>
            </a:r>
            <a:endParaRPr lang="de-AT" dirty="0"/>
          </a:p>
          <a:p>
            <a:r>
              <a:rPr lang="de-AT" dirty="0"/>
              <a:t>General Counsel , Group Head of Legal </a:t>
            </a:r>
          </a:p>
          <a:p>
            <a:r>
              <a:rPr lang="en-US" dirty="0"/>
              <a:t>CEO, CRO, CFO Corporate Banking Czech Republic</a:t>
            </a:r>
            <a:endParaRPr lang="de-AT" dirty="0"/>
          </a:p>
          <a:p>
            <a:r>
              <a:rPr lang="en-US" dirty="0"/>
              <a:t>Corporate Banking and CRO Croatia</a:t>
            </a:r>
            <a:endParaRPr lang="de-AT" dirty="0"/>
          </a:p>
          <a:p>
            <a:r>
              <a:rPr lang="en-US" dirty="0"/>
              <a:t>CRO and Retail Board Slovakia</a:t>
            </a:r>
            <a:endParaRPr lang="de-AT" dirty="0"/>
          </a:p>
          <a:p>
            <a:r>
              <a:rPr lang="en-US" dirty="0"/>
              <a:t>CRO, CEO Hungary</a:t>
            </a:r>
          </a:p>
          <a:p>
            <a:r>
              <a:rPr lang="en-US" dirty="0"/>
              <a:t>Supervisory board</a:t>
            </a:r>
            <a:endParaRPr lang="de-AT" dirty="0"/>
          </a:p>
        </p:txBody>
      </p:sp>
    </p:spTree>
    <p:extLst>
      <p:ext uri="{BB962C8B-B14F-4D97-AF65-F5344CB8AC3E}">
        <p14:creationId xmlns:p14="http://schemas.microsoft.com/office/powerpoint/2010/main" val="2718789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83341" y="1169894"/>
            <a:ext cx="9735671" cy="523220"/>
          </a:xfrm>
          <a:prstGeom prst="rect">
            <a:avLst/>
          </a:prstGeom>
        </p:spPr>
        <p:txBody>
          <a:bodyPr wrap="square">
            <a:spAutoFit/>
          </a:bodyPr>
          <a:lstStyle/>
          <a:p>
            <a:r>
              <a:rPr lang="en-US" sz="2800" b="1" dirty="0">
                <a:solidFill>
                  <a:srgbClr val="0070C0"/>
                </a:solidFill>
                <a:latin typeface="Aharoni" pitchFamily="2" charset="-79"/>
                <a:cs typeface="Aharoni" pitchFamily="2" charset="-79"/>
              </a:rPr>
              <a:t>References in Banking throughout Europe</a:t>
            </a:r>
            <a:endParaRPr lang="en-US" sz="2800" dirty="0">
              <a:latin typeface="Aharoni" pitchFamily="2" charset="-79"/>
              <a:cs typeface="Aharoni" pitchFamily="2" charset="-79"/>
            </a:endParaRPr>
          </a:p>
        </p:txBody>
      </p:sp>
      <p:sp>
        <p:nvSpPr>
          <p:cNvPr id="2" name="Rechteck 1"/>
          <p:cNvSpPr/>
          <p:nvPr/>
        </p:nvSpPr>
        <p:spPr>
          <a:xfrm>
            <a:off x="1183341" y="1905000"/>
            <a:ext cx="8646459" cy="4247317"/>
          </a:xfrm>
          <a:prstGeom prst="rect">
            <a:avLst/>
          </a:prstGeom>
        </p:spPr>
        <p:txBody>
          <a:bodyPr wrap="square">
            <a:spAutoFit/>
          </a:bodyPr>
          <a:lstStyle/>
          <a:p>
            <a:r>
              <a:rPr lang="en-US" b="1" u="sng" dirty="0" err="1"/>
              <a:t>Sberbank</a:t>
            </a:r>
            <a:r>
              <a:rPr lang="en-US" b="1" u="sng" dirty="0"/>
              <a:t> Europe</a:t>
            </a:r>
            <a:endParaRPr lang="de-AT" u="sng" dirty="0"/>
          </a:p>
          <a:p>
            <a:r>
              <a:rPr lang="en-US" dirty="0"/>
              <a:t>Group CRO </a:t>
            </a:r>
            <a:endParaRPr lang="de-AT" dirty="0"/>
          </a:p>
          <a:p>
            <a:r>
              <a:rPr lang="en-US" dirty="0"/>
              <a:t>Group CFO </a:t>
            </a:r>
            <a:endParaRPr lang="de-AT" dirty="0"/>
          </a:p>
          <a:p>
            <a:r>
              <a:rPr lang="en-US" dirty="0"/>
              <a:t>Digital COO, CMO and CEO (in finalization process)</a:t>
            </a:r>
            <a:endParaRPr lang="de-AT" dirty="0"/>
          </a:p>
          <a:p>
            <a:r>
              <a:rPr lang="en-US" dirty="0"/>
              <a:t>Head of Sales and Distribution</a:t>
            </a:r>
            <a:endParaRPr lang="de-AT" dirty="0"/>
          </a:p>
          <a:p>
            <a:r>
              <a:rPr lang="en-US" dirty="0"/>
              <a:t>Head of Marketing</a:t>
            </a:r>
            <a:endParaRPr lang="de-AT" dirty="0"/>
          </a:p>
          <a:p>
            <a:r>
              <a:rPr lang="en-US" dirty="0"/>
              <a:t>Head of ALM</a:t>
            </a:r>
            <a:endParaRPr lang="de-AT" dirty="0"/>
          </a:p>
          <a:p>
            <a:r>
              <a:rPr lang="en-US" dirty="0"/>
              <a:t>Head of Market Risk</a:t>
            </a:r>
            <a:endParaRPr lang="de-AT" dirty="0"/>
          </a:p>
          <a:p>
            <a:r>
              <a:rPr lang="en-US" dirty="0"/>
              <a:t>Head of Strategic (Integrated) Risk Management</a:t>
            </a:r>
            <a:endParaRPr lang="de-AT" dirty="0"/>
          </a:p>
          <a:p>
            <a:r>
              <a:rPr lang="en-US" dirty="0"/>
              <a:t>Head of Compliance</a:t>
            </a:r>
            <a:endParaRPr lang="de-AT" dirty="0"/>
          </a:p>
          <a:p>
            <a:r>
              <a:rPr lang="en-US" dirty="0"/>
              <a:t>Head of Finance and Controlling</a:t>
            </a:r>
            <a:endParaRPr lang="de-AT" dirty="0"/>
          </a:p>
          <a:p>
            <a:endParaRPr lang="de-AT" dirty="0"/>
          </a:p>
          <a:p>
            <a:r>
              <a:rPr lang="en-US" dirty="0"/>
              <a:t>Boards in the CEE countries</a:t>
            </a:r>
            <a:endParaRPr lang="de-AT" dirty="0"/>
          </a:p>
          <a:p>
            <a:r>
              <a:rPr lang="en-US" dirty="0"/>
              <a:t>CEO, CRO, COO, CFO, Chief Retail, Corporate</a:t>
            </a:r>
            <a:endParaRPr lang="de-AT" dirty="0"/>
          </a:p>
          <a:p>
            <a:r>
              <a:rPr lang="en-US" dirty="0"/>
              <a:t>Slovakia, Hungary, Czech Republic, Ukraine and Bosnia Herzegovina </a:t>
            </a:r>
            <a:endParaRPr lang="de-AT" dirty="0"/>
          </a:p>
        </p:txBody>
      </p:sp>
    </p:spTree>
    <p:extLst>
      <p:ext uri="{BB962C8B-B14F-4D97-AF65-F5344CB8AC3E}">
        <p14:creationId xmlns:p14="http://schemas.microsoft.com/office/powerpoint/2010/main" val="2718789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83341" y="1169894"/>
            <a:ext cx="9735671" cy="523220"/>
          </a:xfrm>
          <a:prstGeom prst="rect">
            <a:avLst/>
          </a:prstGeom>
        </p:spPr>
        <p:txBody>
          <a:bodyPr wrap="square">
            <a:spAutoFit/>
          </a:bodyPr>
          <a:lstStyle/>
          <a:p>
            <a:r>
              <a:rPr lang="en-US" sz="2800" b="1" dirty="0">
                <a:solidFill>
                  <a:srgbClr val="0070C0"/>
                </a:solidFill>
                <a:latin typeface="Aharoni" pitchFamily="2" charset="-79"/>
                <a:cs typeface="Aharoni" pitchFamily="2" charset="-79"/>
              </a:rPr>
              <a:t>References in Banking throughout Europe</a:t>
            </a:r>
            <a:endParaRPr lang="en-US" sz="2800" dirty="0">
              <a:latin typeface="Aharoni" pitchFamily="2" charset="-79"/>
              <a:cs typeface="Aharoni" pitchFamily="2" charset="-79"/>
            </a:endParaRPr>
          </a:p>
        </p:txBody>
      </p:sp>
      <p:sp>
        <p:nvSpPr>
          <p:cNvPr id="3" name="Rechteck 2"/>
          <p:cNvSpPr/>
          <p:nvPr/>
        </p:nvSpPr>
        <p:spPr>
          <a:xfrm>
            <a:off x="1183341" y="1997839"/>
            <a:ext cx="7960659" cy="3693319"/>
          </a:xfrm>
          <a:prstGeom prst="rect">
            <a:avLst/>
          </a:prstGeom>
        </p:spPr>
        <p:txBody>
          <a:bodyPr wrap="square">
            <a:spAutoFit/>
          </a:bodyPr>
          <a:lstStyle/>
          <a:p>
            <a:r>
              <a:rPr lang="en-US" b="1" u="sng" dirty="0"/>
              <a:t>Western Union International Bank and Western Union international Financial Services</a:t>
            </a:r>
            <a:endParaRPr lang="de-AT" u="sng" dirty="0"/>
          </a:p>
          <a:p>
            <a:r>
              <a:rPr lang="en-US" dirty="0"/>
              <a:t>Managing Director</a:t>
            </a:r>
            <a:endParaRPr lang="de-AT" dirty="0"/>
          </a:p>
          <a:p>
            <a:r>
              <a:rPr lang="en-US" dirty="0"/>
              <a:t>CRO</a:t>
            </a:r>
          </a:p>
          <a:p>
            <a:r>
              <a:rPr lang="en-US" dirty="0"/>
              <a:t> CFO</a:t>
            </a:r>
          </a:p>
          <a:p>
            <a:r>
              <a:rPr lang="en-US" dirty="0"/>
              <a:t>General manager Germany  (DACHLS)</a:t>
            </a:r>
            <a:endParaRPr lang="de-AT" dirty="0"/>
          </a:p>
          <a:p>
            <a:r>
              <a:rPr lang="en-US" dirty="0"/>
              <a:t>Group Head of Integrated Risk Management</a:t>
            </a:r>
            <a:endParaRPr lang="de-AT" dirty="0"/>
          </a:p>
          <a:p>
            <a:r>
              <a:rPr lang="en-US" dirty="0"/>
              <a:t>Group Head of Internal Audit </a:t>
            </a:r>
            <a:endParaRPr lang="de-AT" dirty="0"/>
          </a:p>
          <a:p>
            <a:r>
              <a:rPr lang="en-US" dirty="0"/>
              <a:t>EMEA Legal Team including General Counsel, Senior Legal Counsel, Senior Marketing Counsel, and </a:t>
            </a:r>
            <a:r>
              <a:rPr lang="en-US" dirty="0" err="1"/>
              <a:t>Labour</a:t>
            </a:r>
            <a:r>
              <a:rPr lang="en-US" dirty="0"/>
              <a:t> Law Counsel</a:t>
            </a:r>
            <a:endParaRPr lang="de-AT" dirty="0"/>
          </a:p>
          <a:p>
            <a:r>
              <a:rPr lang="en-US" dirty="0"/>
              <a:t>VP Marketing EMEA</a:t>
            </a:r>
            <a:endParaRPr lang="de-AT" dirty="0"/>
          </a:p>
          <a:p>
            <a:r>
              <a:rPr lang="en-US" dirty="0"/>
              <a:t>Product Segmentation</a:t>
            </a:r>
            <a:endParaRPr lang="de-AT" dirty="0"/>
          </a:p>
          <a:p>
            <a:r>
              <a:rPr lang="en-US" dirty="0"/>
              <a:t>HR (various ) </a:t>
            </a:r>
            <a:endParaRPr lang="de-AT" dirty="0"/>
          </a:p>
        </p:txBody>
      </p:sp>
    </p:spTree>
    <p:extLst>
      <p:ext uri="{BB962C8B-B14F-4D97-AF65-F5344CB8AC3E}">
        <p14:creationId xmlns:p14="http://schemas.microsoft.com/office/powerpoint/2010/main" val="1261423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83341" y="1169894"/>
            <a:ext cx="9735671" cy="523220"/>
          </a:xfrm>
          <a:prstGeom prst="rect">
            <a:avLst/>
          </a:prstGeom>
        </p:spPr>
        <p:txBody>
          <a:bodyPr wrap="square">
            <a:spAutoFit/>
          </a:bodyPr>
          <a:lstStyle/>
          <a:p>
            <a:r>
              <a:rPr lang="en-US" sz="2800" b="1" dirty="0">
                <a:solidFill>
                  <a:srgbClr val="0070C0"/>
                </a:solidFill>
                <a:latin typeface="Aharoni" pitchFamily="2" charset="-79"/>
                <a:cs typeface="Aharoni" pitchFamily="2" charset="-79"/>
              </a:rPr>
              <a:t>References in banking throughout Europe</a:t>
            </a:r>
            <a:endParaRPr lang="en-US" sz="2800" dirty="0">
              <a:latin typeface="Aharoni" pitchFamily="2" charset="-79"/>
              <a:cs typeface="Aharoni" pitchFamily="2" charset="-79"/>
            </a:endParaRPr>
          </a:p>
        </p:txBody>
      </p:sp>
      <p:sp>
        <p:nvSpPr>
          <p:cNvPr id="3" name="Rechteck 2"/>
          <p:cNvSpPr/>
          <p:nvPr/>
        </p:nvSpPr>
        <p:spPr>
          <a:xfrm>
            <a:off x="1600200" y="1582341"/>
            <a:ext cx="7543800" cy="4524315"/>
          </a:xfrm>
          <a:prstGeom prst="rect">
            <a:avLst/>
          </a:prstGeom>
        </p:spPr>
        <p:txBody>
          <a:bodyPr wrap="square">
            <a:spAutoFit/>
          </a:bodyPr>
          <a:lstStyle/>
          <a:p>
            <a:endParaRPr lang="en-US" b="1" dirty="0"/>
          </a:p>
          <a:p>
            <a:r>
              <a:rPr lang="en-US" b="1" u="sng" dirty="0" err="1"/>
              <a:t>easyBank</a:t>
            </a:r>
            <a:endParaRPr lang="de-AT" u="sng" dirty="0"/>
          </a:p>
          <a:p>
            <a:r>
              <a:rPr lang="en-US" dirty="0"/>
              <a:t>Deputy CRO – digital</a:t>
            </a:r>
            <a:endParaRPr lang="de-AT" dirty="0"/>
          </a:p>
          <a:p>
            <a:r>
              <a:rPr lang="en-US" dirty="0"/>
              <a:t>Head of Marketing</a:t>
            </a:r>
            <a:endParaRPr lang="de-AT" dirty="0"/>
          </a:p>
          <a:p>
            <a:r>
              <a:rPr lang="en-US" dirty="0"/>
              <a:t>Key Strategic Projects Manager (Shell station expansion project)</a:t>
            </a:r>
            <a:endParaRPr lang="de-AT" dirty="0"/>
          </a:p>
          <a:p>
            <a:endParaRPr lang="en-US" b="1" dirty="0"/>
          </a:p>
          <a:p>
            <a:r>
              <a:rPr lang="en-US" b="1" u="sng" dirty="0" err="1"/>
              <a:t>Meinl</a:t>
            </a:r>
            <a:r>
              <a:rPr lang="en-US" b="1" u="sng" dirty="0"/>
              <a:t> Bank</a:t>
            </a:r>
            <a:endParaRPr lang="de-AT" u="sng" dirty="0"/>
          </a:p>
          <a:p>
            <a:r>
              <a:rPr lang="en-US" dirty="0"/>
              <a:t>Corporate Relationship Manager</a:t>
            </a:r>
            <a:endParaRPr lang="de-AT" dirty="0"/>
          </a:p>
          <a:p>
            <a:endParaRPr lang="en-US" b="1" dirty="0"/>
          </a:p>
          <a:p>
            <a:r>
              <a:rPr lang="en-US" b="1" u="sng" dirty="0" err="1"/>
              <a:t>Addiko</a:t>
            </a:r>
            <a:r>
              <a:rPr lang="en-US" b="1" u="sng" dirty="0"/>
              <a:t> Bank </a:t>
            </a:r>
            <a:r>
              <a:rPr lang="en-US" dirty="0"/>
              <a:t>(Regional bank , Advent owned)</a:t>
            </a:r>
            <a:endParaRPr lang="de-AT" dirty="0"/>
          </a:p>
          <a:p>
            <a:r>
              <a:rPr lang="en-US" dirty="0"/>
              <a:t>Group Head of Risk Control</a:t>
            </a:r>
            <a:endParaRPr lang="de-AT" dirty="0"/>
          </a:p>
          <a:p>
            <a:r>
              <a:rPr lang="en-US" dirty="0"/>
              <a:t>Head of Retail Risk Croatia</a:t>
            </a:r>
            <a:endParaRPr lang="de-AT" dirty="0"/>
          </a:p>
          <a:p>
            <a:r>
              <a:rPr lang="en-US" dirty="0"/>
              <a:t>Head of Retail Risk Slovenia </a:t>
            </a:r>
            <a:endParaRPr lang="de-AT" dirty="0"/>
          </a:p>
          <a:p>
            <a:r>
              <a:rPr lang="en-GB" dirty="0"/>
              <a:t> </a:t>
            </a:r>
            <a:endParaRPr lang="de-AT" dirty="0"/>
          </a:p>
          <a:p>
            <a:r>
              <a:rPr lang="en-US" b="1" u="sng" dirty="0" err="1"/>
              <a:t>Erste</a:t>
            </a:r>
            <a:r>
              <a:rPr lang="en-US" b="1" u="sng" dirty="0"/>
              <a:t> Asset Management</a:t>
            </a:r>
            <a:endParaRPr lang="de-AT" u="sng" dirty="0"/>
          </a:p>
          <a:p>
            <a:r>
              <a:rPr lang="en-US" dirty="0"/>
              <a:t>Head of Sustainable Investments </a:t>
            </a:r>
            <a:endParaRPr lang="de-AT" dirty="0"/>
          </a:p>
        </p:txBody>
      </p:sp>
    </p:spTree>
    <p:extLst>
      <p:ext uri="{BB962C8B-B14F-4D97-AF65-F5344CB8AC3E}">
        <p14:creationId xmlns:p14="http://schemas.microsoft.com/office/powerpoint/2010/main" val="2613601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83341" y="1169894"/>
            <a:ext cx="9735671" cy="954107"/>
          </a:xfrm>
          <a:prstGeom prst="rect">
            <a:avLst/>
          </a:prstGeom>
        </p:spPr>
        <p:txBody>
          <a:bodyPr wrap="square">
            <a:spAutoFit/>
          </a:bodyPr>
          <a:lstStyle/>
          <a:p>
            <a:r>
              <a:rPr lang="en-US" sz="2800" b="1" dirty="0">
                <a:solidFill>
                  <a:srgbClr val="0070C0"/>
                </a:solidFill>
                <a:latin typeface="Aharoni" pitchFamily="2" charset="-79"/>
                <a:cs typeface="Aharoni" pitchFamily="2" charset="-79"/>
              </a:rPr>
              <a:t>Experience in Financial Services Advisory/professional services</a:t>
            </a:r>
            <a:endParaRPr lang="en-US" sz="2800" dirty="0">
              <a:latin typeface="Aharoni" pitchFamily="2" charset="-79"/>
              <a:cs typeface="Aharoni" pitchFamily="2" charset="-79"/>
            </a:endParaRPr>
          </a:p>
        </p:txBody>
      </p:sp>
      <p:sp>
        <p:nvSpPr>
          <p:cNvPr id="2" name="Rechteck 1"/>
          <p:cNvSpPr/>
          <p:nvPr/>
        </p:nvSpPr>
        <p:spPr>
          <a:xfrm>
            <a:off x="1402080" y="2331719"/>
            <a:ext cx="7741920" cy="2862322"/>
          </a:xfrm>
          <a:prstGeom prst="rect">
            <a:avLst/>
          </a:prstGeom>
        </p:spPr>
        <p:txBody>
          <a:bodyPr wrap="square">
            <a:spAutoFit/>
          </a:bodyPr>
          <a:lstStyle/>
          <a:p>
            <a:r>
              <a:rPr lang="en-US" dirty="0"/>
              <a:t>National Audit Partner</a:t>
            </a:r>
            <a:endParaRPr lang="de-AT" dirty="0"/>
          </a:p>
          <a:p>
            <a:r>
              <a:rPr lang="en-US" dirty="0"/>
              <a:t>National Partner Reporting</a:t>
            </a:r>
            <a:endParaRPr lang="de-AT" dirty="0"/>
          </a:p>
          <a:p>
            <a:r>
              <a:rPr lang="en-US" dirty="0"/>
              <a:t>Senior Partner Financial Services</a:t>
            </a:r>
            <a:endParaRPr lang="de-AT" dirty="0"/>
          </a:p>
          <a:p>
            <a:r>
              <a:rPr lang="en-US" dirty="0"/>
              <a:t>Senior Manager Regulatory</a:t>
            </a:r>
            <a:endParaRPr lang="de-AT" dirty="0"/>
          </a:p>
          <a:p>
            <a:r>
              <a:rPr lang="en-US" dirty="0"/>
              <a:t>Senior Manager Reporting</a:t>
            </a:r>
            <a:endParaRPr lang="de-AT" dirty="0"/>
          </a:p>
          <a:p>
            <a:r>
              <a:rPr lang="en-US" dirty="0"/>
              <a:t>Senior Manager Accounting</a:t>
            </a:r>
            <a:endParaRPr lang="de-AT" dirty="0"/>
          </a:p>
          <a:p>
            <a:r>
              <a:rPr lang="en-US" dirty="0"/>
              <a:t>Senior Manager Valuation</a:t>
            </a:r>
            <a:endParaRPr lang="de-AT" dirty="0"/>
          </a:p>
          <a:p>
            <a:r>
              <a:rPr lang="en-US" dirty="0"/>
              <a:t>Manager Due Diligence</a:t>
            </a:r>
            <a:endParaRPr lang="de-AT" dirty="0"/>
          </a:p>
          <a:p>
            <a:r>
              <a:rPr lang="en-US" dirty="0"/>
              <a:t>Management Consulting Company</a:t>
            </a:r>
            <a:endParaRPr lang="de-AT" dirty="0"/>
          </a:p>
          <a:p>
            <a:r>
              <a:rPr lang="en-US" dirty="0"/>
              <a:t>Equity Partner Restructuring</a:t>
            </a:r>
            <a:endParaRPr lang="de-AT" dirty="0"/>
          </a:p>
        </p:txBody>
      </p:sp>
    </p:spTree>
    <p:extLst>
      <p:ext uri="{BB962C8B-B14F-4D97-AF65-F5344CB8AC3E}">
        <p14:creationId xmlns:p14="http://schemas.microsoft.com/office/powerpoint/2010/main" val="669184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83341" y="1169894"/>
            <a:ext cx="9735671" cy="954107"/>
          </a:xfrm>
          <a:prstGeom prst="rect">
            <a:avLst/>
          </a:prstGeom>
        </p:spPr>
        <p:txBody>
          <a:bodyPr wrap="square">
            <a:spAutoFit/>
          </a:bodyPr>
          <a:lstStyle/>
          <a:p>
            <a:r>
              <a:rPr lang="en-US" sz="2800" b="1" dirty="0">
                <a:solidFill>
                  <a:srgbClr val="0070C0"/>
                </a:solidFill>
                <a:latin typeface="Aharoni" pitchFamily="2" charset="-79"/>
                <a:cs typeface="Aharoni" pitchFamily="2" charset="-79"/>
              </a:rPr>
              <a:t>Experience in Financial Services Advisory /Professional Services</a:t>
            </a:r>
            <a:endParaRPr lang="en-US" sz="2800" dirty="0">
              <a:latin typeface="Aharoni" pitchFamily="2" charset="-79"/>
              <a:cs typeface="Aharoni" pitchFamily="2" charset="-79"/>
            </a:endParaRPr>
          </a:p>
        </p:txBody>
      </p:sp>
      <p:sp>
        <p:nvSpPr>
          <p:cNvPr id="2" name="Rechteck 1"/>
          <p:cNvSpPr/>
          <p:nvPr/>
        </p:nvSpPr>
        <p:spPr>
          <a:xfrm>
            <a:off x="1356360" y="2560320"/>
            <a:ext cx="7787640" cy="3139321"/>
          </a:xfrm>
          <a:prstGeom prst="rect">
            <a:avLst/>
          </a:prstGeom>
        </p:spPr>
        <p:txBody>
          <a:bodyPr wrap="square">
            <a:spAutoFit/>
          </a:bodyPr>
          <a:lstStyle/>
          <a:p>
            <a:r>
              <a:rPr lang="en-US" dirty="0"/>
              <a:t>Team Restructuring</a:t>
            </a:r>
            <a:endParaRPr lang="de-AT" dirty="0"/>
          </a:p>
          <a:p>
            <a:r>
              <a:rPr lang="en-US" dirty="0"/>
              <a:t>Principal Sales Big Data</a:t>
            </a:r>
            <a:endParaRPr lang="de-AT" dirty="0"/>
          </a:p>
          <a:p>
            <a:r>
              <a:rPr lang="en-US" dirty="0"/>
              <a:t>Team lead SAP BI</a:t>
            </a:r>
            <a:endParaRPr lang="de-AT" dirty="0"/>
          </a:p>
          <a:p>
            <a:r>
              <a:rPr lang="en-US" dirty="0"/>
              <a:t>Senior Consultant SAP/BI</a:t>
            </a:r>
            <a:endParaRPr lang="de-AT" dirty="0"/>
          </a:p>
          <a:p>
            <a:r>
              <a:rPr lang="en-US" dirty="0"/>
              <a:t>Team-lead Processes Sales and Distribution</a:t>
            </a:r>
            <a:endParaRPr lang="de-AT" dirty="0"/>
          </a:p>
          <a:p>
            <a:r>
              <a:rPr lang="en-US" dirty="0"/>
              <a:t>Business Process Architect Supply Chain</a:t>
            </a:r>
            <a:endParaRPr lang="de-AT" dirty="0"/>
          </a:p>
          <a:p>
            <a:r>
              <a:rPr lang="en-US" dirty="0"/>
              <a:t>Director Cyber Security</a:t>
            </a:r>
            <a:endParaRPr lang="de-AT" dirty="0"/>
          </a:p>
          <a:p>
            <a:r>
              <a:rPr lang="en-US" dirty="0"/>
              <a:t>Company for Cyber Security Consulting</a:t>
            </a:r>
            <a:endParaRPr lang="de-AT" dirty="0"/>
          </a:p>
          <a:p>
            <a:r>
              <a:rPr lang="en-US" dirty="0"/>
              <a:t>Company for Cyber Security Managed Services</a:t>
            </a:r>
            <a:endParaRPr lang="de-AT" dirty="0"/>
          </a:p>
          <a:p>
            <a:r>
              <a:rPr lang="en-US" dirty="0"/>
              <a:t>Head of Digital Banking</a:t>
            </a:r>
            <a:endParaRPr lang="de-AT" dirty="0"/>
          </a:p>
          <a:p>
            <a:r>
              <a:rPr lang="en-US" dirty="0"/>
              <a:t>Partner Digitization FS</a:t>
            </a:r>
            <a:endParaRPr lang="de-AT" dirty="0"/>
          </a:p>
        </p:txBody>
      </p:sp>
    </p:spTree>
    <p:extLst>
      <p:ext uri="{BB962C8B-B14F-4D97-AF65-F5344CB8AC3E}">
        <p14:creationId xmlns:p14="http://schemas.microsoft.com/office/powerpoint/2010/main" val="1654813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83341" y="1169894"/>
            <a:ext cx="9735671" cy="523220"/>
          </a:xfrm>
          <a:prstGeom prst="rect">
            <a:avLst/>
          </a:prstGeom>
        </p:spPr>
        <p:txBody>
          <a:bodyPr wrap="square">
            <a:spAutoFit/>
          </a:bodyPr>
          <a:lstStyle/>
          <a:p>
            <a:r>
              <a:rPr lang="en-US" sz="2800" b="1" dirty="0">
                <a:solidFill>
                  <a:srgbClr val="0070C0"/>
                </a:solidFill>
                <a:latin typeface="Aharoni" pitchFamily="2" charset="-79"/>
                <a:cs typeface="Aharoni" pitchFamily="2" charset="-79"/>
              </a:rPr>
              <a:t>Systemic digitization of the FS supply chain</a:t>
            </a:r>
            <a:endParaRPr lang="en-US" sz="2800" dirty="0">
              <a:latin typeface="Aharoni" pitchFamily="2" charset="-79"/>
              <a:cs typeface="Aharoni" pitchFamily="2" charset="-79"/>
            </a:endParaRPr>
          </a:p>
        </p:txBody>
      </p:sp>
      <p:sp>
        <p:nvSpPr>
          <p:cNvPr id="2" name="Rechteck 1"/>
          <p:cNvSpPr/>
          <p:nvPr/>
        </p:nvSpPr>
        <p:spPr>
          <a:xfrm>
            <a:off x="1356360" y="2560320"/>
            <a:ext cx="7787640" cy="4801314"/>
          </a:xfrm>
          <a:prstGeom prst="rect">
            <a:avLst/>
          </a:prstGeom>
        </p:spPr>
        <p:txBody>
          <a:bodyPr wrap="square">
            <a:spAutoFit/>
          </a:bodyPr>
          <a:lstStyle/>
          <a:p>
            <a:r>
              <a:rPr lang="en-US" b="1" u="sng" dirty="0"/>
              <a:t>Financial Services – on the cusp of a tectonic change &amp; renaissance in Europe</a:t>
            </a:r>
          </a:p>
          <a:p>
            <a:endParaRPr lang="en-US" dirty="0"/>
          </a:p>
          <a:p>
            <a:r>
              <a:rPr lang="en-US" dirty="0"/>
              <a:t>-Needs transformative leaders and agile talent</a:t>
            </a:r>
          </a:p>
          <a:p>
            <a:r>
              <a:rPr lang="en-US" dirty="0"/>
              <a:t>-New types of hands of leaders with business and digital skills</a:t>
            </a:r>
          </a:p>
          <a:p>
            <a:r>
              <a:rPr lang="en-US" dirty="0"/>
              <a:t>-New types of positions – never before sought for banking (data scientists, data integrity) </a:t>
            </a:r>
          </a:p>
          <a:p>
            <a:endParaRPr lang="en-US" dirty="0"/>
          </a:p>
          <a:p>
            <a:r>
              <a:rPr lang="en-US" u="sng" dirty="0"/>
              <a:t>CONVERGENCE TRENDS – FINTECH, MOBILE BANKING, TELCO, MEDIA, RETAIL</a:t>
            </a:r>
          </a:p>
          <a:p>
            <a:endParaRPr lang="en-US" dirty="0"/>
          </a:p>
          <a:p>
            <a:r>
              <a:rPr lang="en-US" dirty="0"/>
              <a:t>To develop for the future we need your experience of cross-sector placements</a:t>
            </a:r>
          </a:p>
          <a:p>
            <a:endParaRPr lang="en-US" dirty="0"/>
          </a:p>
          <a:p>
            <a:r>
              <a:rPr lang="en-US" dirty="0"/>
              <a:t>We already have at Cornerstone the  know-how,  experience and have the network both within internally and externally to help our regions to be state of the art and confident. </a:t>
            </a:r>
          </a:p>
          <a:p>
            <a:endParaRPr lang="en-US" dirty="0"/>
          </a:p>
          <a:p>
            <a:endParaRPr lang="en-US" dirty="0"/>
          </a:p>
          <a:p>
            <a:endParaRPr lang="en-US" dirty="0"/>
          </a:p>
        </p:txBody>
      </p:sp>
    </p:spTree>
    <p:extLst>
      <p:ext uri="{BB962C8B-B14F-4D97-AF65-F5344CB8AC3E}">
        <p14:creationId xmlns:p14="http://schemas.microsoft.com/office/powerpoint/2010/main" val="1325727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83341" y="1169894"/>
            <a:ext cx="9735671" cy="954107"/>
          </a:xfrm>
          <a:prstGeom prst="rect">
            <a:avLst/>
          </a:prstGeom>
        </p:spPr>
        <p:txBody>
          <a:bodyPr wrap="square">
            <a:spAutoFit/>
          </a:bodyPr>
          <a:lstStyle/>
          <a:p>
            <a:r>
              <a:rPr lang="en-US" sz="2800" b="1" dirty="0">
                <a:solidFill>
                  <a:srgbClr val="0070C0"/>
                </a:solidFill>
                <a:latin typeface="Aharoni" pitchFamily="2" charset="-79"/>
                <a:cs typeface="Aharoni" pitchFamily="2" charset="-79"/>
              </a:rPr>
              <a:t>Experience in Financial Services Advisory /Professional Services</a:t>
            </a:r>
            <a:endParaRPr lang="en-US" sz="2800" dirty="0">
              <a:latin typeface="Aharoni" pitchFamily="2" charset="-79"/>
              <a:cs typeface="Aharoni" pitchFamily="2" charset="-79"/>
            </a:endParaRPr>
          </a:p>
        </p:txBody>
      </p:sp>
      <p:sp>
        <p:nvSpPr>
          <p:cNvPr id="2" name="Rechteck 1"/>
          <p:cNvSpPr/>
          <p:nvPr/>
        </p:nvSpPr>
        <p:spPr>
          <a:xfrm>
            <a:off x="1407160" y="2550160"/>
            <a:ext cx="7787640" cy="3970318"/>
          </a:xfrm>
          <a:prstGeom prst="rect">
            <a:avLst/>
          </a:prstGeom>
        </p:spPr>
        <p:txBody>
          <a:bodyPr wrap="square">
            <a:spAutoFit/>
          </a:bodyPr>
          <a:lstStyle/>
          <a:p>
            <a:r>
              <a:rPr lang="en-US" b="1" dirty="0"/>
              <a:t>Using existing  know how, we can support you where there are any gaps and coach each other to be stronger and more confident  both in our BD acquisition and in the success of our delivery.</a:t>
            </a:r>
          </a:p>
          <a:p>
            <a:endParaRPr lang="en-US" dirty="0"/>
          </a:p>
          <a:p>
            <a:r>
              <a:rPr lang="en-US" dirty="0"/>
              <a:t>Developing the synergies of mobility: - bankers are very mobile,  we also know that there is cross fertilization from other sectors </a:t>
            </a:r>
          </a:p>
          <a:p>
            <a:endParaRPr lang="en-US" dirty="0"/>
          </a:p>
          <a:p>
            <a:r>
              <a:rPr lang="en-US" b="1" u="sng" dirty="0"/>
              <a:t>Our goals</a:t>
            </a:r>
          </a:p>
          <a:p>
            <a:r>
              <a:rPr lang="en-US" b="1" dirty="0"/>
              <a:t>-</a:t>
            </a:r>
            <a:r>
              <a:rPr lang="en-US" dirty="0"/>
              <a:t>Stronger acquisition through practice and information sharing  across the globe, following trends, contacts and leads.</a:t>
            </a:r>
          </a:p>
          <a:p>
            <a:endParaRPr lang="en-US" dirty="0"/>
          </a:p>
          <a:p>
            <a:r>
              <a:rPr lang="en-US" dirty="0"/>
              <a:t>-Following clients or candidates across Regions</a:t>
            </a:r>
          </a:p>
          <a:p>
            <a:endParaRPr lang="en-US" dirty="0"/>
          </a:p>
          <a:p>
            <a:r>
              <a:rPr lang="en-US" dirty="0"/>
              <a:t>-Developing Cornerstone FS as the leading  brand across Europe </a:t>
            </a:r>
          </a:p>
        </p:txBody>
      </p:sp>
    </p:spTree>
    <p:extLst>
      <p:ext uri="{BB962C8B-B14F-4D97-AF65-F5344CB8AC3E}">
        <p14:creationId xmlns:p14="http://schemas.microsoft.com/office/powerpoint/2010/main" val="1346557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83341" y="1169894"/>
            <a:ext cx="9735671" cy="523220"/>
          </a:xfrm>
          <a:prstGeom prst="rect">
            <a:avLst/>
          </a:prstGeom>
        </p:spPr>
        <p:txBody>
          <a:bodyPr wrap="square">
            <a:spAutoFit/>
          </a:bodyPr>
          <a:lstStyle/>
          <a:p>
            <a:r>
              <a:rPr lang="en-US" sz="2800" b="1" dirty="0">
                <a:solidFill>
                  <a:srgbClr val="0070C0"/>
                </a:solidFill>
                <a:latin typeface="Aharoni" pitchFamily="2" charset="-79"/>
                <a:cs typeface="Aharoni" pitchFamily="2" charset="-79"/>
              </a:rPr>
              <a:t>The future – in Financial Services </a:t>
            </a:r>
            <a:endParaRPr lang="en-US" sz="2800" dirty="0">
              <a:latin typeface="Aharoni" pitchFamily="2" charset="-79"/>
              <a:cs typeface="Aharoni" pitchFamily="2" charset="-79"/>
            </a:endParaRPr>
          </a:p>
        </p:txBody>
      </p:sp>
      <p:sp>
        <p:nvSpPr>
          <p:cNvPr id="2" name="Rechteck 1"/>
          <p:cNvSpPr/>
          <p:nvPr/>
        </p:nvSpPr>
        <p:spPr>
          <a:xfrm>
            <a:off x="1356360" y="2560320"/>
            <a:ext cx="7787640" cy="2308324"/>
          </a:xfrm>
          <a:prstGeom prst="rect">
            <a:avLst/>
          </a:prstGeom>
        </p:spPr>
        <p:txBody>
          <a:bodyPr wrap="square">
            <a:spAutoFit/>
          </a:bodyPr>
          <a:lstStyle/>
          <a:p>
            <a:r>
              <a:rPr lang="en-US" dirty="0"/>
              <a:t>Some Examples of initiatives</a:t>
            </a:r>
          </a:p>
          <a:p>
            <a:endParaRPr lang="en-US" dirty="0"/>
          </a:p>
          <a:p>
            <a:r>
              <a:rPr lang="en-US" dirty="0"/>
              <a:t>CEO Dinners in cities </a:t>
            </a:r>
          </a:p>
          <a:p>
            <a:endParaRPr lang="en-US" dirty="0"/>
          </a:p>
          <a:p>
            <a:r>
              <a:rPr lang="en-US" dirty="0"/>
              <a:t>Closing aligning with Professional services organizations- client win –win</a:t>
            </a:r>
          </a:p>
          <a:p>
            <a:endParaRPr lang="en-US" dirty="0"/>
          </a:p>
          <a:p>
            <a:r>
              <a:rPr lang="en-US" dirty="0"/>
              <a:t>Professional bloggers  </a:t>
            </a:r>
          </a:p>
          <a:p>
            <a:endParaRPr lang="en-US" dirty="0"/>
          </a:p>
        </p:txBody>
      </p:sp>
    </p:spTree>
    <p:extLst>
      <p:ext uri="{BB962C8B-B14F-4D97-AF65-F5344CB8AC3E}">
        <p14:creationId xmlns:p14="http://schemas.microsoft.com/office/powerpoint/2010/main" val="827256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70C0"/>
                </a:solidFill>
              </a:rPr>
              <a:t>Link FS digitisation with other practices?</a:t>
            </a:r>
          </a:p>
        </p:txBody>
      </p:sp>
      <p:sp>
        <p:nvSpPr>
          <p:cNvPr id="3" name="Content Placeholder 2"/>
          <p:cNvSpPr>
            <a:spLocks noGrp="1"/>
          </p:cNvSpPr>
          <p:nvPr>
            <p:ph idx="1"/>
          </p:nvPr>
        </p:nvSpPr>
        <p:spPr/>
        <p:txBody>
          <a:bodyPr/>
          <a:lstStyle/>
          <a:p>
            <a:r>
              <a:rPr lang="en-GB" dirty="0"/>
              <a:t>FS has finally woken up and is moving away from legacy systems.</a:t>
            </a:r>
          </a:p>
          <a:p>
            <a:endParaRPr lang="en-GB" dirty="0"/>
          </a:p>
          <a:p>
            <a:r>
              <a:rPr lang="en-GB" dirty="0"/>
              <a:t>IT and </a:t>
            </a:r>
            <a:r>
              <a:rPr lang="en-GB" dirty="0" err="1"/>
              <a:t>Digitisaion</a:t>
            </a:r>
            <a:r>
              <a:rPr lang="en-GB" dirty="0"/>
              <a:t> of the supply chain is now a non-core banking issue that affects the facilitation of financial transactions and blends what were separate domains – </a:t>
            </a:r>
            <a:r>
              <a:rPr lang="en-GB" dirty="0" err="1"/>
              <a:t>ie</a:t>
            </a:r>
            <a:r>
              <a:rPr lang="en-GB" dirty="0"/>
              <a:t> </a:t>
            </a:r>
            <a:r>
              <a:rPr lang="en-GB" dirty="0" err="1"/>
              <a:t>Telcos</a:t>
            </a:r>
            <a:r>
              <a:rPr lang="en-GB" dirty="0"/>
              <a:t> are now banks, phones are now payment devices</a:t>
            </a:r>
          </a:p>
          <a:p>
            <a:r>
              <a:rPr lang="en-GB" dirty="0" err="1"/>
              <a:t>Blockchain</a:t>
            </a:r>
            <a:r>
              <a:rPr lang="en-GB" dirty="0"/>
              <a:t> will be a pervasive technology affecting all industries and transactions</a:t>
            </a:r>
          </a:p>
          <a:p>
            <a:r>
              <a:rPr lang="en-GB" dirty="0"/>
              <a:t>Data issues drive insight for all businesses</a:t>
            </a:r>
          </a:p>
          <a:p>
            <a:r>
              <a:rPr lang="en-GB" dirty="0"/>
              <a:t>“All companies will become software providers”</a:t>
            </a:r>
          </a:p>
        </p:txBody>
      </p:sp>
    </p:spTree>
    <p:extLst>
      <p:ext uri="{BB962C8B-B14F-4D97-AF65-F5344CB8AC3E}">
        <p14:creationId xmlns:p14="http://schemas.microsoft.com/office/powerpoint/2010/main" val="651368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5" descr="100417616.jpg"/>
          <p:cNvPicPr>
            <a:picLocks noChangeAspect="1"/>
          </p:cNvPicPr>
          <p:nvPr/>
        </p:nvPicPr>
        <p:blipFill>
          <a:blip r:embed="rId3" cstate="print"/>
          <a:srcRect/>
          <a:stretch>
            <a:fillRect/>
          </a:stretch>
        </p:blipFill>
        <p:spPr bwMode="auto">
          <a:xfrm>
            <a:off x="0" y="1557338"/>
            <a:ext cx="12192000" cy="5300662"/>
          </a:xfrm>
          <a:prstGeom prst="rect">
            <a:avLst/>
          </a:prstGeom>
          <a:noFill/>
          <a:ln w="9525">
            <a:noFill/>
            <a:miter lim="800000"/>
            <a:headEnd/>
            <a:tailEnd/>
          </a:ln>
        </p:spPr>
      </p:pic>
      <p:pic>
        <p:nvPicPr>
          <p:cNvPr id="59395" name="Picture 2" descr="Logo Cornerstone International Group Logo August 2012.jpg"/>
          <p:cNvPicPr>
            <a:picLocks noChangeAspect="1" noChangeArrowheads="1"/>
          </p:cNvPicPr>
          <p:nvPr/>
        </p:nvPicPr>
        <p:blipFill>
          <a:blip r:embed="rId4" cstate="print"/>
          <a:srcRect/>
          <a:stretch>
            <a:fillRect/>
          </a:stretch>
        </p:blipFill>
        <p:spPr bwMode="auto">
          <a:xfrm>
            <a:off x="10013148" y="199861"/>
            <a:ext cx="1919817" cy="13731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nSpc>
            <a:spcPct val="150000"/>
          </a:lnSpc>
          <a:defRPr dirty="0">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704</Words>
  <Application>Microsoft Office PowerPoint</Application>
  <PresentationFormat>Widescreen</PresentationFormat>
  <Paragraphs>157</Paragraphs>
  <Slides>13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宋体</vt:lpstr>
      <vt:lpstr>Aharoni</vt:lpstr>
      <vt:lpstr>Arial</vt:lpstr>
      <vt:lpstr>Calibri</vt:lpstr>
      <vt:lpstr>Calibri Light</vt:lpstr>
      <vt:lpstr>MS Mincho</vt:lpstr>
      <vt:lpstr>Times New Roman</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Link FS digitisation with other practices?</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qln</dc:creator>
  <cp:lastModifiedBy>Justin Mills</cp:lastModifiedBy>
  <cp:revision>167</cp:revision>
  <dcterms:created xsi:type="dcterms:W3CDTF">2016-02-23T02:24:18Z</dcterms:created>
  <dcterms:modified xsi:type="dcterms:W3CDTF">2017-05-19T07:08:30Z</dcterms:modified>
</cp:coreProperties>
</file>