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20104100" cy="11314113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804545" y="3950335"/>
            <a:ext cx="7461885" cy="1022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0"/>
              </a:lnSpc>
              <a:spcAft>
                <a:spcPts val="0"/>
              </a:spcAft>
            </a:pPr>
            <a:r>
              <a:rPr lang="en-US" sz="7000" spc="-60">
                <a:solidFill>
                  <a:srgbClr val="FFFFFF"/>
                </a:solidFill>
                <a:latin typeface="Arial" panose="02020603050405020304" pitchFamily="2"/>
              </a:rPr>
              <a:t>WELCOME ADL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829310" y="5135880"/>
            <a:ext cx="6345555" cy="11728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3950" b="1" spc="0">
                <a:solidFill>
                  <a:srgbClr val="FFFFFF"/>
                </a:solidFill>
                <a:latin typeface="Arial" panose="02020603050405020304" pitchFamily="2"/>
              </a:rPr>
              <a:t>EXECUTIVE SEARCH with CORNERSTONE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82625" y="0"/>
            <a:ext cx="5943600" cy="4310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8335" rIns="0" bIns="0" anchor="t"/>
          <a:lstStyle/>
          <a:p>
            <a:pPr marL="0" marR="0" indent="0" algn="l">
              <a:lnSpc>
                <a:spcPts val="9000"/>
              </a:lnSpc>
              <a:spcAft>
                <a:spcPts val="9825"/>
              </a:spcAft>
            </a:pPr>
            <a:r>
              <a:rPr lang="en-US" sz="7800" b="1" spc="-40">
                <a:solidFill>
                  <a:srgbClr val="12132A"/>
                </a:solidFill>
                <a:latin typeface="Arial" panose="02020603050405020304" pitchFamily="2"/>
              </a:rPr>
              <a:t>ABOUT US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3211810" y="4310380"/>
            <a:ext cx="6045200" cy="1202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3200"/>
              </a:lnSpc>
              <a:spcAft>
                <a:spcPts val="0"/>
              </a:spcAft>
            </a:pPr>
            <a:r>
              <a:rPr lang="en-US" sz="2800" b="1" spc="-120">
                <a:solidFill>
                  <a:srgbClr val="12132A"/>
                </a:solidFill>
                <a:latin typeface="Arial" panose="02020603050405020304" pitchFamily="2"/>
              </a:rPr>
              <a:t>CORNERSTONE </a:t>
            </a:r>
          </a:p>
          <a:p>
            <a:pPr marL="0" marR="0" indent="0" algn="just">
              <a:lnSpc>
                <a:spcPts val="2300"/>
              </a:lnSpc>
              <a:spcBef>
                <a:spcPts val="16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 network of 58 offices in 36 countries and the main cities of the world.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978535" y="4654550"/>
            <a:ext cx="6016625" cy="8077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r">
              <a:lnSpc>
                <a:spcPts val="17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Member of AESC, Association of Executive Search and </a:t>
            </a:r>
          </a:p>
          <a:p>
            <a:pPr marL="0" marR="0" indent="0" algn="l">
              <a:lnSpc>
                <a:spcPts val="2000"/>
              </a:lnSpc>
              <a:spcBef>
                <a:spcPts val="275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Leadership Consultants, whose mission is to promote best </a:t>
            </a:r>
          </a:p>
          <a:p>
            <a:pPr marL="0" marR="0" indent="0" algn="r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practices in the executive search industry.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740410" y="0"/>
            <a:ext cx="11925300" cy="28498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44575" rIns="0" bIns="0" anchor="t"/>
          <a:lstStyle/>
          <a:p>
            <a:pPr marL="0" marR="0" indent="0" algn="l">
              <a:lnSpc>
                <a:spcPts val="7800"/>
              </a:lnSpc>
              <a:spcAft>
                <a:spcPts val="20835"/>
              </a:spcAft>
            </a:pPr>
            <a:r>
              <a:rPr lang="en-US" sz="6350" b="1" spc="0">
                <a:solidFill>
                  <a:srgbClr val="15151E"/>
                </a:solidFill>
                <a:latin typeface="Arial" panose="02020603050405020304" pitchFamily="2"/>
              </a:rPr>
              <a:t>EXECUTIVE RECRUITING IS SOLUTION NOT A TASK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1203960" y="5686425"/>
            <a:ext cx="5486400" cy="17475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0480" rIns="0" bIns="0" anchor="t"/>
          <a:lstStyle/>
          <a:p>
            <a:pPr marL="0" marR="0" indent="0" algn="just">
              <a:lnSpc>
                <a:spcPts val="2300"/>
              </a:lnSpc>
              <a:spcAft>
                <a:spcPts val="0"/>
              </a:spcAft>
            </a:pPr>
            <a:r>
              <a:rPr lang="en-US" sz="2050" spc="-15">
                <a:solidFill>
                  <a:srgbClr val="15151E"/>
                </a:solidFill>
                <a:latin typeface="Calibri" panose="02020603050405020304" pitchFamily="2"/>
              </a:rPr>
              <a:t>OUR RECRUITING </a:t>
            </a:r>
            <a:r>
              <a:rPr lang="en-US" sz="2000" spc="-25">
                <a:solidFill>
                  <a:srgbClr val="15151E"/>
                </a:solidFill>
                <a:latin typeface="Calibri" panose="02020603050405020304" pitchFamily="2"/>
              </a:rPr>
              <a:t>looks at what you need to do, not </a:t>
            </a:r>
          </a:p>
          <a:p>
            <a:pPr marL="0" marR="0" indent="0" algn="just">
              <a:lnSpc>
                <a:spcPts val="2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who you want to have. </a:t>
            </a:r>
          </a:p>
          <a:p>
            <a:pPr marL="0" marR="0" indent="0" algn="just">
              <a:lnSpc>
                <a:spcPts val="2000"/>
              </a:lnSpc>
              <a:spcBef>
                <a:spcPts val="245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Its focus is on Executive and Key Player Search </a:t>
            </a:r>
          </a:p>
          <a:p>
            <a:pPr marL="0" marR="0" indent="0" algn="just">
              <a:lnSpc>
                <a:spcPts val="2000"/>
              </a:lnSpc>
              <a:spcBef>
                <a:spcPts val="254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Its purpose is to: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633855" y="7433945"/>
            <a:ext cx="5056505" cy="38773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4226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0">
                <a:solidFill>
                  <a:srgbClr val="15151E"/>
                </a:solidFill>
                <a:latin typeface="Calibri" panose="02020603050405020304" pitchFamily="2"/>
              </a:rPr>
              <a:t>Optimize the chances of success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5151E"/>
                </a:solidFill>
                <a:latin typeface="Calibri" panose="02020603050405020304" pitchFamily="2"/>
              </a:rPr>
              <a:t>Minimize the risk of failure </a:t>
            </a:r>
          </a:p>
          <a:p>
            <a:pPr marL="0" marR="0" indent="0" algn="just">
              <a:lnSpc>
                <a:spcPts val="2000"/>
              </a:lnSpc>
              <a:spcBef>
                <a:spcPts val="170"/>
              </a:spcBef>
              <a:spcAft>
                <a:spcPts val="21310"/>
              </a:spcAft>
            </a:pPr>
            <a:r>
              <a:rPr lang="en-US" sz="2000" spc="-5">
                <a:solidFill>
                  <a:srgbClr val="15151E"/>
                </a:solidFill>
                <a:latin typeface="Calibri" panose="02020603050405020304" pitchFamily="2"/>
              </a:rPr>
              <a:t>Maximize your human capital investment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94690" y="0"/>
            <a:ext cx="10972800" cy="44069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9605" rIns="0" bIns="0" anchor="t"/>
          <a:lstStyle/>
          <a:p>
            <a:pPr marL="0" marR="0" indent="0" algn="l">
              <a:lnSpc>
                <a:spcPts val="9000"/>
              </a:lnSpc>
              <a:spcAft>
                <a:spcPts val="10560"/>
              </a:spcAft>
            </a:pPr>
            <a:r>
              <a:rPr lang="en-US" sz="7750" b="1" spc="35">
                <a:solidFill>
                  <a:srgbClr val="121427"/>
                </a:solidFill>
                <a:latin typeface="Arial" panose="02020603050405020304" pitchFamily="2"/>
              </a:rPr>
              <a:t>THE MAIN DRIVERS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94690" y="4406900"/>
            <a:ext cx="10972800" cy="11068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6195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-45">
                <a:solidFill>
                  <a:srgbClr val="121427"/>
                </a:solidFill>
                <a:latin typeface="Calibri" panose="02020603050405020304" pitchFamily="2"/>
              </a:rPr>
              <a:t>MOTIVATION </a:t>
            </a:r>
          </a:p>
          <a:p>
            <a:pPr marL="274320" marR="0" indent="0" algn="just">
              <a:lnSpc>
                <a:spcPts val="2000"/>
              </a:lnSpc>
              <a:spcBef>
                <a:spcPts val="995"/>
              </a:spcBef>
              <a:spcAft>
                <a:spcPts val="0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We believe that bringing in the best people to your leadership team is the most </a:t>
            </a:r>
          </a:p>
          <a:p>
            <a:pPr marL="27432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5">
                <a:solidFill>
                  <a:srgbClr val="121427"/>
                </a:solidFill>
                <a:latin typeface="Calibri" panose="02020603050405020304" pitchFamily="2"/>
              </a:rPr>
              <a:t>important single responsibility you have to your organization.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94690" y="5513705"/>
            <a:ext cx="8943340" cy="20605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05205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-20">
                <a:solidFill>
                  <a:srgbClr val="121427"/>
                </a:solidFill>
                <a:latin typeface="Calibri" panose="02020603050405020304" pitchFamily="2"/>
              </a:rPr>
              <a:t>EXECUTION </a:t>
            </a:r>
          </a:p>
          <a:p>
            <a:pPr marL="274320" marR="0" indent="0" algn="just">
              <a:lnSpc>
                <a:spcPts val="2000"/>
              </a:lnSpc>
              <a:spcBef>
                <a:spcPts val="895"/>
              </a:spcBef>
              <a:spcAft>
                <a:spcPts val="0"/>
              </a:spcAft>
            </a:pPr>
            <a:r>
              <a:rPr lang="en-US" sz="2000" spc="-10">
                <a:solidFill>
                  <a:srgbClr val="121427"/>
                </a:solidFill>
                <a:latin typeface="Calibri" panose="02020603050405020304" pitchFamily="2"/>
              </a:rPr>
              <a:t>We become your partner. We help to realize your vision with the best global search, </a:t>
            </a:r>
          </a:p>
          <a:p>
            <a:pPr marL="27432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21427"/>
                </a:solidFill>
                <a:latin typeface="Calibri" panose="02020603050405020304" pitchFamily="2"/>
              </a:rPr>
              <a:t>best screening and best assessment of ability and compatibility.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694690" y="7574280"/>
            <a:ext cx="8897620" cy="37369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56310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0">
                <a:solidFill>
                  <a:srgbClr val="121427"/>
                </a:solidFill>
                <a:latin typeface="Calibri" panose="02020603050405020304" pitchFamily="2"/>
              </a:rPr>
              <a:t>CONTRIBUTION </a:t>
            </a:r>
          </a:p>
          <a:p>
            <a:pPr marL="274320" marR="0" indent="0" algn="just">
              <a:lnSpc>
                <a:spcPts val="2000"/>
              </a:lnSpc>
              <a:spcBef>
                <a:spcPts val="895"/>
              </a:spcBef>
              <a:spcAft>
                <a:spcPts val="0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Your investment is in bottom-line performance, so success is a point in the future. </a:t>
            </a:r>
          </a:p>
          <a:p>
            <a:pPr marL="274320" marR="0" indent="0" algn="just">
              <a:lnSpc>
                <a:spcPts val="2000"/>
              </a:lnSpc>
              <a:spcBef>
                <a:spcPts val="270"/>
              </a:spcBef>
              <a:spcAft>
                <a:spcPts val="13605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We accelerate that arrival with onboarding and leadership development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577330" y="4775200"/>
            <a:ext cx="7315200" cy="5414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18440" rIns="0" bIns="0" anchor="t"/>
          <a:lstStyle/>
          <a:p>
            <a:pPr marL="0" marR="0" indent="0" algn="ctr">
              <a:lnSpc>
                <a:spcPts val="9000"/>
              </a:lnSpc>
              <a:spcAft>
                <a:spcPts val="31905"/>
              </a:spcAft>
            </a:pPr>
            <a:r>
              <a:rPr lang="en-US" sz="7800" b="1" spc="5">
                <a:solidFill>
                  <a:srgbClr val="12132A"/>
                </a:solidFill>
                <a:latin typeface="Arial" panose="02020603050405020304" pitchFamily="2"/>
              </a:rPr>
              <a:t>OUR PEOPLE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79450" y="0"/>
            <a:ext cx="9728200" cy="4041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030095" rIns="0" bIns="0" anchor="t"/>
          <a:lstStyle/>
          <a:p>
            <a:pPr marL="45720" marR="0" indent="0" algn="l">
              <a:lnSpc>
                <a:spcPts val="7800"/>
              </a:lnSpc>
              <a:spcAft>
                <a:spcPts val="195"/>
              </a:spcAft>
            </a:pPr>
            <a:r>
              <a:rPr lang="en-US" sz="6350" b="1" spc="0">
                <a:solidFill>
                  <a:srgbClr val="12132A"/>
                </a:solidFill>
                <a:latin typeface="Arial" panose="02020603050405020304" pitchFamily="2"/>
              </a:rPr>
              <a:t>WE ARE WHERE YOU NEED US TO BE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0"/>
          </p:nvPr>
        </p:nvSpPr>
        <p:spPr>
          <a:xfrm>
            <a:off x="1280160" y="5419725"/>
            <a:ext cx="1485900" cy="5647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922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Amsterdam Athens Berlin Brussels Bucharest </a:t>
            </a:r>
          </a:p>
          <a:p>
            <a:pPr marL="0" marR="91440" indent="0" algn="l">
              <a:lnSpc>
                <a:spcPts val="2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Budapest Copenhagen Dusseldorf Frankfurt Helsinki Istanbul Kiev Liverpool London </a:t>
            </a:r>
          </a:p>
          <a:p>
            <a:pPr marL="0" marR="0" indent="0" algn="l">
              <a:lnSpc>
                <a:spcPts val="1600"/>
              </a:lnSpc>
              <a:spcBef>
                <a:spcPts val="5420"/>
              </a:spcBef>
              <a:spcAft>
                <a:spcPts val="0"/>
              </a:spcAft>
            </a:pPr>
            <a:r>
              <a:rPr lang="en-US" sz="1500" b="1" spc="50">
                <a:solidFill>
                  <a:srgbClr val="12132A"/>
                </a:solidFill>
                <a:latin typeface="Arial" panose="02020603050405020304" pitchFamily="2"/>
              </a:rPr>
              <a:t>North America </a:t>
            </a:r>
          </a:p>
          <a:p>
            <a:pPr marL="0" marR="0" indent="0" algn="l">
              <a:lnSpc>
                <a:spcPts val="1400"/>
              </a:lnSpc>
              <a:spcBef>
                <a:spcPts val="5450"/>
              </a:spcBef>
              <a:spcAft>
                <a:spcPts val="0"/>
              </a:spcAft>
            </a:pPr>
            <a:r>
              <a:rPr lang="en-US" sz="1400" spc="-50">
                <a:solidFill>
                  <a:srgbClr val="12132A"/>
                </a:solidFill>
                <a:latin typeface="Calibri" panose="02020603050405020304" pitchFamily="2"/>
              </a:rPr>
              <a:t>Vancouver </a:t>
            </a:r>
          </a:p>
          <a:p>
            <a:pPr marL="0" marR="0" indent="0" algn="l">
              <a:lnSpc>
                <a:spcPts val="2100"/>
              </a:lnSpc>
              <a:spcBef>
                <a:spcPts val="15"/>
              </a:spcBef>
              <a:spcAft>
                <a:spcPts val="3005"/>
              </a:spcAft>
            </a:pPr>
            <a:r>
              <a:rPr lang="en-US" sz="1400" spc="-15">
                <a:solidFill>
                  <a:srgbClr val="12132A"/>
                </a:solidFill>
                <a:latin typeface="Calibri" panose="02020603050405020304" pitchFamily="2"/>
              </a:rPr>
              <a:t>Toronto Seattle NewYorkCity Nashville Kansas City Cleveland Atlanta 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280160" y="4749800"/>
            <a:ext cx="4495800" cy="6699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795" rIns="0" bIns="0" anchor="t"/>
          <a:lstStyle/>
          <a:p>
            <a:pPr marL="0" marR="0" indent="0" algn="l">
              <a:lnSpc>
                <a:spcPts val="1600"/>
              </a:lnSpc>
              <a:spcAft>
                <a:spcPts val="3520"/>
              </a:spcAft>
            </a:pPr>
            <a:r>
              <a:rPr lang="en-US" sz="1500" b="1" spc="15">
                <a:solidFill>
                  <a:srgbClr val="12132A"/>
                </a:solidFill>
                <a:latin typeface="Arial" panose="02020603050405020304" pitchFamily="2"/>
              </a:rPr>
              <a:t>Europe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3401695" y="5645785"/>
            <a:ext cx="1163955" cy="24155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900"/>
              </a:lnSpc>
              <a:spcAft>
                <a:spcPts val="0"/>
              </a:spcAft>
            </a:pPr>
            <a:r>
              <a:rPr lang="en-US" sz="1400" spc="185">
                <a:solidFill>
                  <a:srgbClr val="12132A"/>
                </a:solidFill>
                <a:latin typeface="Calibri" panose="02020603050405020304" pitchFamily="2"/>
              </a:rPr>
              <a:t>Madrid Moscow Munich Oslo Paris Prague Regensburg Riga Rome </a:t>
            </a:r>
          </a:p>
          <a:p>
            <a:pPr marL="0" marR="0" indent="0" algn="l">
              <a:lnSpc>
                <a:spcPts val="19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Stockholm Tel Aviv Vienna Warsaw Zurich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85800" y="0"/>
            <a:ext cx="8458200" cy="42716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152525" rIns="0" bIns="0" anchor="t"/>
          <a:lstStyle/>
          <a:p>
            <a:pPr marL="0" marR="0" indent="0" algn="l">
              <a:lnSpc>
                <a:spcPts val="7500"/>
              </a:lnSpc>
              <a:spcAft>
                <a:spcPts val="9515"/>
              </a:spcAft>
            </a:pPr>
            <a:r>
              <a:rPr lang="en-US" sz="6100" spc="0">
                <a:solidFill>
                  <a:srgbClr val="12142A"/>
                </a:solidFill>
                <a:latin typeface="Arial" panose="02020603050405020304" pitchFamily="2"/>
              </a:rPr>
              <a:t>EQUITY PARTNERS LOCALLY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85800" y="4271645"/>
            <a:ext cx="8458200" cy="7039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54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</a:pPr>
            <a:r>
              <a:rPr lang="en-US" sz="2400" spc="-15">
                <a:solidFill>
                  <a:srgbClr val="12142A"/>
                </a:solidFill>
                <a:latin typeface="Arial" panose="02020603050405020304" pitchFamily="2"/>
              </a:rPr>
              <a:t>Members are: </a:t>
            </a:r>
          </a:p>
          <a:p>
            <a:pPr marL="0" marR="0" indent="0" algn="l">
              <a:lnSpc>
                <a:spcPts val="3100"/>
              </a:lnSpc>
              <a:spcBef>
                <a:spcPts val="3435"/>
              </a:spcBef>
              <a:spcAft>
                <a:spcPts val="0"/>
              </a:spcAft>
            </a:pPr>
            <a:r>
              <a:rPr lang="en-US" sz="2750" spc="-135">
                <a:solidFill>
                  <a:srgbClr val="12142A"/>
                </a:solidFill>
                <a:latin typeface="Calibri" panose="02020603050405020304" pitchFamily="2"/>
              </a:rPr>
              <a:t>OWNERS </a:t>
            </a:r>
          </a:p>
          <a:p>
            <a:pPr marL="0" marR="457200" indent="0" algn="l">
              <a:lnSpc>
                <a:spcPts val="2300"/>
              </a:lnSpc>
              <a:spcBef>
                <a:spcPts val="740"/>
              </a:spcBef>
              <a:spcAft>
                <a:spcPts val="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Webelievethat bringing in the best peopleto your leadership team isthe most im portantsingle responsibilityyou havetoyourorganization. </a:t>
            </a:r>
          </a:p>
          <a:p>
            <a:pPr marL="0" marR="0" indent="0" algn="l">
              <a:lnSpc>
                <a:spcPts val="3100"/>
              </a:lnSpc>
              <a:spcBef>
                <a:spcPts val="3065"/>
              </a:spcBef>
              <a:spcAft>
                <a:spcPts val="0"/>
              </a:spcAft>
            </a:pPr>
            <a:r>
              <a:rPr lang="en-US" sz="2750" spc="-100">
                <a:solidFill>
                  <a:srgbClr val="12142A"/>
                </a:solidFill>
                <a:latin typeface="Calibri" panose="02020603050405020304" pitchFamily="2"/>
              </a:rPr>
              <a:t>EXPERIENCED </a:t>
            </a:r>
          </a:p>
          <a:p>
            <a:pPr marL="0" marR="502920" indent="0" algn="l">
              <a:lnSpc>
                <a:spcPts val="2300"/>
              </a:lnSpc>
              <a:spcBef>
                <a:spcPts val="645"/>
              </a:spcBef>
              <a:spcAft>
                <a:spcPts val="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We become your partner. We help to realize your vision with the best global search, best screening and best assessment of ability and compatibility. </a:t>
            </a:r>
          </a:p>
          <a:p>
            <a:pPr marL="0" marR="0" indent="0" algn="l">
              <a:lnSpc>
                <a:spcPts val="3100"/>
              </a:lnSpc>
              <a:spcBef>
                <a:spcPts val="3040"/>
              </a:spcBef>
              <a:spcAft>
                <a:spcPts val="0"/>
              </a:spcAft>
            </a:pPr>
            <a:r>
              <a:rPr lang="en-US" sz="2750" spc="-140">
                <a:solidFill>
                  <a:srgbClr val="12142A"/>
                </a:solidFill>
                <a:latin typeface="Calibri" panose="02020603050405020304" pitchFamily="2"/>
              </a:rPr>
              <a:t>MOTIVATED </a:t>
            </a:r>
          </a:p>
          <a:p>
            <a:pPr marL="0" marR="502920" indent="0" algn="l">
              <a:lnSpc>
                <a:spcPts val="2300"/>
              </a:lnSpc>
              <a:spcBef>
                <a:spcPts val="670"/>
              </a:spcBef>
              <a:spcAft>
                <a:spcPts val="1807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Your investment is in bottom-line performance, so success is a point in the future.Weacceleratethatarrivalwith onboardingand leadershipdevelopment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4221480" y="4775200"/>
            <a:ext cx="11555730" cy="5414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12090" rIns="0" bIns="0" anchor="t"/>
          <a:lstStyle/>
          <a:p>
            <a:pPr marL="0" marR="0" indent="0" algn="ctr">
              <a:lnSpc>
                <a:spcPts val="8100"/>
              </a:lnSpc>
              <a:spcAft>
                <a:spcPts val="32820"/>
              </a:spcAft>
            </a:pPr>
            <a:r>
              <a:rPr lang="en-US" sz="7000" b="1" spc="-25">
                <a:solidFill>
                  <a:srgbClr val="12132A"/>
                </a:solidFill>
                <a:latin typeface="Arial" panose="02020603050405020304" pitchFamily="2"/>
              </a:rPr>
              <a:t>EXECUTIVE SEARCH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0" y="0"/>
            <a:ext cx="20104735" cy="5120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52930" rIns="0" bIns="0" anchor="t"/>
          <a:lstStyle/>
          <a:p>
            <a:pPr marL="731520" marR="0" indent="0" algn="l">
              <a:lnSpc>
                <a:spcPts val="9600"/>
              </a:lnSpc>
              <a:spcAft>
                <a:spcPts val="6620"/>
              </a:spcAft>
            </a:pPr>
            <a:r>
              <a:rPr lang="en-US" sz="8050" spc="0">
                <a:solidFill>
                  <a:srgbClr val="12132A"/>
                </a:solidFill>
                <a:latin typeface="Arial" panose="02020603050405020304" pitchFamily="2"/>
              </a:rPr>
              <a:t>SEARCH PROCESS - METHODOLOGY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767840" y="5702300"/>
            <a:ext cx="4169410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5">
                <a:solidFill>
                  <a:srgbClr val="04050A"/>
                </a:solidFill>
                <a:latin typeface="Calibri" panose="02020603050405020304" pitchFamily="2"/>
              </a:rPr>
              <a:t>UNDERSTAND EXPECTATIONSAND </a:t>
            </a:r>
          </a:p>
          <a:p>
            <a:pPr marL="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25">
                <a:solidFill>
                  <a:srgbClr val="04050A"/>
                </a:solidFill>
                <a:latin typeface="Calibri" panose="02020603050405020304" pitchFamily="2"/>
              </a:rPr>
              <a:t>JOB DESCRIPTION DEVELOPMENT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7181215" y="5702300"/>
            <a:ext cx="2212975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ctr">
              <a:lnSpc>
                <a:spcPts val="2600"/>
              </a:lnSpc>
              <a:spcAft>
                <a:spcPts val="0"/>
              </a:spcAft>
            </a:pPr>
            <a:r>
              <a:rPr lang="en-US" sz="2300" spc="55">
                <a:solidFill>
                  <a:srgbClr val="04050A"/>
                </a:solidFill>
                <a:latin typeface="Calibri" panose="02020603050405020304" pitchFamily="2"/>
              </a:rPr>
              <a:t>RESEARCH &amp; </a:t>
            </a:r>
          </a:p>
          <a:p>
            <a:pPr marL="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-15">
                <a:solidFill>
                  <a:srgbClr val="04050A"/>
                </a:solidFill>
                <a:latin typeface="Calibri" panose="02020603050405020304" pitchFamily="2"/>
              </a:rPr>
              <a:t>MARKETANALYSIS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1259185" y="5704840"/>
            <a:ext cx="1804670" cy="689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-15">
                <a:solidFill>
                  <a:srgbClr val="04050A"/>
                </a:solidFill>
                <a:latin typeface="Calibri" panose="02020603050405020304" pitchFamily="2"/>
              </a:rPr>
              <a:t>INTERVIEWS &amp; </a:t>
            </a:r>
          </a:p>
          <a:p>
            <a:pPr marL="0" marR="0" indent="0" algn="l">
              <a:lnSpc>
                <a:spcPts val="26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300" spc="15">
                <a:solidFill>
                  <a:srgbClr val="04050A"/>
                </a:solidFill>
                <a:latin typeface="Calibri" panose="02020603050405020304" pitchFamily="2"/>
              </a:rPr>
              <a:t>ASSESSMENTS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5124430" y="5702300"/>
            <a:ext cx="2895600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50">
                <a:solidFill>
                  <a:srgbClr val="04050A"/>
                </a:solidFill>
                <a:latin typeface="Calibri" panose="02020603050405020304" pitchFamily="2"/>
              </a:rPr>
              <a:t>SHORTLISTDELIVERY &amp; </a:t>
            </a:r>
          </a:p>
          <a:p>
            <a:pPr marL="0" marR="0" indent="0" algn="ctr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-60">
                <a:solidFill>
                  <a:srgbClr val="04050A"/>
                </a:solidFill>
                <a:latin typeface="Calibri" panose="02020603050405020304" pitchFamily="2"/>
              </a:rPr>
              <a:t>HIRING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07695" y="0"/>
            <a:ext cx="9610725" cy="29178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04035" rIns="0" bIns="0" anchor="t"/>
          <a:lstStyle/>
          <a:p>
            <a:pPr marL="0" marR="0" indent="0" algn="l">
              <a:lnSpc>
                <a:spcPts val="8800"/>
              </a:lnSpc>
              <a:spcAft>
                <a:spcPts val="0"/>
              </a:spcAft>
            </a:pPr>
            <a:r>
              <a:rPr lang="en-US" sz="7900" b="1" spc="0">
                <a:solidFill>
                  <a:srgbClr val="151035"/>
                </a:solidFill>
                <a:latin typeface="Arial" panose="02020603050405020304" pitchFamily="2"/>
              </a:rPr>
              <a:t>1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7695" y="2917825"/>
            <a:ext cx="10058400" cy="3213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300"/>
              </a:lnSpc>
              <a:spcAft>
                <a:spcPts val="0"/>
              </a:spcAft>
            </a:pPr>
            <a:r>
              <a:rPr lang="en-US" sz="11400" b="1" spc="-135" baseline="-25000">
                <a:solidFill>
                  <a:srgbClr val="151035"/>
                </a:solidFill>
                <a:latin typeface="Arial" panose="02020603050405020304" pitchFamily="2"/>
              </a:rPr>
              <a:t>.</a:t>
            </a:r>
            <a:r>
              <a:rPr lang="en-US" sz="4600" b="1" spc="-85">
                <a:solidFill>
                  <a:srgbClr val="151035"/>
                </a:solidFill>
                <a:latin typeface="Arial" panose="02020603050405020304" pitchFamily="2"/>
              </a:rPr>
              <a:t>UNDERSTAND EXPECTATIONS AND JOB DESCRIPTION </a:t>
            </a:r>
          </a:p>
          <a:p>
            <a:pPr marL="91440" marR="0" indent="0" algn="l">
              <a:lnSpc>
                <a:spcPts val="5600"/>
              </a:lnSpc>
              <a:spcBef>
                <a:spcPts val="0"/>
              </a:spcBef>
              <a:spcAft>
                <a:spcPts val="9005"/>
              </a:spcAft>
            </a:pPr>
            <a:r>
              <a:rPr lang="en-US" sz="4600" b="1" spc="-45">
                <a:solidFill>
                  <a:srgbClr val="151035"/>
                </a:solidFill>
                <a:latin typeface="Arial" panose="02020603050405020304" pitchFamily="2"/>
              </a:rPr>
              <a:t>DEVELOPMENT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07695" y="6131560"/>
            <a:ext cx="10058400" cy="5924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27432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0">
                <a:solidFill>
                  <a:srgbClr val="151035"/>
                </a:solidFill>
                <a:latin typeface="Calibri" panose="02020603050405020304" pitchFamily="2"/>
              </a:rPr>
              <a:t>The consultant makes a detailed report of the company and its internal organization, as </a:t>
            </a:r>
          </a:p>
          <a:p>
            <a:pPr marL="27432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35">
                <a:solidFill>
                  <a:srgbClr val="151035"/>
                </a:solidFill>
                <a:latin typeface="Calibri" panose="02020603050405020304" pitchFamily="2"/>
              </a:rPr>
              <a:t>well as the environment in which it operates., including: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890270" y="6724015"/>
            <a:ext cx="9775825" cy="8743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1305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0">
                <a:solidFill>
                  <a:srgbClr val="151035"/>
                </a:solidFill>
                <a:latin typeface="Calibri" panose="02020603050405020304" pitchFamily="2"/>
              </a:rPr>
              <a:t>Comprehensive understanding of the organizational culture and leadership style of the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51035"/>
                </a:solidFill>
                <a:latin typeface="Calibri" panose="02020603050405020304" pitchFamily="2"/>
              </a:rPr>
              <a:t>contracting manager.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935990" y="7598410"/>
            <a:ext cx="9730105" cy="37128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09880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50">
                <a:solidFill>
                  <a:srgbClr val="151035"/>
                </a:solidFill>
                <a:latin typeface="Calibri" panose="02020603050405020304" pitchFamily="2"/>
              </a:rPr>
              <a:t>Profile of the position </a:t>
            </a:r>
          </a:p>
          <a:p>
            <a:pPr marL="0" marR="0" indent="0" algn="just">
              <a:lnSpc>
                <a:spcPts val="2100"/>
              </a:lnSpc>
              <a:spcBef>
                <a:spcPts val="2535"/>
              </a:spcBef>
              <a:spcAft>
                <a:spcPts val="20035"/>
              </a:spcAft>
            </a:pPr>
            <a:r>
              <a:rPr lang="en-US" sz="2050" spc="-40">
                <a:solidFill>
                  <a:srgbClr val="151035"/>
                </a:solidFill>
                <a:latin typeface="Calibri" panose="02020603050405020304" pitchFamily="2"/>
              </a:rPr>
              <a:t>Determination of compensation package according to internal and external analysis.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9213850" y="1594485"/>
            <a:ext cx="6036945" cy="13773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54864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365">
                <a:solidFill>
                  <a:srgbClr val="12142A"/>
                </a:solidFill>
                <a:latin typeface="Arial" panose="02020603050405020304" pitchFamily="2"/>
              </a:rPr>
              <a:t>2.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9213850" y="2971800"/>
            <a:ext cx="8819515" cy="1294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64008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600" b="1" spc="-55">
                <a:solidFill>
                  <a:srgbClr val="12142A"/>
                </a:solidFill>
                <a:latin typeface="Arial" panose="02020603050405020304" pitchFamily="2"/>
              </a:rPr>
              <a:t>RESEARCH &amp; </a:t>
            </a:r>
          </a:p>
          <a:p>
            <a:pPr marL="640080" marR="0" indent="0" algn="l">
              <a:lnSpc>
                <a:spcPts val="53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4600" b="1" spc="-40">
                <a:solidFill>
                  <a:srgbClr val="12142A"/>
                </a:solidFill>
                <a:latin typeface="Arial" panose="02020603050405020304" pitchFamily="2"/>
              </a:rPr>
              <a:t>MARKET ANALYSIS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095230" y="4266565"/>
            <a:ext cx="9601200" cy="59226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92300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25">
                <a:solidFill>
                  <a:srgbClr val="12142A"/>
                </a:solidFill>
                <a:latin typeface="Calibri" panose="02020603050405020304" pitchFamily="2"/>
              </a:rPr>
              <a:t>The consultant proposes and implements a strategy adapted to the needs of each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42A"/>
                </a:solidFill>
                <a:latin typeface="Calibri" panose="02020603050405020304" pitchFamily="2"/>
              </a:rPr>
              <a:t>client, including: </a:t>
            </a:r>
          </a:p>
          <a:p>
            <a:pPr marL="0" marR="0" indent="0" algn="just">
              <a:lnSpc>
                <a:spcPts val="2100"/>
              </a:lnSpc>
              <a:spcBef>
                <a:spcPts val="2370"/>
              </a:spcBef>
              <a:spcAft>
                <a:spcPts val="0"/>
              </a:spcAft>
            </a:pPr>
            <a:r>
              <a:rPr lang="en-US" sz="2050" spc="-35">
                <a:solidFill>
                  <a:srgbClr val="12142A"/>
                </a:solidFill>
                <a:latin typeface="Calibri" panose="02020603050405020304" pitchFamily="2"/>
              </a:rPr>
              <a:t>Demonstrating the strength of our research </a:t>
            </a:r>
          </a:p>
          <a:p>
            <a:pPr marL="0" marR="0" indent="0" algn="just">
              <a:lnSpc>
                <a:spcPts val="2100"/>
              </a:lnSpc>
              <a:spcBef>
                <a:spcPts val="24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42A"/>
                </a:solidFill>
                <a:latin typeface="Calibri" panose="02020603050405020304" pitchFamily="2"/>
              </a:rPr>
              <a:t>Comprehensive market mapping(optionalextra). </a:t>
            </a:r>
          </a:p>
          <a:p>
            <a:pPr marL="0" marR="0" indent="0" algn="just">
              <a:lnSpc>
                <a:spcPts val="2100"/>
              </a:lnSpc>
              <a:spcBef>
                <a:spcPts val="2585"/>
              </a:spcBef>
              <a:spcAft>
                <a:spcPts val="0"/>
              </a:spcAft>
            </a:pPr>
            <a:r>
              <a:rPr lang="en-US" sz="2050" spc="-30">
                <a:solidFill>
                  <a:srgbClr val="12142A"/>
                </a:solidFill>
                <a:latin typeface="Calibri" panose="02020603050405020304" pitchFamily="2"/>
              </a:rPr>
              <a:t>Investigating alltarget companies similar to the client organization in terms of </a:t>
            </a:r>
          </a:p>
          <a:p>
            <a:pPr marL="0" marR="0" indent="0" algn="just">
              <a:lnSpc>
                <a:spcPts val="2100"/>
              </a:lnSpc>
              <a:spcBef>
                <a:spcPts val="160"/>
              </a:spcBef>
              <a:spcAft>
                <a:spcPts val="11220"/>
              </a:spcAft>
            </a:pPr>
            <a:r>
              <a:rPr lang="en-US" sz="2050" spc="-75">
                <a:solidFill>
                  <a:srgbClr val="12142A"/>
                </a:solidFill>
                <a:latin typeface="Calibri" panose="02020603050405020304" pitchFamily="2"/>
              </a:rPr>
              <a:t>business, cultureand size..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21665" y="1515110"/>
            <a:ext cx="5010785" cy="26847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370">
                <a:solidFill>
                  <a:srgbClr val="12132A"/>
                </a:solidFill>
                <a:latin typeface="Arial" panose="02020603050405020304" pitchFamily="2"/>
              </a:rPr>
              <a:t>3. </a:t>
            </a:r>
          </a:p>
          <a:p>
            <a:pPr marL="45720" marR="0" indent="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600" b="1" spc="-45">
                <a:solidFill>
                  <a:srgbClr val="12132A"/>
                </a:solidFill>
                <a:latin typeface="Arial" panose="02020603050405020304" pitchFamily="2"/>
              </a:rPr>
              <a:t>INTERVIEWS &amp; ASSESSMENTS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216025" y="5704840"/>
            <a:ext cx="2419985" cy="2959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75">
                <a:solidFill>
                  <a:srgbClr val="12132A"/>
                </a:solidFill>
                <a:latin typeface="Calibri" panose="02020603050405020304" pitchFamily="2"/>
              </a:rPr>
              <a:t>Evaluationtoolsinclude: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200785" y="6214110"/>
            <a:ext cx="3782695" cy="2997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65">
                <a:solidFill>
                  <a:srgbClr val="12132A"/>
                </a:solidFill>
                <a:latin typeface="Calibri" panose="02020603050405020304" pitchFamily="2"/>
              </a:rPr>
              <a:t>Selection interview by competences.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216025" y="6796405"/>
            <a:ext cx="4029710" cy="2990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85">
                <a:solidFill>
                  <a:srgbClr val="12132A"/>
                </a:solidFill>
                <a:latin typeface="Calibri" panose="02020603050405020304" pitchFamily="2"/>
              </a:rPr>
              <a:t>Psychological evaluation of labor profile.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630680" y="7095490"/>
            <a:ext cx="3340735" cy="1828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8699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125">
                <a:solidFill>
                  <a:srgbClr val="12132A"/>
                </a:solidFill>
                <a:latin typeface="Calibri" panose="02020603050405020304" pitchFamily="2"/>
              </a:rPr>
              <a:t>DISC </a:t>
            </a:r>
          </a:p>
          <a:p>
            <a:pPr marL="0" marR="0" indent="0" algn="just">
              <a:lnSpc>
                <a:spcPts val="2100"/>
              </a:lnSpc>
              <a:spcBef>
                <a:spcPts val="190"/>
              </a:spcBef>
              <a:spcAft>
                <a:spcPts val="0"/>
              </a:spcAft>
            </a:pPr>
            <a:r>
              <a:rPr lang="en-US" sz="2050" spc="-110">
                <a:solidFill>
                  <a:srgbClr val="12132A"/>
                </a:solidFill>
                <a:latin typeface="Calibri" panose="02020603050405020304" pitchFamily="2"/>
              </a:rPr>
              <a:t>ICE BarOn IGF </a:t>
            </a:r>
          </a:p>
          <a:p>
            <a:pPr marL="0" marR="0" indent="0" algn="just">
              <a:lnSpc>
                <a:spcPts val="2100"/>
              </a:lnSpc>
              <a:spcBef>
                <a:spcPts val="285"/>
              </a:spcBef>
              <a:spcAft>
                <a:spcPts val="0"/>
              </a:spcAft>
            </a:pPr>
            <a:r>
              <a:rPr lang="en-US" sz="2050" spc="-45">
                <a:solidFill>
                  <a:srgbClr val="12132A"/>
                </a:solidFill>
                <a:latin typeface="Calibri" panose="02020603050405020304" pitchFamily="2"/>
              </a:rPr>
              <a:t>InventoryofCompetencies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32A"/>
                </a:solidFill>
                <a:latin typeface="Calibri" panose="02020603050405020304" pitchFamily="2"/>
              </a:rPr>
              <a:t>Communication styles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65">
                <a:solidFill>
                  <a:srgbClr val="12132A"/>
                </a:solidFill>
                <a:latin typeface="Calibri" panose="02020603050405020304" pitchFamily="2"/>
              </a:rPr>
              <a:t>HarrissonAssessment(5 finalists) </a:t>
            </a:r>
          </a:p>
          <a:p>
            <a:pPr marL="0" marR="0" indent="0" algn="just">
              <a:lnSpc>
                <a:spcPts val="2100"/>
              </a:lnSpc>
              <a:spcBef>
                <a:spcPts val="165"/>
              </a:spcBef>
              <a:spcAft>
                <a:spcPts val="0"/>
              </a:spcAft>
            </a:pPr>
            <a:r>
              <a:rPr lang="en-US" sz="2050" spc="-50">
                <a:solidFill>
                  <a:srgbClr val="12132A"/>
                </a:solidFill>
                <a:latin typeface="Calibri" panose="02020603050405020304" pitchFamily="2"/>
              </a:rPr>
              <a:t>Hogan(Optional)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1216025" y="9207500"/>
            <a:ext cx="1329055" cy="2959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145">
                <a:solidFill>
                  <a:srgbClr val="12132A"/>
                </a:solidFill>
                <a:latin typeface="Calibri" panose="02020603050405020304" pitchFamily="2"/>
              </a:rPr>
              <a:t>Business case. 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idx="10"/>
          </p:nvPr>
        </p:nvSpPr>
        <p:spPr>
          <a:xfrm>
            <a:off x="1216025" y="9761855"/>
            <a:ext cx="2295525" cy="4578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1115" rIns="0" bIns="0" anchor="t"/>
          <a:lstStyle/>
          <a:p>
            <a:pPr marL="0" marR="0" indent="0" algn="l">
              <a:lnSpc>
                <a:spcPts val="2400"/>
              </a:lnSpc>
              <a:spcAft>
                <a:spcPts val="910"/>
              </a:spcAft>
            </a:pPr>
            <a:r>
              <a:rPr lang="en-US" sz="2050" spc="-90">
                <a:solidFill>
                  <a:srgbClr val="12132A"/>
                </a:solidFill>
                <a:latin typeface="Calibri" panose="02020603050405020304" pitchFamily="2"/>
              </a:rPr>
              <a:t>Labor References360</a:t>
            </a:r>
            <a:r>
              <a:rPr lang="en-US" sz="2050" spc="-110">
                <a:solidFill>
                  <a:srgbClr val="12132A"/>
                </a:solidFill>
                <a:latin typeface="Arial" panose="02020603050405020304" pitchFamily="2"/>
              </a:rPr>
              <a:t>°</a:t>
            </a:r>
            <a:r>
              <a:rPr lang="en-US" sz="2050" spc="-90">
                <a:solidFill>
                  <a:srgbClr val="12132A"/>
                </a:solidFill>
                <a:latin typeface="Calibri" panose="02020603050405020304" pitchFamily="2"/>
              </a:rPr>
              <a:t>.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963295" y="5711190"/>
            <a:ext cx="6836410" cy="6464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50">
                <a:solidFill>
                  <a:srgbClr val="13152A"/>
                </a:solidFill>
                <a:latin typeface="Calibri" panose="02020603050405020304" pitchFamily="2"/>
              </a:rPr>
              <a:t>Final list reports that include an interview summary, competence </a:t>
            </a:r>
          </a:p>
          <a:p>
            <a:pPr marL="0" marR="0" indent="0" algn="l">
              <a:lnSpc>
                <a:spcPts val="2400"/>
              </a:lnSpc>
              <a:spcBef>
                <a:spcPts val="45"/>
              </a:spcBef>
              <a:spcAft>
                <a:spcPts val="29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assessment, business case and 360 </a:t>
            </a:r>
            <a:r>
              <a:rPr lang="en-US" sz="2050" spc="-45">
                <a:solidFill>
                  <a:srgbClr val="13152A"/>
                </a:solidFill>
                <a:latin typeface="Arial" panose="02020603050405020304" pitchFamily="2"/>
              </a:rPr>
              <a:t>° </a:t>
            </a: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work references.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6425" y="1572895"/>
            <a:ext cx="935990" cy="13773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475">
                <a:solidFill>
                  <a:srgbClr val="13152A"/>
                </a:solidFill>
                <a:latin typeface="Arial" panose="02020603050405020304" pitchFamily="2"/>
              </a:rPr>
              <a:t>4.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88975" y="2950210"/>
            <a:ext cx="6821170" cy="12954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600" b="1" spc="0">
                <a:solidFill>
                  <a:srgbClr val="13152A"/>
                </a:solidFill>
                <a:latin typeface="Arial" panose="02020603050405020304" pitchFamily="2"/>
              </a:rPr>
              <a:t>SHORT LIST </a:t>
            </a:r>
          </a:p>
          <a:p>
            <a:pPr marL="0" marR="0" indent="0" algn="l">
              <a:lnSpc>
                <a:spcPts val="53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4600" b="1" spc="55">
                <a:solidFill>
                  <a:srgbClr val="13152A"/>
                </a:solidFill>
                <a:latin typeface="Arial" panose="02020603050405020304" pitchFamily="2"/>
              </a:rPr>
              <a:t>DELIVERY &amp; HIRING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960120" y="6576695"/>
            <a:ext cx="4834255" cy="264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Coordination of interviews with the client. </a:t>
            </a:r>
          </a:p>
          <a:p>
            <a:pPr marL="0" marR="0" indent="0" algn="just">
              <a:lnSpc>
                <a:spcPts val="2100"/>
              </a:lnSpc>
              <a:spcBef>
                <a:spcPts val="2470"/>
              </a:spcBef>
              <a:spcAft>
                <a:spcPts val="0"/>
              </a:spcAft>
            </a:pPr>
            <a:r>
              <a:rPr lang="en-US" sz="2050" spc="-40">
                <a:solidFill>
                  <a:srgbClr val="13152A"/>
                </a:solidFill>
                <a:latin typeface="Calibri" panose="02020603050405020304" pitchFamily="2"/>
              </a:rPr>
              <a:t>Hiring decision. </a:t>
            </a:r>
          </a:p>
          <a:p>
            <a:pPr marL="0" marR="0" indent="0" algn="just">
              <a:lnSpc>
                <a:spcPts val="2100"/>
              </a:lnSpc>
              <a:spcBef>
                <a:spcPts val="2535"/>
              </a:spcBef>
              <a:spcAft>
                <a:spcPts val="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Support in the Negotiations. </a:t>
            </a:r>
          </a:p>
          <a:p>
            <a:pPr marL="0" marR="0" indent="0" algn="just">
              <a:lnSpc>
                <a:spcPts val="2100"/>
              </a:lnSpc>
              <a:spcBef>
                <a:spcPts val="2440"/>
              </a:spcBef>
              <a:spcAft>
                <a:spcPts val="0"/>
              </a:spcAft>
            </a:pPr>
            <a:r>
              <a:rPr lang="en-US" sz="2050" spc="-40">
                <a:solidFill>
                  <a:srgbClr val="13152A"/>
                </a:solidFill>
                <a:latin typeface="Calibri" panose="02020603050405020304" pitchFamily="2"/>
              </a:rPr>
              <a:t>Follow-up after hiring </a:t>
            </a:r>
          </a:p>
          <a:p>
            <a:pPr marL="0" marR="0" indent="0" algn="just">
              <a:lnSpc>
                <a:spcPts val="2100"/>
              </a:lnSpc>
              <a:spcBef>
                <a:spcPts val="2560"/>
              </a:spcBef>
              <a:spcAft>
                <a:spcPts val="0"/>
              </a:spcAft>
            </a:pPr>
            <a:r>
              <a:rPr lang="en-US" sz="2050" spc="-55">
                <a:solidFill>
                  <a:srgbClr val="13152A"/>
                </a:solidFill>
                <a:latin typeface="Calibri" panose="02020603050405020304" pitchFamily="2"/>
              </a:rPr>
              <a:t>Survey of customer and candidate satisfaction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4590415" y="4445000"/>
            <a:ext cx="10936605" cy="57931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41020" rIns="0" bIns="0" anchor="t"/>
          <a:lstStyle/>
          <a:p>
            <a:pPr marL="0" marR="0" indent="0" algn="ctr">
              <a:lnSpc>
                <a:spcPts val="8100"/>
              </a:lnSpc>
              <a:spcAft>
                <a:spcPts val="33170"/>
              </a:spcAft>
            </a:pPr>
            <a:r>
              <a:rPr lang="en-US" sz="7050" b="1" spc="65">
                <a:solidFill>
                  <a:srgbClr val="12132A"/>
                </a:solidFill>
                <a:latin typeface="Arial" panose="02020603050405020304" pitchFamily="2"/>
              </a:rPr>
              <a:t>PRACTICE GROUPS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755650" y="0"/>
            <a:ext cx="7772400" cy="53066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9605" rIns="0" bIns="0" anchor="t"/>
          <a:lstStyle/>
          <a:p>
            <a:pPr marL="0" marR="0" indent="0" algn="l">
              <a:lnSpc>
                <a:spcPts val="9000"/>
              </a:lnSpc>
              <a:spcAft>
                <a:spcPts val="17690"/>
              </a:spcAft>
            </a:pPr>
            <a:r>
              <a:rPr lang="en-US" sz="7750" b="1" spc="-15">
                <a:solidFill>
                  <a:srgbClr val="12132A"/>
                </a:solidFill>
                <a:latin typeface="Arial" panose="02020603050405020304" pitchFamily="2"/>
              </a:rPr>
              <a:t>BY INDUSTRY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289050" y="6899910"/>
            <a:ext cx="16700500" cy="42252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525" rIns="0" bIns="0" anchor="t">
            <a:normAutofit fontScale="90000"/>
          </a:bodyPr>
          <a:lstStyle/>
          <a:p>
            <a:pPr marL="0" marR="0" indent="0" algn="l">
              <a:lnSpc>
                <a:spcPts val="3800"/>
              </a:lnSpc>
              <a:spcAft>
                <a:spcPts val="0"/>
              </a:spcAft>
              <a:tabLst>
                <a:tab pos="3200400" algn="l"/>
                <a:tab pos="5989320" algn="l"/>
                <a:tab pos="9189720" algn="l"/>
                <a:tab pos="12070080" algn="l"/>
                <a:tab pos="15499080" algn="l"/>
              </a:tabLst>
            </a:pPr>
            <a:r>
              <a:rPr lang="en-US" sz="3150" b="1" spc="5">
                <a:solidFill>
                  <a:srgbClr val="132D4E"/>
                </a:solidFill>
                <a:latin typeface="Calibri" panose="02020603050405020304" pitchFamily="2"/>
              </a:rPr>
              <a:t>Life Science Financial/ Technology Industrial Consumer Infra </a:t>
            </a:r>
          </a:p>
          <a:p>
            <a:pPr marL="3429000" marR="0" indent="0" algn="l">
              <a:lnSpc>
                <a:spcPts val="3800"/>
              </a:lnSpc>
              <a:spcBef>
                <a:spcPts val="0"/>
              </a:spcBef>
              <a:spcAft>
                <a:spcPts val="25565"/>
              </a:spcAft>
              <a:tabLst>
                <a:tab pos="16687800" algn="r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Fintech structure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755650" y="0"/>
            <a:ext cx="7721600" cy="52152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8335" rIns="0" bIns="0" anchor="t"/>
          <a:lstStyle/>
          <a:p>
            <a:pPr marL="0" marR="0" indent="0" algn="l">
              <a:lnSpc>
                <a:spcPts val="9000"/>
              </a:lnSpc>
              <a:spcAft>
                <a:spcPts val="16955"/>
              </a:spcAft>
            </a:pPr>
            <a:r>
              <a:rPr lang="en-US" sz="7800" b="1" spc="-75">
                <a:solidFill>
                  <a:srgbClr val="12132A"/>
                </a:solidFill>
                <a:latin typeface="Arial" panose="02020603050405020304" pitchFamily="2"/>
              </a:rPr>
              <a:t>BY FUNCTION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496060" y="6858000"/>
            <a:ext cx="16700500" cy="42672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9215" rIns="0" bIns="0" anchor="t">
            <a:normAutofit fontScale="90000"/>
          </a:bodyPr>
          <a:lstStyle/>
          <a:p>
            <a:pPr marL="548640" marR="0" indent="0" algn="l">
              <a:lnSpc>
                <a:spcPts val="3500"/>
              </a:lnSpc>
              <a:spcAft>
                <a:spcPts val="0"/>
              </a:spcAft>
              <a:tabLst>
                <a:tab pos="3337560" algn="l"/>
                <a:tab pos="7543800" algn="r"/>
                <a:tab pos="9052560" algn="l"/>
                <a:tab pos="12344400" algn="l"/>
                <a:tab pos="15590520" algn="l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Human Financial CEO &amp; Operations Sales &amp; Agil </a:t>
            </a:r>
          </a:p>
          <a:p>
            <a:pPr marL="228600" marR="0" indent="0" algn="l">
              <a:lnSpc>
                <a:spcPts val="3500"/>
              </a:lnSpc>
              <a:spcBef>
                <a:spcPts val="360"/>
              </a:spcBef>
              <a:spcAft>
                <a:spcPts val="25725"/>
              </a:spcAft>
              <a:tabLst>
                <a:tab pos="3429000" algn="l"/>
                <a:tab pos="7543800" algn="r"/>
                <a:tab pos="12115800" algn="l"/>
                <a:tab pos="15361920" algn="l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Resources &amp; Legal Board Marketing Talent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5873730" y="4320540"/>
            <a:ext cx="1664335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105">
                <a:solidFill>
                  <a:srgbClr val="000000"/>
                </a:solidFill>
                <a:latin typeface="Calibri" panose="02020603050405020304" pitchFamily="2"/>
              </a:rPr>
              <a:t>SIMON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60">
                <a:solidFill>
                  <a:srgbClr val="000000"/>
                </a:solidFill>
                <a:latin typeface="Calibri" panose="02020603050405020304" pitchFamily="2"/>
              </a:rPr>
              <a:t>WAN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2673350" y="4320540"/>
            <a:ext cx="1907540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60">
                <a:solidFill>
                  <a:srgbClr val="000000"/>
                </a:solidFill>
                <a:latin typeface="Calibri" panose="02020603050405020304" pitchFamily="2"/>
              </a:rPr>
              <a:t>LYDIA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135">
                <a:solidFill>
                  <a:srgbClr val="000000"/>
                </a:solidFill>
                <a:latin typeface="Calibri" panose="02020603050405020304" pitchFamily="2"/>
              </a:rPr>
              <a:t>GOUTAS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9144000" y="4320540"/>
            <a:ext cx="1965960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60">
                <a:solidFill>
                  <a:srgbClr val="000000"/>
                </a:solidFill>
                <a:latin typeface="Calibri" panose="02020603050405020304" pitchFamily="2"/>
              </a:rPr>
              <a:t>DAN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80">
                <a:solidFill>
                  <a:srgbClr val="000000"/>
                </a:solidFill>
                <a:latin typeface="Calibri" panose="02020603050405020304" pitchFamily="2"/>
              </a:rPr>
              <a:t>HEIMAN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5873730" y="5680710"/>
            <a:ext cx="74422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70">
                <a:solidFill>
                  <a:srgbClr val="000000"/>
                </a:solidFill>
                <a:latin typeface="Calibri" panose="02020603050405020304" pitchFamily="2"/>
              </a:rPr>
              <a:t>CHINA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2675890" y="5680710"/>
            <a:ext cx="963295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40">
                <a:solidFill>
                  <a:srgbClr val="000000"/>
                </a:solidFill>
                <a:latin typeface="Calibri" panose="02020603050405020304" pitchFamily="2"/>
              </a:rPr>
              <a:t>EUROPE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9125585" y="5680710"/>
            <a:ext cx="47879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30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idx="10"/>
          </p:nvPr>
        </p:nvSpPr>
        <p:spPr>
          <a:xfrm>
            <a:off x="2675890" y="8506460"/>
            <a:ext cx="47879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30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idx="10"/>
          </p:nvPr>
        </p:nvSpPr>
        <p:spPr>
          <a:xfrm>
            <a:off x="2694305" y="7149465"/>
            <a:ext cx="1588135" cy="1228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80">
                <a:solidFill>
                  <a:srgbClr val="000000"/>
                </a:solidFill>
                <a:latin typeface="Calibri" panose="02020603050405020304" pitchFamily="2"/>
              </a:rPr>
              <a:t>MEG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110">
                <a:solidFill>
                  <a:srgbClr val="000000"/>
                </a:solidFill>
                <a:latin typeface="Calibri" panose="02020603050405020304" pitchFamily="2"/>
              </a:rPr>
              <a:t>BRADT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9119870" y="7149465"/>
            <a:ext cx="2983865" cy="1689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140">
                <a:solidFill>
                  <a:srgbClr val="000000"/>
                </a:solidFill>
                <a:latin typeface="Calibri" panose="02020603050405020304" pitchFamily="2"/>
              </a:rPr>
              <a:t>LARRY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u="sng" spc="-135">
                <a:solidFill>
                  <a:srgbClr val="000000"/>
                </a:solidFill>
                <a:latin typeface="Calibri" panose="02020603050405020304" pitchFamily="2"/>
              </a:rPr>
              <a:t>SHOEMAKE</a:t>
            </a:r>
            <a:r>
              <a:rPr lang="en-US" sz="4550" b="1" spc="-135">
                <a:solidFill>
                  <a:srgbClr val="000000"/>
                </a:solidFill>
                <a:latin typeface="Calibri" panose="02020603050405020304" pitchFamily="2"/>
              </a:rPr>
              <a:t>R </a:t>
            </a:r>
          </a:p>
          <a:p>
            <a:pPr marL="0" marR="0" indent="0" algn="l">
              <a:lnSpc>
                <a:spcPts val="2400"/>
              </a:lnSpc>
              <a:spcBef>
                <a:spcPts val="1230"/>
              </a:spcBef>
              <a:spcAft>
                <a:spcPts val="0"/>
              </a:spcAft>
            </a:pPr>
            <a:r>
              <a:rPr lang="en-US" sz="2150" spc="35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5868015" y="7149465"/>
            <a:ext cx="3087370" cy="1228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200">
                <a:solidFill>
                  <a:srgbClr val="000000"/>
                </a:solidFill>
                <a:latin typeface="Calibri" panose="02020603050405020304" pitchFamily="2"/>
              </a:rPr>
              <a:t>ALEJANDRA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95">
                <a:solidFill>
                  <a:srgbClr val="000000"/>
                </a:solidFill>
                <a:latin typeface="Calibri" panose="02020603050405020304" pitchFamily="2"/>
              </a:rPr>
              <a:t>ARANDA </a:t>
            </a:r>
          </a:p>
        </p:txBody>
      </p:sp>
      <p:sp>
        <p:nvSpPr>
          <p:cNvPr id="14" name="Marcador de texto 13"/>
          <p:cNvSpPr>
            <a:spLocks noGrp="1"/>
          </p:cNvSpPr>
          <p:nvPr>
            <p:ph type="body" idx="10"/>
          </p:nvPr>
        </p:nvSpPr>
        <p:spPr>
          <a:xfrm>
            <a:off x="15883255" y="8506460"/>
            <a:ext cx="789305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25">
                <a:solidFill>
                  <a:srgbClr val="000000"/>
                </a:solidFill>
                <a:latin typeface="Calibri" panose="02020603050405020304" pitchFamily="2"/>
              </a:rPr>
              <a:t>LATAM 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idx="10"/>
          </p:nvPr>
        </p:nvSpPr>
        <p:spPr>
          <a:xfrm>
            <a:off x="682625" y="1910715"/>
            <a:ext cx="6730365" cy="11391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900"/>
              </a:lnSpc>
              <a:spcAft>
                <a:spcPts val="0"/>
              </a:spcAft>
            </a:pPr>
            <a:r>
              <a:rPr lang="en-US" sz="7800" b="1" spc="-70">
                <a:solidFill>
                  <a:srgbClr val="12132A"/>
                </a:solidFill>
                <a:latin typeface="Arial" panose="02020603050405020304" pitchFamily="2"/>
              </a:rPr>
              <a:t>YOUR TEAM 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408920" y="4983480"/>
            <a:ext cx="9215120" cy="6934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668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European Banking and Finance Chair Cornerstone International Group &amp; Co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Chair Financial Services Club CEE.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363200" y="5676900"/>
            <a:ext cx="9260840" cy="11747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829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A native New Yorker, Lydia is a managing partner at Lehner Executive Partners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and leads an international team serving growing multi-nationals in the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European region, particularly in the Financial Services and IT sectors.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0408920" y="6851650"/>
            <a:ext cx="9215120" cy="1167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639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85">
                <a:solidFill>
                  <a:srgbClr val="12132A"/>
                </a:solidFill>
                <a:latin typeface="Calibri" panose="02020603050405020304" pitchFamily="2"/>
              </a:rPr>
              <a:t>Her company focuses on executive level positions across sectors. Key to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supporting supervisory board and board decisions, Lydia also tracks trends on a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20">
                <a:solidFill>
                  <a:srgbClr val="12132A"/>
                </a:solidFill>
                <a:latin typeface="Calibri" panose="02020603050405020304" pitchFamily="2"/>
              </a:rPr>
              <a:t>pan- European basis.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0363200" y="8019415"/>
            <a:ext cx="9260840" cy="2218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702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As Co-Chair / Co-Founder of the Financial Services Club CEE, a regional futurist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senior executive club, Lydia and her co-chair have been addressing the future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of banking and transformational strategies including digitization, blockchain,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595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and regulatory issues hindering business growth. 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69550" y="4474210"/>
            <a:ext cx="9253855" cy="57638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0309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Dan is Chair of the North America Region for Cornerstone International Group.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He has been active in many successful engagements from Director to CEO level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assignments for several banking/financial services, manufacturing and agri-</a:t>
            </a:r>
            <a:r>
              <a:rPr lang="en-US" sz="100">
                <a:solidFill>
                  <a:srgbClr val="000000"/>
                </a:solidFill>
                <a:latin typeface="Arial" panose="02020603050405020304" pitchFamily="2"/>
              </a:rPr>
              <a:t>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business clients among others. He has completed international retained search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assignments in Canada, Russia, Dubai, China and South Africa.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45">
                <a:solidFill>
                  <a:srgbClr val="12132A"/>
                </a:solidFill>
                <a:latin typeface="Calibri" panose="02020603050405020304" pitchFamily="2"/>
              </a:rPr>
              <a:t>Dan began his professional career serving the healthcare industry where 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155">
                <a:solidFill>
                  <a:srgbClr val="12132A"/>
                </a:solidFill>
                <a:latin typeface="Calibri" panose="02020603050405020304" pitchFamily="2"/>
              </a:rPr>
              <a:t>spent 17 years in highly specialized medical technology sales, sales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management, recruiting and business development for one of the industry’s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763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most respected high-tech medical device manufacturers. 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17480" y="4776470"/>
            <a:ext cx="9211945" cy="34563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541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65">
                <a:solidFill>
                  <a:srgbClr val="12132A"/>
                </a:solidFill>
                <a:latin typeface="Calibri" panose="02020603050405020304" pitchFamily="2"/>
              </a:rPr>
              <a:t>Meg Bradt is Founder and Principal of Simetra Executive Search Partners,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CornerstoneInternationalGroup’smemberofficein NewYorkCity. </a:t>
            </a:r>
          </a:p>
          <a:p>
            <a:pPr marL="0" marR="0" indent="0" algn="just">
              <a:lnSpc>
                <a:spcPts val="2000"/>
              </a:lnSpc>
              <a:spcBef>
                <a:spcPts val="245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For more than a decade she has focused her executive search practice on the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70">
                <a:solidFill>
                  <a:srgbClr val="12132A"/>
                </a:solidFill>
                <a:latin typeface="Calibri" panose="02020603050405020304" pitchFamily="2"/>
              </a:rPr>
              <a:t>corporate finance and strategic general management functions at clients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5">
                <a:solidFill>
                  <a:srgbClr val="12132A"/>
                </a:solidFill>
                <a:latin typeface="Calibri" panose="02020603050405020304" pitchFamily="2"/>
              </a:rPr>
              <a:t>ranging from Fortune 100 corporations to private equity portfolio companies and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40">
                <a:solidFill>
                  <a:srgbClr val="12132A"/>
                </a:solidFill>
                <a:latin typeface="Calibri" panose="02020603050405020304" pitchFamily="2"/>
              </a:rPr>
              <a:t>professional service firms.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271760" y="8232775"/>
            <a:ext cx="9257665" cy="20053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4480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25">
                <a:solidFill>
                  <a:srgbClr val="12132A"/>
                </a:solidFill>
                <a:latin typeface="Calibri" panose="02020603050405020304" pitchFamily="2"/>
              </a:rPr>
              <a:t>Having lived and worked in London, Tokyo, Taipei, Hong Kong and six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0">
                <a:solidFill>
                  <a:srgbClr val="12132A"/>
                </a:solidFill>
                <a:latin typeface="Calibri" panose="02020603050405020304" pitchFamily="2"/>
              </a:rPr>
              <a:t>American cities, she brings a global perspective to her clients. Previously, she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6405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worked with the NewYorkoffice of Boyden, a global executive search firm. 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6425" y="5097145"/>
            <a:ext cx="18923000" cy="441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47625" rIns="0" bIns="0" anchor="t"/>
          <a:lstStyle/>
          <a:p>
            <a:pPr marL="0" marR="0" indent="0" algn="just">
              <a:lnSpc>
                <a:spcPts val="3100"/>
              </a:lnSpc>
              <a:spcAft>
                <a:spcPts val="0"/>
              </a:spcAft>
              <a:tabLst>
                <a:tab pos="9646920" algn="l"/>
              </a:tabLst>
            </a:pPr>
            <a:r>
              <a:rPr lang="en-US" sz="2400" b="1" spc="0">
                <a:solidFill>
                  <a:srgbClr val="000000"/>
                </a:solidFill>
                <a:latin typeface="Arial" panose="02020603050405020304" pitchFamily="2"/>
              </a:rPr>
              <a:t>(ATLANTA) </a:t>
            </a:r>
            <a:r>
              <a:rPr lang="en-US" sz="100" spc="0">
                <a:solidFill>
                  <a:srgbClr val="12132A"/>
                </a:solidFill>
                <a:latin typeface="Calibri" panose="02020603050405020304" pitchFamily="2"/>
              </a:rPr>
              <a:t> </a:t>
            </a: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Larry is President of Cornerstone International Group.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274935" y="5539105"/>
            <a:ext cx="9254490" cy="1181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274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Since founding Shoemaker &amp; Associates in 1990, Larry has been conducting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senior-level recruiting assignments, executive coaching and leadership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assessments throughout North America, as well as globally.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0320655" y="6720840"/>
            <a:ext cx="9208770" cy="35172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38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His focus is on the candidate’s fit into an organization’s culture. </a:t>
            </a:r>
          </a:p>
          <a:p>
            <a:pPr marL="0" marR="0" indent="0" algn="just">
              <a:lnSpc>
                <a:spcPts val="2000"/>
              </a:lnSpc>
              <a:spcBef>
                <a:spcPts val="274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Larry’s experience as an executive coach and assessment trainer gives him a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unique perspective to a search. His professional experience includes more than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20 years in general management, sales and marketing management, strategic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5">
                <a:solidFill>
                  <a:srgbClr val="12132A"/>
                </a:solidFill>
                <a:latin typeface="Calibri" panose="02020603050405020304" pitchFamily="2"/>
              </a:rPr>
              <a:t>business development and M&amp;A. </a:t>
            </a:r>
          </a:p>
          <a:p>
            <a:pPr marL="0" marR="0" indent="0" algn="just">
              <a:lnSpc>
                <a:spcPts val="2000"/>
              </a:lnSpc>
              <a:spcBef>
                <a:spcPts val="2570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He has been a key contributor within organizations ranging from Fortune 200,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4520"/>
              </a:spcAft>
            </a:pPr>
            <a:r>
              <a:rPr lang="en-US" sz="2000" spc="-30">
                <a:solidFill>
                  <a:srgbClr val="12132A"/>
                </a:solidFill>
                <a:latin typeface="Calibri" panose="02020603050405020304" pitchFamily="2"/>
              </a:rPr>
              <a:t>middle market, U.S. 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293350" y="4507865"/>
            <a:ext cx="8226425" cy="7651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700"/>
              </a:lnSpc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Simon is the Chief Executive of Cornerstone International Group worldwide </a:t>
            </a:r>
          </a:p>
          <a:p>
            <a:pPr marL="0" marR="0" indent="0" algn="l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and also the President of Cornerstone in Chin. He is based in the Shanghai </a:t>
            </a:r>
          </a:p>
          <a:p>
            <a:pPr marL="0" marR="0" indent="0" algn="l">
              <a:lnSpc>
                <a:spcPts val="17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25">
                <a:solidFill>
                  <a:srgbClr val="12132A"/>
                </a:solidFill>
                <a:latin typeface="Calibri" panose="02020603050405020304" pitchFamily="2"/>
              </a:rPr>
              <a:t>office.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12775" y="0"/>
            <a:ext cx="6667500" cy="39516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44470" rIns="0" bIns="0" anchor="t"/>
          <a:lstStyle/>
          <a:p>
            <a:pPr marL="0" marR="0" indent="0" algn="r">
              <a:lnSpc>
                <a:spcPts val="9000"/>
              </a:lnSpc>
              <a:spcAft>
                <a:spcPts val="510"/>
              </a:spcAft>
            </a:pPr>
            <a:r>
              <a:rPr lang="en-US" sz="7800" b="1" spc="-90">
                <a:solidFill>
                  <a:srgbClr val="12132A"/>
                </a:solidFill>
                <a:latin typeface="Arial" panose="02020603050405020304" pitchFamily="2"/>
              </a:rPr>
              <a:t>SIMON WAN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12775" y="3951605"/>
            <a:ext cx="6667500" cy="1658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715" rIns="0" bIns="0" anchor="t"/>
          <a:lstStyle/>
          <a:p>
            <a:pPr marL="0" marR="0" indent="0" algn="l">
              <a:lnSpc>
                <a:spcPts val="4700"/>
              </a:lnSpc>
              <a:spcAft>
                <a:spcPts val="0"/>
              </a:spcAft>
            </a:pPr>
            <a:r>
              <a:rPr lang="en-US" sz="4150" b="1" spc="0">
                <a:solidFill>
                  <a:srgbClr val="000000"/>
                </a:solidFill>
                <a:latin typeface="Arial" panose="02020603050405020304" pitchFamily="2"/>
              </a:rPr>
              <a:t>ASIA-PACIFIC </a:t>
            </a:r>
          </a:p>
          <a:p>
            <a:pPr marL="0" marR="0" indent="0" algn="l">
              <a:lnSpc>
                <a:spcPts val="2800"/>
              </a:lnSpc>
              <a:spcBef>
                <a:spcPts val="1005"/>
              </a:spcBef>
              <a:spcAft>
                <a:spcPts val="4455"/>
              </a:spcAft>
            </a:pPr>
            <a:r>
              <a:rPr lang="en-US" sz="2400" b="1" spc="-5">
                <a:solidFill>
                  <a:srgbClr val="000000"/>
                </a:solidFill>
                <a:latin typeface="Arial" panose="02020603050405020304" pitchFamily="2"/>
              </a:rPr>
              <a:t>(SHANGAI)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0290175" y="5610225"/>
            <a:ext cx="8242300" cy="46278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921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Most of Simon’s clients are senior level executives and business owners who </a:t>
            </a:r>
          </a:p>
          <a:p>
            <a:pPr marL="0" marR="0" indent="0" algn="just">
              <a:lnSpc>
                <a:spcPts val="2000"/>
              </a:lnSpc>
              <a:spcBef>
                <a:spcPts val="275"/>
              </a:spcBef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want to get world class support &amp; advice on talent acquisitions and HR issues.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He has particular interest in working with HR executives &amp; business owners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who want to improve their organization competencies and passionately want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to leave a legacy of their time in office.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Prior to joining Cornerstone China as President in 2003, Simon was with Philips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Lighting as General Manager of China / East Asia and was previously General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Manager of Carnation Foods, Getz Brothers trading and in government services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in Canada as Trade Director for China &amp; South Pacific. </a:t>
            </a:r>
          </a:p>
          <a:p>
            <a:pPr marL="0" marR="0" indent="0" algn="just">
              <a:lnSpc>
                <a:spcPts val="2000"/>
              </a:lnSpc>
              <a:spcBef>
                <a:spcPts val="2555"/>
              </a:spcBef>
              <a:spcAft>
                <a:spcPts val="0"/>
              </a:spcAft>
            </a:pPr>
            <a:r>
              <a:rPr lang="en-US" sz="2000" spc="55">
                <a:solidFill>
                  <a:srgbClr val="12132A"/>
                </a:solidFill>
                <a:latin typeface="Calibri" panose="02020603050405020304" pitchFamily="2"/>
              </a:rPr>
              <a:t>Simon is a native of Hong Kong and studied and worked in Canada. He has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6525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been a resident of Shanghai since 1993. 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416540" y="0"/>
            <a:ext cx="8242300" cy="7573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49720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Gonzalo is Managing Director &amp; Partner of Cornerstone Mexico in Mexico City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and widely connected throughout Central and South America. </a:t>
            </a:r>
          </a:p>
          <a:p>
            <a:pPr marL="0" marR="0" indent="0" algn="just">
              <a:lnSpc>
                <a:spcPts val="2000"/>
              </a:lnSpc>
              <a:spcBef>
                <a:spcPts val="2570"/>
              </a:spcBef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He has over 30 years of top management responsibilities as General Manager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and Commercial, Sales and Talent Development Manager with leading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65">
                <a:solidFill>
                  <a:srgbClr val="12132A"/>
                </a:solidFill>
                <a:latin typeface="Calibri" panose="02020603050405020304" pitchFamily="2"/>
              </a:rPr>
              <a:t>multinational Consumer Goods Corporations as well as entrepreneurship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experience with Director &amp; Partner roles in Talent Management, and Executive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2330"/>
              </a:spcAft>
            </a:pPr>
            <a:r>
              <a:rPr lang="en-US" sz="2000" spc="-25">
                <a:solidFill>
                  <a:srgbClr val="12132A"/>
                </a:solidFill>
                <a:latin typeface="Calibri" panose="02020603050405020304" pitchFamily="2"/>
              </a:rPr>
              <a:t>Search.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753110" y="0"/>
            <a:ext cx="5486400" cy="5007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400935" rIns="0" bIns="0" anchor="t"/>
          <a:lstStyle/>
          <a:p>
            <a:pPr marL="0" marR="0" indent="0" algn="l">
              <a:lnSpc>
                <a:spcPts val="9600"/>
              </a:lnSpc>
              <a:spcAft>
                <a:spcPts val="1375"/>
              </a:spcAft>
            </a:pPr>
            <a:r>
              <a:rPr lang="en-US" sz="7800" b="1" spc="0">
                <a:solidFill>
                  <a:srgbClr val="12132A"/>
                </a:solidFill>
                <a:latin typeface="Arial" panose="02020603050405020304" pitchFamily="2"/>
              </a:rPr>
              <a:t>GONZALO DOOR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753110" y="5007610"/>
            <a:ext cx="5486400" cy="26885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100"/>
              </a:lnSpc>
              <a:spcAft>
                <a:spcPts val="0"/>
              </a:spcAft>
            </a:pPr>
            <a:r>
              <a:rPr lang="en-US" sz="4100" b="1" spc="50">
                <a:solidFill>
                  <a:srgbClr val="000000"/>
                </a:solidFill>
                <a:latin typeface="Arial" panose="02020603050405020304" pitchFamily="2"/>
              </a:rPr>
              <a:t>LATINAMERICA </a:t>
            </a:r>
          </a:p>
          <a:p>
            <a:pPr marL="0" marR="0" indent="0" algn="l">
              <a:lnSpc>
                <a:spcPts val="2800"/>
              </a:lnSpc>
              <a:spcBef>
                <a:spcPts val="1015"/>
              </a:spcBef>
              <a:spcAft>
                <a:spcPts val="13260"/>
              </a:spcAft>
            </a:pPr>
            <a:r>
              <a:rPr lang="en-US" sz="2400" b="1" spc="10">
                <a:solidFill>
                  <a:srgbClr val="000000"/>
                </a:solidFill>
                <a:latin typeface="Arial" panose="02020603050405020304" pitchFamily="2"/>
              </a:rPr>
              <a:t>(MEXICO CITY) 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idx="10"/>
          </p:nvPr>
        </p:nvSpPr>
        <p:spPr>
          <a:xfrm>
            <a:off x="10413365" y="7573010"/>
            <a:ext cx="8242300" cy="26650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921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Gonzalo has filled executive positions in Mexico, Peru, and Central America and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has direct experience in 19 Latin American countries.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Gonzalo has deep expertise in talent development. He has knowledge of more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than 25 business categories as well as coaching and leadership of large teams.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He is recognized for delivering outstanding business results and developing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4870"/>
              </a:spcAft>
            </a:pPr>
            <a:r>
              <a:rPr lang="en-US" sz="2000" spc="-30">
                <a:solidFill>
                  <a:srgbClr val="12132A"/>
                </a:solidFill>
                <a:latin typeface="Calibri" panose="02020603050405020304" pitchFamily="2"/>
              </a:rPr>
              <a:t>people. 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323830" y="4938395"/>
            <a:ext cx="8226425" cy="5873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Alejandra is Chairman of Cornerstone International Group’s LATAM Region. She </a:t>
            </a:r>
          </a:p>
          <a:p>
            <a:pPr marL="0" marR="0" indent="0" algn="l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75">
                <a:solidFill>
                  <a:srgbClr val="12132A"/>
                </a:solidFill>
                <a:latin typeface="Calibri" panose="02020603050405020304" pitchFamily="2"/>
              </a:rPr>
              <a:t>is also Founding partner and President of HUMANITAS, Global Executive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23830" y="5525770"/>
            <a:ext cx="5532120" cy="292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00" spc="-20">
                <a:solidFill>
                  <a:srgbClr val="12132A"/>
                </a:solidFill>
                <a:latin typeface="Calibri" panose="02020603050405020304" pitchFamily="2"/>
              </a:rPr>
              <a:t>Search, Cornerstone’s member firm in Santiago, Chile.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43255" y="0"/>
            <a:ext cx="6858000" cy="4505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88820" rIns="0" bIns="0" anchor="t"/>
          <a:lstStyle/>
          <a:p>
            <a:pPr marL="0" marR="0" indent="0" algn="l">
              <a:lnSpc>
                <a:spcPts val="9500"/>
              </a:lnSpc>
              <a:spcAft>
                <a:spcPts val="700"/>
              </a:spcAft>
            </a:pPr>
            <a:r>
              <a:rPr lang="en-US" sz="7800" b="1" spc="0">
                <a:solidFill>
                  <a:srgbClr val="12132A"/>
                </a:solidFill>
                <a:latin typeface="Arial" panose="02020603050405020304" pitchFamily="2"/>
              </a:rPr>
              <a:t>ALEJANDRA ARANDA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643255" y="4505960"/>
            <a:ext cx="6858000" cy="160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35" rIns="0" bIns="0" anchor="t"/>
          <a:lstStyle/>
          <a:p>
            <a:pPr marL="0" marR="0" indent="0" algn="l">
              <a:lnSpc>
                <a:spcPts val="4700"/>
              </a:lnSpc>
              <a:spcAft>
                <a:spcPts val="0"/>
              </a:spcAft>
            </a:pPr>
            <a:r>
              <a:rPr lang="en-US" sz="4100" b="1" spc="55">
                <a:solidFill>
                  <a:srgbClr val="000000"/>
                </a:solidFill>
                <a:latin typeface="Arial" panose="02020603050405020304" pitchFamily="2"/>
              </a:rPr>
              <a:t>LATINAMERICA </a:t>
            </a:r>
          </a:p>
          <a:p>
            <a:pPr marL="0" marR="0" indent="0" algn="l">
              <a:lnSpc>
                <a:spcPts val="2800"/>
              </a:lnSpc>
              <a:spcBef>
                <a:spcPts val="1015"/>
              </a:spcBef>
              <a:spcAft>
                <a:spcPts val="4095"/>
              </a:spcAft>
            </a:pPr>
            <a:r>
              <a:rPr lang="en-US" sz="2400" b="1" spc="10">
                <a:solidFill>
                  <a:srgbClr val="000000"/>
                </a:solidFill>
                <a:latin typeface="Arial" panose="02020603050405020304" pitchFamily="2"/>
              </a:rPr>
              <a:t>(MEXICO CITY)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10323195" y="6108700"/>
            <a:ext cx="8242300" cy="41294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She is a Board Member, President of the Nominating Committee and former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Chair of the Human Capital Committee in AmCham Chile (American Chamber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of Commerce); Counselor for the Americas of AESC (Association of Executive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Search and Leadership Consultants); member of the Chilean Chapter of WCD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(Women Corporate Directors) and Counselor of Comunidad Mujer.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Since 1994, she has been dedicated to the search for C-levels executives and </a:t>
            </a:r>
          </a:p>
          <a:p>
            <a:pPr marL="0" marR="0" indent="0" algn="just">
              <a:lnSpc>
                <a:spcPts val="2000"/>
              </a:lnSpc>
              <a:spcBef>
                <a:spcPts val="290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Board members, having worked in Latin America, Europe and North America.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She was named a “Leading Consultant” by The Economist Intelligence Unit and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60">
                <a:solidFill>
                  <a:srgbClr val="12132A"/>
                </a:solidFill>
                <a:latin typeface="Calibri" panose="02020603050405020304" pitchFamily="2"/>
              </a:rPr>
              <a:t>recognized several times as one of the 100 women leaders in Chile by the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7175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influential newspaper El Mercurio. 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7733030" y="2209165"/>
            <a:ext cx="4653915" cy="11391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9000"/>
              </a:lnSpc>
              <a:spcAft>
                <a:spcPts val="0"/>
              </a:spcAft>
            </a:pPr>
            <a:r>
              <a:rPr lang="en-US" sz="7800" b="1" spc="-20">
                <a:solidFill>
                  <a:srgbClr val="12142A"/>
                </a:solidFill>
                <a:latin typeface="Arial" panose="02020603050405020304" pitchFamily="2"/>
              </a:rPr>
              <a:t>PRICING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748145" y="4140200"/>
            <a:ext cx="5848985" cy="20110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463040" marR="0" indent="0" algn="l">
              <a:lnSpc>
                <a:spcPts val="3800"/>
              </a:lnSpc>
              <a:spcAft>
                <a:spcPts val="0"/>
              </a:spcAft>
            </a:pP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Fee Basis - 28% of base salary First stage: </a:t>
            </a:r>
            <a:r>
              <a:rPr lang="en-US" sz="2700" b="1" spc="-35">
                <a:solidFill>
                  <a:srgbClr val="040304"/>
                </a:solidFill>
                <a:latin typeface="Arial" panose="02020603050405020304" pitchFamily="2"/>
              </a:rPr>
              <a:t>€ </a:t>
            </a: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20k Second stage: </a:t>
            </a:r>
            <a:r>
              <a:rPr lang="en-US" sz="2700" b="1" spc="-35">
                <a:solidFill>
                  <a:srgbClr val="040304"/>
                </a:solidFill>
                <a:latin typeface="Arial" panose="02020603050405020304" pitchFamily="2"/>
              </a:rPr>
              <a:t>€</a:t>
            </a: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20k </a:t>
            </a:r>
          </a:p>
          <a:p>
            <a:pPr marL="731520" marR="0" indent="0" algn="l">
              <a:lnSpc>
                <a:spcPts val="3100"/>
              </a:lnSpc>
              <a:spcBef>
                <a:spcPts val="1310"/>
              </a:spcBef>
              <a:spcAft>
                <a:spcPts val="0"/>
              </a:spcAft>
            </a:pPr>
            <a:r>
              <a:rPr lang="en-US" sz="2750" b="1" spc="-20">
                <a:solidFill>
                  <a:srgbClr val="040304"/>
                </a:solidFill>
                <a:latin typeface="Arial" panose="02020603050405020304" pitchFamily="2"/>
              </a:rPr>
              <a:t>Completion: balance due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4712335" y="7042150"/>
            <a:ext cx="1036320" cy="2171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4130" rIns="0" bIns="0" anchor="t"/>
          <a:lstStyle/>
          <a:p>
            <a:pPr marL="0" marR="0" indent="0" algn="l">
              <a:lnSpc>
                <a:spcPts val="1500"/>
              </a:lnSpc>
              <a:spcAft>
                <a:spcPts val="0"/>
              </a:spcAft>
            </a:pPr>
            <a:r>
              <a:rPr lang="en-US" sz="1400" spc="-60">
                <a:solidFill>
                  <a:srgbClr val="000000"/>
                </a:solidFill>
                <a:latin typeface="Calibri" panose="02020603050405020304" pitchFamily="2"/>
              </a:rPr>
              <a:t>Considerations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4715510" y="7368540"/>
            <a:ext cx="7293610" cy="720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Cancellations </a:t>
            </a:r>
          </a:p>
          <a:p>
            <a:pPr marL="228600" marR="0" indent="0" algn="just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of cancellation before delivery of the short list, the first stage invoice will be payable </a:t>
            </a:r>
          </a:p>
          <a:p>
            <a:pPr marL="228600" marR="0" indent="0" algn="just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50" i="1" spc="-5">
                <a:solidFill>
                  <a:srgbClr val="000000"/>
                </a:solidFill>
                <a:latin typeface="Calibri" panose="02020603050405020304" pitchFamily="2"/>
              </a:rPr>
              <a:t>-In the event of cancellation after delivery of the short list, the 80% of our total invoice will be payable </a:t>
            </a:r>
          </a:p>
          <a:p>
            <a:pPr marL="228600" marR="0" indent="0" algn="just">
              <a:lnSpc>
                <a:spcPts val="14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of cancellation after presentation of the candidate, the total invoice will be payable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4712335" y="8206740"/>
            <a:ext cx="9732010" cy="388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Referral </a:t>
            </a:r>
          </a:p>
          <a:p>
            <a:pPr marL="0" marR="0" indent="0" algn="r">
              <a:lnSpc>
                <a:spcPts val="1400"/>
              </a:lnSpc>
              <a:spcBef>
                <a:spcPts val="60"/>
              </a:spcBef>
              <a:spcAft>
                <a:spcPts val="25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-If the chosen candidate is referred by the client and completes the selection process, 80% of the original total search fee will be invoiced.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4712335" y="8712835"/>
            <a:ext cx="11518265" cy="5581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Interruption </a:t>
            </a:r>
          </a:p>
          <a:p>
            <a:pPr marL="320040" marR="0" indent="0" algn="l">
              <a:lnSpc>
                <a:spcPts val="1300"/>
              </a:lnSpc>
              <a:spcBef>
                <a:spcPts val="26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that the client decides to suspend the search temporarily, Cornerstone will wait 3 months to restart the process. Reactivation after this period, will be treated as a new mandate 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1423670" y="2667000"/>
            <a:ext cx="6261100" cy="11417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270" rIns="0" bIns="0" anchor="t"/>
          <a:lstStyle/>
          <a:p>
            <a:pPr marL="0" marR="0" indent="0" algn="l">
              <a:lnSpc>
                <a:spcPts val="8900"/>
              </a:lnSpc>
              <a:spcAft>
                <a:spcPts val="0"/>
              </a:spcAft>
            </a:pPr>
            <a:r>
              <a:rPr lang="en-US" sz="7800" b="1" spc="-145">
                <a:solidFill>
                  <a:srgbClr val="12132A"/>
                </a:solidFill>
                <a:latin typeface="Arial" panose="02020603050405020304" pitchFamily="2"/>
              </a:rPr>
              <a:t>CONTACTO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0"/>
          </p:nvPr>
        </p:nvSpPr>
        <p:spPr>
          <a:xfrm>
            <a:off x="1423670" y="3808730"/>
            <a:ext cx="6261100" cy="50304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10920" rIns="0" bIns="0" anchor="t"/>
          <a:lstStyle/>
          <a:p>
            <a:pPr marL="182880" marR="0" indent="0" algn="l">
              <a:lnSpc>
                <a:spcPts val="3200"/>
              </a:lnSpc>
              <a:spcAft>
                <a:spcPts val="0"/>
              </a:spcAft>
            </a:pPr>
            <a:r>
              <a:rPr lang="en-US" sz="2800" b="1" spc="-70">
                <a:solidFill>
                  <a:srgbClr val="000000"/>
                </a:solidFill>
                <a:latin typeface="Arial" panose="02020603050405020304" pitchFamily="2"/>
              </a:rPr>
              <a:t>LYDIA GOUTAS </a:t>
            </a:r>
          </a:p>
          <a:p>
            <a:pPr marL="502920" marR="0" indent="0" algn="l">
              <a:lnSpc>
                <a:spcPts val="2400"/>
              </a:lnSpc>
              <a:spcBef>
                <a:spcPts val="2255"/>
              </a:spcBef>
              <a:spcAft>
                <a:spcPts val="0"/>
              </a:spcAft>
            </a:pPr>
            <a:r>
              <a:rPr lang="en-US" sz="2350" spc="5">
                <a:solidFill>
                  <a:srgbClr val="000000"/>
                </a:solidFill>
                <a:latin typeface="Calibri" panose="02020603050405020304" pitchFamily="2"/>
              </a:rPr>
              <a:t>MANAGING PARTNER - Cornerstone Vienna </a:t>
            </a:r>
          </a:p>
          <a:p>
            <a:pPr marL="502920" marR="0" indent="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50" spc="0">
                <a:solidFill>
                  <a:srgbClr val="000000"/>
                </a:solidFill>
                <a:latin typeface="Calibri" panose="02020603050405020304" pitchFamily="2"/>
              </a:rPr>
              <a:t>(Lehner Executive Partners) </a:t>
            </a:r>
            <a:r>
              <a:rPr lang="en-US" sz="2050" b="1" u="sng" spc="0">
                <a:solidFill>
                  <a:srgbClr val="0000FF"/>
                </a:solidFill>
                <a:latin typeface="Calibri" panose="02020603050405020304" pitchFamily="2"/>
              </a:rPr>
              <a:t>l.goutas@lehnerexecutive.com</a:t>
            </a:r>
            <a:r>
              <a:rPr lang="en-US" sz="100" b="1" spc="0">
                <a:solidFill>
                  <a:srgbClr val="12132A"/>
                </a:solidFill>
                <a:latin typeface="Calibri" panose="02020603050405020304" pitchFamily="2"/>
              </a:rPr>
              <a:t> </a:t>
            </a:r>
          </a:p>
          <a:p>
            <a:pPr marL="502920" marR="0" indent="0" algn="l">
              <a:lnSpc>
                <a:spcPts val="2400"/>
              </a:lnSpc>
              <a:spcBef>
                <a:spcPts val="410"/>
              </a:spcBef>
              <a:spcAft>
                <a:spcPts val="0"/>
              </a:spcAft>
            </a:pPr>
            <a:r>
              <a:rPr lang="en-US" sz="2350" spc="10">
                <a:solidFill>
                  <a:srgbClr val="000000"/>
                </a:solidFill>
                <a:latin typeface="Calibri" panose="02020603050405020304" pitchFamily="2"/>
              </a:rPr>
              <a:t>+436646118207 </a:t>
            </a:r>
          </a:p>
          <a:p>
            <a:pPr marL="502920" marR="0" indent="0" algn="l">
              <a:lnSpc>
                <a:spcPts val="2500"/>
              </a:lnSpc>
              <a:spcBef>
                <a:spcPts val="6205"/>
              </a:spcBef>
              <a:spcAft>
                <a:spcPts val="20"/>
              </a:spcAft>
            </a:pPr>
            <a:r>
              <a:rPr lang="en-US" sz="2350" u="sng" spc="5">
                <a:solidFill>
                  <a:srgbClr val="0000FF"/>
                </a:solidFill>
                <a:latin typeface="Calibri" panose="02020603050405020304" pitchFamily="2"/>
              </a:rPr>
              <a:t>www.cornerstone-group.com</a:t>
            </a:r>
            <a:r>
              <a:rPr lang="en-US" sz="100" spc="5">
                <a:solidFill>
                  <a:srgbClr val="000000"/>
                </a:solidFill>
                <a:latin typeface="Calibri" panose="02020603050405020304" pitchFamily="2"/>
              </a:rPr>
              <a:t> 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8144510" y="6784340"/>
            <a:ext cx="3749040" cy="5111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0"/>
              </a:lnSpc>
              <a:spcAft>
                <a:spcPts val="0"/>
              </a:spcAft>
            </a:pPr>
            <a:r>
              <a:rPr lang="en-US" sz="3500" spc="-35">
                <a:solidFill>
                  <a:srgbClr val="FFFFFF"/>
                </a:solidFill>
                <a:latin typeface="Arial" panose="02020603050405020304" pitchFamily="2"/>
              </a:rPr>
              <a:t>WELCOME ADL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8382000" y="9542145"/>
            <a:ext cx="3474720" cy="260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385" rIns="0" bIns="0" anchor="t"/>
          <a:lstStyle/>
          <a:p>
            <a:pPr marL="0" marR="0" indent="0" algn="l">
              <a:lnSpc>
                <a:spcPts val="1700"/>
              </a:lnSpc>
              <a:spcAft>
                <a:spcPts val="45"/>
              </a:spcAft>
              <a:tabLst>
                <a:tab pos="3474720" algn="r"/>
              </a:tabLst>
            </a:pPr>
            <a:r>
              <a:rPr lang="en-US" sz="1750" spc="0">
                <a:solidFill>
                  <a:srgbClr val="FFFFFF"/>
                </a:solidFill>
                <a:latin typeface="Calibri" panose="02020603050405020304" pitchFamily="2"/>
              </a:rPr>
              <a:t>WEB </a:t>
            </a:r>
            <a:r>
              <a:rPr lang="en-US" sz="1750" u="sng" spc="0">
                <a:solidFill>
                  <a:srgbClr val="0000FF"/>
                </a:solidFill>
                <a:latin typeface="Calibri" panose="02020603050405020304" pitchFamily="2"/>
              </a:rPr>
              <a:t>www.cornerstone-group.com</a:t>
            </a:r>
            <a:r>
              <a:rPr lang="en-US" sz="100" spc="0">
                <a:solidFill>
                  <a:srgbClr val="FFFFFF"/>
                </a:solidFill>
                <a:latin typeface="Calibri" panose="02020603050405020304" pitchFamily="2"/>
              </a:rPr>
              <a:t>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8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jpg"/><Relationship Id="rId5" Type="http://schemas.openxmlformats.org/officeDocument/2006/relationships/image" Target="../media/image11.jpg"/><Relationship Id="rId4" Type="http://schemas.openxmlformats.org/officeDocument/2006/relationships/image" Target="../media/image5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4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735" cy="1131443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804545" y="3950335"/>
            <a:ext cx="7461885" cy="1022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000"/>
              </a:lnSpc>
              <a:spcAft>
                <a:spcPts val="0"/>
              </a:spcAft>
            </a:pPr>
            <a:r>
              <a:rPr lang="en-US" sz="7000" spc="-60">
                <a:solidFill>
                  <a:srgbClr val="FFFFFF"/>
                </a:solidFill>
                <a:latin typeface="Arial" panose="02020603050405020304" pitchFamily="2"/>
              </a:rPr>
              <a:t>WELCOME ADL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829310" y="5135880"/>
            <a:ext cx="6345555" cy="11728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3950" b="1" spc="0" dirty="0">
                <a:solidFill>
                  <a:srgbClr val="FFFFFF"/>
                </a:solidFill>
                <a:latin typeface="Arial" panose="02020603050405020304" pitchFamily="2"/>
              </a:rPr>
              <a:t>EXECUTIVE SEARCH with CORNERSTONE </a:t>
            </a: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80D343FE-9BDC-4003-A4F1-9B26B933DC0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760643" y="9636760"/>
            <a:ext cx="6345555" cy="11728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3950" b="1" dirty="0">
                <a:solidFill>
                  <a:srgbClr val="FFFFFF"/>
                </a:solidFill>
                <a:latin typeface="Arial" panose="02020603050405020304" pitchFamily="2"/>
              </a:rPr>
              <a:t>September 1</a:t>
            </a:r>
            <a:r>
              <a:rPr lang="en-US" sz="3950" b="1" baseline="30000" dirty="0">
                <a:solidFill>
                  <a:srgbClr val="FFFFFF"/>
                </a:solidFill>
                <a:latin typeface="Arial" panose="02020603050405020304" pitchFamily="2"/>
              </a:rPr>
              <a:t>st</a:t>
            </a:r>
            <a:r>
              <a:rPr lang="en-US" sz="3950" b="1" dirty="0">
                <a:solidFill>
                  <a:srgbClr val="FFFFFF"/>
                </a:solidFill>
                <a:latin typeface="Arial" panose="02020603050405020304" pitchFamily="2"/>
              </a:rPr>
              <a:t>, 2019</a:t>
            </a:r>
            <a:endParaRPr lang="en-US" sz="3950" b="1" spc="0" dirty="0">
              <a:solidFill>
                <a:srgbClr val="FFFFFF"/>
              </a:solidFill>
              <a:latin typeface="Arial" panose="02020603050405020304" pitchFamily="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7674610" y="4705985"/>
            <a:ext cx="1734820" cy="390525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3"/>
          <a:stretch>
            <a:fillRect/>
          </a:stretch>
        </p:blipFill>
        <p:spPr>
          <a:xfrm>
            <a:off x="11576050" y="4486910"/>
            <a:ext cx="853440" cy="853440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7650480" y="6678295"/>
            <a:ext cx="1539240" cy="414655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1490960" y="6495415"/>
            <a:ext cx="1066800" cy="667385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6"/>
          <a:stretch>
            <a:fillRect/>
          </a:stretch>
        </p:blipFill>
        <p:spPr>
          <a:xfrm>
            <a:off x="7927975" y="8360410"/>
            <a:ext cx="831850" cy="83566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7"/>
          <a:stretch>
            <a:fillRect/>
          </a:stretch>
        </p:blipFill>
        <p:spPr>
          <a:xfrm>
            <a:off x="11631295" y="8324215"/>
            <a:ext cx="816610" cy="853440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8"/>
          <a:stretch>
            <a:fillRect/>
          </a:stretch>
        </p:blipFill>
        <p:spPr>
          <a:xfrm>
            <a:off x="18714720" y="10189210"/>
            <a:ext cx="908050" cy="87820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82625" y="0"/>
            <a:ext cx="5943600" cy="43103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8335" rIns="0" bIns="0" anchor="t"/>
          <a:lstStyle/>
          <a:p>
            <a:pPr marL="0" marR="0" indent="0" algn="l">
              <a:lnSpc>
                <a:spcPts val="9000"/>
              </a:lnSpc>
              <a:spcAft>
                <a:spcPts val="9825"/>
              </a:spcAft>
            </a:pPr>
            <a:r>
              <a:rPr lang="en-US" sz="7800" b="1" spc="-40">
                <a:solidFill>
                  <a:srgbClr val="12132A"/>
                </a:solidFill>
                <a:latin typeface="Arial" panose="02020603050405020304" pitchFamily="2"/>
              </a:rPr>
              <a:t>ABOUT US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3211810" y="4310380"/>
            <a:ext cx="6045200" cy="1202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3200"/>
              </a:lnSpc>
              <a:spcAft>
                <a:spcPts val="0"/>
              </a:spcAft>
            </a:pPr>
            <a:r>
              <a:rPr lang="en-US" sz="2800" b="1" spc="-120">
                <a:solidFill>
                  <a:srgbClr val="12132A"/>
                </a:solidFill>
                <a:latin typeface="Arial" panose="02020603050405020304" pitchFamily="2"/>
              </a:rPr>
              <a:t>CORNERSTONE </a:t>
            </a:r>
          </a:p>
          <a:p>
            <a:pPr marL="0" marR="0" indent="0" algn="just">
              <a:lnSpc>
                <a:spcPts val="2300"/>
              </a:lnSpc>
              <a:spcBef>
                <a:spcPts val="16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 network of 58 offices in 36 countries and the main cities of the world.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978535" y="4654550"/>
            <a:ext cx="6016625" cy="8077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r">
              <a:lnSpc>
                <a:spcPts val="17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Member of AESC, Association of Executive Search and </a:t>
            </a:r>
          </a:p>
          <a:p>
            <a:pPr marL="0" marR="0" indent="0" algn="l">
              <a:lnSpc>
                <a:spcPts val="2000"/>
              </a:lnSpc>
              <a:spcBef>
                <a:spcPts val="275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Leadership Consultants, whose mission is to promote best </a:t>
            </a:r>
          </a:p>
          <a:p>
            <a:pPr marL="0" marR="0" indent="0" algn="r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practices in the executive search industry. 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/>
        </p:nvGraphicFramePr>
        <p:xfrm>
          <a:off x="972820" y="6282055"/>
          <a:ext cx="17043400" cy="1398270"/>
        </p:xfrm>
        <a:graphic>
          <a:graphicData uri="http://schemas.openxmlformats.org/drawingml/2006/table">
            <a:tbl>
              <a:tblPr/>
              <a:tblGrid>
                <a:gridCol w="636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9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6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3950">
                <a:tc rowSpan="2">
                  <a:txBody>
                    <a:bodyPr/>
                    <a:lstStyle/>
                    <a:p>
                      <a:pPr marL="0" marR="320040" indent="0" algn="r">
                        <a:lnSpc>
                          <a:spcPts val="2000"/>
                        </a:lnSpc>
                        <a:spcBef>
                          <a:spcPts val="4205"/>
                        </a:spcBef>
                        <a:spcAft>
                          <a:spcPts val="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Cornerstone has been rated by Forbes magazine as one of </a:t>
                      </a:r>
                    </a:p>
                    <a:p>
                      <a:pPr marL="0" marR="320040" indent="0" algn="r">
                        <a:lnSpc>
                          <a:spcPts val="2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the top 10 executive search firms in the world. </a:t>
                      </a:r>
                    </a:p>
                    <a:p>
                      <a:pPr marL="0" marR="320040" indent="0" algn="r">
                        <a:lnSpc>
                          <a:spcPts val="2000"/>
                        </a:lnSpc>
                        <a:spcBef>
                          <a:spcPts val="145"/>
                        </a:spcBef>
                        <a:spcAft>
                          <a:spcPts val="7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(Year 2016 &amp; 2017) </a:t>
                      </a:r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8890" cmpd="sng">
                      <a:solidFill>
                        <a:srgbClr val="12132A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 cmpd="sng">
                      <a:solidFill>
                        <a:srgbClr val="12132A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8890" cmpd="sng">
                      <a:solidFill>
                        <a:srgbClr val="12132A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11480" marR="0" indent="0" algn="l">
                        <a:lnSpc>
                          <a:spcPts val="3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CONSULTING SIGNATURE </a:t>
                      </a:r>
                    </a:p>
                    <a:p>
                      <a:pPr marL="411480" marR="0" indent="0" algn="l">
                        <a:lnSpc>
                          <a:spcPts val="2000"/>
                        </a:lnSpc>
                        <a:spcBef>
                          <a:spcPts val="1775"/>
                        </a:spcBef>
                        <a:spcAft>
                          <a:spcPts val="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Dedicated to the attraction, search, selection </a:t>
                      </a:r>
                    </a:p>
                    <a:p>
                      <a:pPr marL="411480" marR="0" indent="0" algn="l">
                        <a:lnSpc>
                          <a:spcPts val="2000"/>
                        </a:lnSpc>
                        <a:spcBef>
                          <a:spcPts val="275"/>
                        </a:spcBef>
                        <a:spcAft>
                          <a:spcPts val="161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and assessments of executives. </a:t>
                      </a:r>
                    </a:p>
                  </a:txBody>
                  <a:tcPr marL="0" marR="0" marT="0" marB="0">
                    <a:lnL w="8890" cmpd="sng">
                      <a:solidFill>
                        <a:srgbClr val="12132A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/>
        </p:nvGraphicFramePr>
        <p:xfrm>
          <a:off x="972820" y="8206105"/>
          <a:ext cx="17043400" cy="1418590"/>
        </p:xfrm>
        <a:graphic>
          <a:graphicData uri="http://schemas.openxmlformats.org/drawingml/2006/table">
            <a:tbl>
              <a:tblPr/>
              <a:tblGrid>
                <a:gridCol w="636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4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96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4270">
                <a:tc>
                  <a:txBody>
                    <a:bodyPr/>
                    <a:lstStyle/>
                    <a:p>
                      <a:pPr marL="0" marR="320040" indent="0" algn="r">
                        <a:lnSpc>
                          <a:spcPts val="2000"/>
                        </a:lnSpc>
                        <a:spcBef>
                          <a:spcPts val="2780"/>
                        </a:spcBef>
                        <a:spcAft>
                          <a:spcPts val="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Partners in our clients’ growth with a success rate </a:t>
                      </a:r>
                    </a:p>
                    <a:p>
                      <a:pPr marL="0" marR="320040" indent="0" algn="r">
                        <a:lnSpc>
                          <a:spcPts val="2000"/>
                        </a:lnSpc>
                        <a:spcBef>
                          <a:spcPts val="365"/>
                        </a:spcBef>
                        <a:spcAft>
                          <a:spcPts val="1750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significantly over 90%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8890" cmpd="sng">
                      <a:solidFill>
                        <a:srgbClr val="12132A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 cmpd="sng">
                      <a:solidFill>
                        <a:srgbClr val="12132A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8890" cmpd="sng">
                      <a:solidFill>
                        <a:srgbClr val="12132A"/>
                      </a:solidFill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11480" marR="0" indent="0" algn="l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30 YEARS OF SERVICE </a:t>
                      </a:r>
                    </a:p>
                    <a:p>
                      <a:pPr marL="411480" marR="0" indent="0" algn="l">
                        <a:lnSpc>
                          <a:spcPts val="2000"/>
                        </a:lnSpc>
                        <a:spcBef>
                          <a:spcPts val="2185"/>
                        </a:spcBef>
                        <a:spcAft>
                          <a:spcPts val="0"/>
                        </a:spcAft>
                      </a:pPr>
                      <a:r>
                        <a:rPr lang="en-US" sz="2000" spc="-35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Topsexecutive search processes and 30 years of </a:t>
                      </a:r>
                    </a:p>
                    <a:p>
                      <a:pPr marL="411480" marR="0" indent="0" algn="l">
                        <a:lnSpc>
                          <a:spcPts val="2000"/>
                        </a:lnSpc>
                        <a:spcBef>
                          <a:spcPts val="245"/>
                        </a:spcBef>
                        <a:spcAft>
                          <a:spcPts val="95"/>
                        </a:spcAft>
                      </a:pPr>
                      <a:r>
                        <a:rPr lang="en-US" sz="20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experience. </a:t>
                      </a:r>
                    </a:p>
                  </a:txBody>
                  <a:tcPr marL="0" marR="0" marT="0" marB="0">
                    <a:lnL w="8890" cmpd="sng">
                      <a:solidFill>
                        <a:srgbClr val="12132A"/>
                      </a:solidFill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65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9" name="Conector recto 18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20" name="Conector recto 19"/>
          <p:cNvCxnSpPr/>
          <p:nvPr/>
        </p:nvCxnSpPr>
        <p:spPr>
          <a:xfrm>
            <a:off x="12816840" y="4346575"/>
            <a:ext cx="0" cy="1122045"/>
          </a:xfrm>
          <a:prstGeom prst="line">
            <a:avLst/>
          </a:prstGeom>
          <a:ln w="8890" cmpd="sng">
            <a:solidFill>
              <a:srgbClr val="12132A"/>
            </a:solidFill>
          </a:ln>
        </p:spPr>
      </p:cxnSp>
      <p:cxnSp>
        <p:nvCxnSpPr>
          <p:cNvPr id="21" name="Conector recto 20"/>
          <p:cNvCxnSpPr/>
          <p:nvPr/>
        </p:nvCxnSpPr>
        <p:spPr>
          <a:xfrm>
            <a:off x="7330440" y="4346575"/>
            <a:ext cx="0" cy="1122045"/>
          </a:xfrm>
          <a:prstGeom prst="line">
            <a:avLst/>
          </a:prstGeom>
          <a:ln w="88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9997440" y="0"/>
            <a:ext cx="10107295" cy="11311255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740410" y="2849880"/>
            <a:ext cx="8618220" cy="28365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endParaRPr/>
          </a:p>
        </p:txBody>
      </p:sp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1014730" y="5812790"/>
            <a:ext cx="106680" cy="10350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4"/>
          <a:stretch>
            <a:fillRect/>
          </a:stretch>
        </p:blipFill>
        <p:spPr>
          <a:xfrm>
            <a:off x="1014730" y="6668770"/>
            <a:ext cx="106680" cy="106680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5"/>
          <a:stretch>
            <a:fillRect/>
          </a:stretch>
        </p:blipFill>
        <p:spPr>
          <a:xfrm>
            <a:off x="1014730" y="7257415"/>
            <a:ext cx="106680" cy="103505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438910" y="7824470"/>
            <a:ext cx="124460" cy="73152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740410" y="0"/>
            <a:ext cx="11925300" cy="28498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44575" rIns="0" bIns="0" anchor="t"/>
          <a:lstStyle/>
          <a:p>
            <a:pPr marL="0" marR="0" indent="0" algn="l">
              <a:lnSpc>
                <a:spcPts val="7800"/>
              </a:lnSpc>
              <a:spcAft>
                <a:spcPts val="20835"/>
              </a:spcAft>
            </a:pPr>
            <a:r>
              <a:rPr lang="en-US" sz="6350" b="1" spc="0">
                <a:solidFill>
                  <a:srgbClr val="15151E"/>
                </a:solidFill>
                <a:latin typeface="Arial" panose="02020603050405020304" pitchFamily="2"/>
              </a:rPr>
              <a:t>EXECUTIVE RECRUITING IS SOLUTION NOT A TASK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1203960" y="5686425"/>
            <a:ext cx="5486400" cy="17475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0480" rIns="0" bIns="0" anchor="t"/>
          <a:lstStyle/>
          <a:p>
            <a:pPr marL="0" marR="0" indent="0" algn="just">
              <a:lnSpc>
                <a:spcPts val="2300"/>
              </a:lnSpc>
              <a:spcAft>
                <a:spcPts val="0"/>
              </a:spcAft>
            </a:pPr>
            <a:r>
              <a:rPr lang="en-US" sz="2050" spc="-15">
                <a:solidFill>
                  <a:srgbClr val="15151E"/>
                </a:solidFill>
                <a:latin typeface="Calibri" panose="02020603050405020304" pitchFamily="2"/>
              </a:rPr>
              <a:t>OUR RECRUITING </a:t>
            </a:r>
            <a:r>
              <a:rPr lang="en-US" sz="2000" spc="-25">
                <a:solidFill>
                  <a:srgbClr val="15151E"/>
                </a:solidFill>
                <a:latin typeface="Calibri" panose="02020603050405020304" pitchFamily="2"/>
              </a:rPr>
              <a:t>looks at what you need to do, not </a:t>
            </a:r>
          </a:p>
          <a:p>
            <a:pPr marL="0" marR="0" indent="0" algn="just">
              <a:lnSpc>
                <a:spcPts val="2000"/>
              </a:lnSpc>
              <a:spcBef>
                <a:spcPts val="10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who you want to have. </a:t>
            </a:r>
          </a:p>
          <a:p>
            <a:pPr marL="0" marR="0" indent="0" algn="just">
              <a:lnSpc>
                <a:spcPts val="2000"/>
              </a:lnSpc>
              <a:spcBef>
                <a:spcPts val="245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Its focus is on Executive and Key Player Search </a:t>
            </a:r>
          </a:p>
          <a:p>
            <a:pPr marL="0" marR="0" indent="0" algn="just">
              <a:lnSpc>
                <a:spcPts val="2000"/>
              </a:lnSpc>
              <a:spcBef>
                <a:spcPts val="2545"/>
              </a:spcBef>
              <a:spcAft>
                <a:spcPts val="0"/>
              </a:spcAft>
            </a:pPr>
            <a:r>
              <a:rPr lang="en-US" sz="2000" spc="-10">
                <a:solidFill>
                  <a:srgbClr val="15151E"/>
                </a:solidFill>
                <a:latin typeface="Calibri" panose="02020603050405020304" pitchFamily="2"/>
              </a:rPr>
              <a:t>Its purpose is to: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633855" y="7433945"/>
            <a:ext cx="5056505" cy="38773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4226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0">
                <a:solidFill>
                  <a:srgbClr val="15151E"/>
                </a:solidFill>
                <a:latin typeface="Calibri" panose="02020603050405020304" pitchFamily="2"/>
              </a:rPr>
              <a:t>Optimize the chances of success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5151E"/>
                </a:solidFill>
                <a:latin typeface="Calibri" panose="02020603050405020304" pitchFamily="2"/>
              </a:rPr>
              <a:t>Minimize the risk of failure </a:t>
            </a:r>
          </a:p>
          <a:p>
            <a:pPr marL="0" marR="0" indent="0" algn="just">
              <a:lnSpc>
                <a:spcPts val="2000"/>
              </a:lnSpc>
              <a:spcBef>
                <a:spcPts val="170"/>
              </a:spcBef>
              <a:spcAft>
                <a:spcPts val="21310"/>
              </a:spcAft>
            </a:pPr>
            <a:r>
              <a:rPr lang="en-US" sz="2000" spc="-5">
                <a:solidFill>
                  <a:srgbClr val="15151E"/>
                </a:solidFill>
                <a:latin typeface="Calibri" panose="02020603050405020304" pitchFamily="2"/>
              </a:rPr>
              <a:t>Maximize your human capital investment </a:t>
            </a:r>
          </a:p>
        </p:txBody>
      </p:sp>
      <p:cxnSp>
        <p:nvCxnSpPr>
          <p:cNvPr id="16" name="Conector recto 15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5151E"/>
            </a:solidFill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3790" y="0"/>
            <a:ext cx="10100945" cy="1131125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94690" y="0"/>
            <a:ext cx="10972800" cy="44069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9605" rIns="0" bIns="0" anchor="t"/>
          <a:lstStyle/>
          <a:p>
            <a:pPr marL="0" marR="0" indent="0" algn="l">
              <a:lnSpc>
                <a:spcPts val="9000"/>
              </a:lnSpc>
              <a:spcAft>
                <a:spcPts val="10560"/>
              </a:spcAft>
            </a:pPr>
            <a:r>
              <a:rPr lang="en-US" sz="7750" b="1" spc="35">
                <a:solidFill>
                  <a:srgbClr val="121427"/>
                </a:solidFill>
                <a:latin typeface="Arial" panose="02020603050405020304" pitchFamily="2"/>
              </a:rPr>
              <a:t>THE MAIN DRIVERS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94690" y="4406900"/>
            <a:ext cx="10972800" cy="11068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6195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-45">
                <a:solidFill>
                  <a:srgbClr val="121427"/>
                </a:solidFill>
                <a:latin typeface="Calibri" panose="02020603050405020304" pitchFamily="2"/>
              </a:rPr>
              <a:t>MOTIVATION </a:t>
            </a:r>
          </a:p>
          <a:p>
            <a:pPr marL="274320" marR="0" indent="0" algn="just">
              <a:lnSpc>
                <a:spcPts val="2000"/>
              </a:lnSpc>
              <a:spcBef>
                <a:spcPts val="995"/>
              </a:spcBef>
              <a:spcAft>
                <a:spcPts val="0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We believe that bringing in the best people to your leadership team is the most </a:t>
            </a:r>
          </a:p>
          <a:p>
            <a:pPr marL="27432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5">
                <a:solidFill>
                  <a:srgbClr val="121427"/>
                </a:solidFill>
                <a:latin typeface="Calibri" panose="02020603050405020304" pitchFamily="2"/>
              </a:rPr>
              <a:t>important single responsibility you have to your organization.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94690" y="5513705"/>
            <a:ext cx="8943340" cy="20605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05205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-20">
                <a:solidFill>
                  <a:srgbClr val="121427"/>
                </a:solidFill>
                <a:latin typeface="Calibri" panose="02020603050405020304" pitchFamily="2"/>
              </a:rPr>
              <a:t>EXECUTION </a:t>
            </a:r>
          </a:p>
          <a:p>
            <a:pPr marL="274320" marR="0" indent="0" algn="just">
              <a:lnSpc>
                <a:spcPts val="2000"/>
              </a:lnSpc>
              <a:spcBef>
                <a:spcPts val="895"/>
              </a:spcBef>
              <a:spcAft>
                <a:spcPts val="0"/>
              </a:spcAft>
            </a:pPr>
            <a:r>
              <a:rPr lang="en-US" sz="2000" spc="-10">
                <a:solidFill>
                  <a:srgbClr val="121427"/>
                </a:solidFill>
                <a:latin typeface="Calibri" panose="02020603050405020304" pitchFamily="2"/>
              </a:rPr>
              <a:t>We become your partner. We help to realize your vision with the best global search, </a:t>
            </a:r>
          </a:p>
          <a:p>
            <a:pPr marL="27432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21427"/>
                </a:solidFill>
                <a:latin typeface="Calibri" panose="02020603050405020304" pitchFamily="2"/>
              </a:rPr>
              <a:t>best screening and best assessment of ability and compatibility.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694690" y="7574280"/>
            <a:ext cx="8897620" cy="37369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56310" rIns="0" bIns="0" anchor="t"/>
          <a:lstStyle/>
          <a:p>
            <a:pPr marL="274320" marR="0" indent="0" algn="just">
              <a:lnSpc>
                <a:spcPts val="3100"/>
              </a:lnSpc>
              <a:spcAft>
                <a:spcPts val="0"/>
              </a:spcAft>
            </a:pPr>
            <a:r>
              <a:rPr lang="en-US" sz="2750" b="1" spc="0">
                <a:solidFill>
                  <a:srgbClr val="121427"/>
                </a:solidFill>
                <a:latin typeface="Calibri" panose="02020603050405020304" pitchFamily="2"/>
              </a:rPr>
              <a:t>CONTRIBUTION </a:t>
            </a:r>
          </a:p>
          <a:p>
            <a:pPr marL="274320" marR="0" indent="0" algn="just">
              <a:lnSpc>
                <a:spcPts val="2000"/>
              </a:lnSpc>
              <a:spcBef>
                <a:spcPts val="895"/>
              </a:spcBef>
              <a:spcAft>
                <a:spcPts val="0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Your investment is in bottom-line performance, so success is a point in the future. </a:t>
            </a:r>
          </a:p>
          <a:p>
            <a:pPr marL="274320" marR="0" indent="0" algn="just">
              <a:lnSpc>
                <a:spcPts val="2000"/>
              </a:lnSpc>
              <a:spcBef>
                <a:spcPts val="270"/>
              </a:spcBef>
              <a:spcAft>
                <a:spcPts val="13605"/>
              </a:spcAft>
            </a:pPr>
            <a:r>
              <a:rPr lang="en-US" sz="2000" spc="0">
                <a:solidFill>
                  <a:srgbClr val="121427"/>
                </a:solidFill>
                <a:latin typeface="Calibri" panose="02020603050405020304" pitchFamily="2"/>
              </a:rPr>
              <a:t>We accelerate that arrival with onboarding and leadership development 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481330" y="0"/>
            <a:ext cx="0" cy="2884170"/>
          </a:xfrm>
          <a:prstGeom prst="line">
            <a:avLst/>
          </a:prstGeom>
          <a:ln w="21590" cmpd="sng">
            <a:solidFill>
              <a:srgbClr val="121427"/>
            </a:solidFill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738850" y="10189210"/>
            <a:ext cx="893445" cy="87820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577330" y="4775200"/>
            <a:ext cx="7315200" cy="5414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18440" rIns="0" bIns="0" anchor="t"/>
          <a:lstStyle/>
          <a:p>
            <a:pPr marL="0" marR="0" indent="0" algn="ctr">
              <a:lnSpc>
                <a:spcPts val="9000"/>
              </a:lnSpc>
              <a:spcAft>
                <a:spcPts val="31905"/>
              </a:spcAft>
            </a:pPr>
            <a:r>
              <a:rPr lang="en-US" sz="7800" b="1" spc="5">
                <a:solidFill>
                  <a:srgbClr val="12132A"/>
                </a:solidFill>
                <a:latin typeface="Arial" panose="02020603050405020304" pitchFamily="2"/>
              </a:rPr>
              <a:t>OUR PEOPLE 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14237335" y="4785360"/>
            <a:ext cx="0" cy="173799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6" name="Conector recto 5"/>
          <p:cNvCxnSpPr/>
          <p:nvPr/>
        </p:nvCxnSpPr>
        <p:spPr>
          <a:xfrm>
            <a:off x="6028690" y="4785360"/>
            <a:ext cx="0" cy="173799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7" name="Conector recto 6"/>
          <p:cNvCxnSpPr/>
          <p:nvPr/>
        </p:nvCxnSpPr>
        <p:spPr>
          <a:xfrm>
            <a:off x="14234160" y="5654040"/>
            <a:ext cx="5871210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8" name="Conector recto 7"/>
          <p:cNvCxnSpPr/>
          <p:nvPr/>
        </p:nvCxnSpPr>
        <p:spPr>
          <a:xfrm>
            <a:off x="0" y="5654040"/>
            <a:ext cx="6032500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/>
          <p:nvPr/>
        </p:nvPicPr>
        <p:blipFill>
          <a:blip r:embed="rId2"/>
          <a:stretch>
            <a:fillRect/>
          </a:stretch>
        </p:blipFill>
        <p:spPr>
          <a:xfrm>
            <a:off x="10649585" y="4041775"/>
            <a:ext cx="8711565" cy="5666105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18738850" y="10189210"/>
            <a:ext cx="893445" cy="87820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679450" y="0"/>
            <a:ext cx="9728200" cy="40417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030095" rIns="0" bIns="0" anchor="t"/>
          <a:lstStyle/>
          <a:p>
            <a:pPr marL="45720" marR="0" indent="0" algn="l">
              <a:lnSpc>
                <a:spcPts val="7800"/>
              </a:lnSpc>
              <a:spcAft>
                <a:spcPts val="195"/>
              </a:spcAft>
            </a:pPr>
            <a:r>
              <a:rPr lang="en-US" sz="6350" b="1" spc="0">
                <a:solidFill>
                  <a:srgbClr val="12132A"/>
                </a:solidFill>
                <a:latin typeface="Arial" panose="02020603050405020304" pitchFamily="2"/>
              </a:rPr>
              <a:t>WE ARE WHERE YOU NEED US TO BE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0"/>
          </p:nvPr>
        </p:nvSpPr>
        <p:spPr>
          <a:xfrm>
            <a:off x="1280160" y="5419725"/>
            <a:ext cx="1485900" cy="5647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922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Amsterdam Athens Berlin Brussels Bucharest </a:t>
            </a:r>
          </a:p>
          <a:p>
            <a:pPr marL="0" marR="91440" indent="0" algn="l">
              <a:lnSpc>
                <a:spcPts val="2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Budapest Copenhagen Dusseldorf Frankfurt Helsinki Istanbul Kiev Liverpool London </a:t>
            </a:r>
          </a:p>
          <a:p>
            <a:pPr marL="0" marR="0" indent="0" algn="l">
              <a:lnSpc>
                <a:spcPts val="1600"/>
              </a:lnSpc>
              <a:spcBef>
                <a:spcPts val="5420"/>
              </a:spcBef>
              <a:spcAft>
                <a:spcPts val="0"/>
              </a:spcAft>
            </a:pPr>
            <a:r>
              <a:rPr lang="en-US" sz="1500" b="1" spc="50">
                <a:solidFill>
                  <a:srgbClr val="12132A"/>
                </a:solidFill>
                <a:latin typeface="Arial" panose="02020603050405020304" pitchFamily="2"/>
              </a:rPr>
              <a:t>North America </a:t>
            </a:r>
          </a:p>
          <a:p>
            <a:pPr marL="0" marR="0" indent="0" algn="l">
              <a:lnSpc>
                <a:spcPts val="1400"/>
              </a:lnSpc>
              <a:spcBef>
                <a:spcPts val="5450"/>
              </a:spcBef>
              <a:spcAft>
                <a:spcPts val="0"/>
              </a:spcAft>
            </a:pPr>
            <a:r>
              <a:rPr lang="en-US" sz="1400" spc="-50">
                <a:solidFill>
                  <a:srgbClr val="12132A"/>
                </a:solidFill>
                <a:latin typeface="Calibri" panose="02020603050405020304" pitchFamily="2"/>
              </a:rPr>
              <a:t>Vancouver </a:t>
            </a:r>
          </a:p>
          <a:p>
            <a:pPr marL="0" marR="0" indent="0" algn="l">
              <a:lnSpc>
                <a:spcPts val="2100"/>
              </a:lnSpc>
              <a:spcBef>
                <a:spcPts val="15"/>
              </a:spcBef>
              <a:spcAft>
                <a:spcPts val="3005"/>
              </a:spcAft>
            </a:pPr>
            <a:r>
              <a:rPr lang="en-US" sz="1400" spc="-15">
                <a:solidFill>
                  <a:srgbClr val="12132A"/>
                </a:solidFill>
                <a:latin typeface="Calibri" panose="02020603050405020304" pitchFamily="2"/>
              </a:rPr>
              <a:t>Toronto Seattle NewYorkCity Nashville Kansas City Cleveland Atlanta 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280160" y="4749800"/>
            <a:ext cx="4495800" cy="6699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795" rIns="0" bIns="0" anchor="t"/>
          <a:lstStyle/>
          <a:p>
            <a:pPr marL="0" marR="0" indent="0" algn="l">
              <a:lnSpc>
                <a:spcPts val="1600"/>
              </a:lnSpc>
              <a:spcAft>
                <a:spcPts val="3520"/>
              </a:spcAft>
            </a:pPr>
            <a:r>
              <a:rPr lang="en-US" sz="1500" b="1" spc="15">
                <a:solidFill>
                  <a:srgbClr val="12132A"/>
                </a:solidFill>
                <a:latin typeface="Arial" panose="02020603050405020304" pitchFamily="2"/>
              </a:rPr>
              <a:t>Europe 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6569710" y="4041775"/>
          <a:ext cx="13062585" cy="7025640"/>
        </p:xfrm>
        <a:graphic>
          <a:graphicData uri="http://schemas.openxmlformats.org/drawingml/2006/table">
            <a:tbl>
              <a:tblPr/>
              <a:tblGrid>
                <a:gridCol w="2567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5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525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600"/>
                        </a:lnSpc>
                        <a:spcBef>
                          <a:spcPts val="5660"/>
                        </a:spcBef>
                        <a:spcAft>
                          <a:spcPts val="3450"/>
                        </a:spcAft>
                      </a:pPr>
                      <a:r>
                        <a:rPr lang="en-US" sz="15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Asia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24130" cmpd="sng">
                      <a:solidFill>
                        <a:srgbClr val="12132A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952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1905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Taipei Suzhou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Shanghai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Mumbai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Manila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78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KualaLumpur Hong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Kong Guangzhou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Delhi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775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Beijing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Bangkok </a:t>
                      </a:r>
                    </a:p>
                    <a:p>
                      <a:pPr marL="0" marR="0" indent="0" algn="l">
                        <a:lnSpc>
                          <a:spcPts val="1600"/>
                        </a:lnSpc>
                        <a:spcBef>
                          <a:spcPts val="3600"/>
                        </a:spcBef>
                        <a:spcAft>
                          <a:spcPts val="3400"/>
                        </a:spcAft>
                      </a:pPr>
                      <a:r>
                        <a:rPr lang="en-US" sz="15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LATAM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24130" cmpd="sng">
                      <a:solidFill>
                        <a:srgbClr val="12132A"/>
                      </a:solidFill>
                      <a:prstDash val="solid"/>
                    </a:lnT>
                    <a:lnB w="24130" cmpd="sng">
                      <a:solidFill>
                        <a:srgbClr val="12132A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 rowSpan="2">
                  <a:txBody>
                    <a:bodyPr/>
                    <a:lstStyle/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2385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SaoPaulo </a:t>
                      </a:r>
                    </a:p>
                    <a:p>
                      <a:pPr marL="0" marR="0" indent="0" algn="l">
                        <a:lnSpc>
                          <a:spcPts val="1400"/>
                        </a:lnSpc>
                        <a:spcBef>
                          <a:spcPts val="850"/>
                        </a:spcBef>
                        <a:spcAft>
                          <a:spcPts val="0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Santiago </a:t>
                      </a:r>
                    </a:p>
                    <a:p>
                      <a:pPr marL="0" marR="0" indent="0" algn="l">
                        <a:lnSpc>
                          <a:spcPts val="2000"/>
                        </a:lnSpc>
                        <a:spcBef>
                          <a:spcPts val="165"/>
                        </a:spcBef>
                        <a:spcAft>
                          <a:spcPts val="4445"/>
                        </a:spcAft>
                      </a:pPr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Mexico Bogota </a:t>
                      </a:r>
                      <a:br/>
                      <a:r>
                        <a:rPr lang="en-US" sz="1400" spc="0">
                          <a:solidFill>
                            <a:srgbClr val="12132A"/>
                          </a:solidFill>
                          <a:latin typeface="Calibri" panose="02020603050405020304" pitchFamily="2"/>
                        </a:rPr>
                        <a:t>CostarRca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24130" cmpd="sng">
                      <a:solidFill>
                        <a:srgbClr val="12132A"/>
                      </a:solidFill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8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3401695" y="5645785"/>
            <a:ext cx="1163955" cy="24155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900"/>
              </a:lnSpc>
              <a:spcAft>
                <a:spcPts val="0"/>
              </a:spcAft>
            </a:pPr>
            <a:r>
              <a:rPr lang="en-US" sz="1400" spc="185">
                <a:solidFill>
                  <a:srgbClr val="12132A"/>
                </a:solidFill>
                <a:latin typeface="Calibri" panose="02020603050405020304" pitchFamily="2"/>
              </a:rPr>
              <a:t>Madrid Moscow Munich Oslo Paris Prague Regensburg Riga Rome </a:t>
            </a:r>
          </a:p>
          <a:p>
            <a:pPr marL="0" marR="0" indent="0" algn="l">
              <a:lnSpc>
                <a:spcPts val="1900"/>
              </a:lnSpc>
              <a:spcBef>
                <a:spcPts val="15"/>
              </a:spcBef>
              <a:spcAft>
                <a:spcPts val="0"/>
              </a:spcAft>
            </a:pPr>
            <a:r>
              <a:rPr lang="en-US" sz="1400" spc="0">
                <a:solidFill>
                  <a:srgbClr val="12132A"/>
                </a:solidFill>
                <a:latin typeface="Calibri" panose="02020603050405020304" pitchFamily="2"/>
              </a:rPr>
              <a:t>Stockholm Tel Aviv Vienna Warsaw Zurich </a:t>
            </a:r>
          </a:p>
        </p:txBody>
      </p:sp>
      <p:cxnSp>
        <p:nvCxnSpPr>
          <p:cNvPr id="10" name="Conector recto 9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11" name="Conector recto 10"/>
          <p:cNvCxnSpPr/>
          <p:nvPr/>
        </p:nvCxnSpPr>
        <p:spPr>
          <a:xfrm>
            <a:off x="1280160" y="5407025"/>
            <a:ext cx="4496435" cy="0"/>
          </a:xfrm>
          <a:prstGeom prst="line">
            <a:avLst/>
          </a:prstGeom>
          <a:ln w="24130" cmpd="sng">
            <a:solidFill>
              <a:srgbClr val="12132A"/>
            </a:solidFill>
          </a:ln>
        </p:spPr>
      </p:cxnSp>
      <p:cxnSp>
        <p:nvCxnSpPr>
          <p:cNvPr id="12" name="Conector recto 11"/>
          <p:cNvCxnSpPr/>
          <p:nvPr/>
        </p:nvCxnSpPr>
        <p:spPr>
          <a:xfrm>
            <a:off x="1283335" y="9168130"/>
            <a:ext cx="2554605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003790" y="0"/>
            <a:ext cx="10100945" cy="1131125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85800" y="0"/>
            <a:ext cx="8458200" cy="42716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152525" rIns="0" bIns="0" anchor="t"/>
          <a:lstStyle/>
          <a:p>
            <a:pPr marL="0" marR="0" indent="0" algn="l">
              <a:lnSpc>
                <a:spcPts val="7500"/>
              </a:lnSpc>
              <a:spcAft>
                <a:spcPts val="9515"/>
              </a:spcAft>
            </a:pPr>
            <a:r>
              <a:rPr lang="en-US" sz="6100" spc="0">
                <a:solidFill>
                  <a:srgbClr val="12142A"/>
                </a:solidFill>
                <a:latin typeface="Arial" panose="02020603050405020304" pitchFamily="2"/>
              </a:rPr>
              <a:t>EQUITY PARTNERS LOCALLY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85800" y="4271645"/>
            <a:ext cx="8458200" cy="7039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540" rIns="0" bIns="0" anchor="t"/>
          <a:lstStyle/>
          <a:p>
            <a:pPr marL="0" marR="0" indent="0" algn="l">
              <a:lnSpc>
                <a:spcPts val="2700"/>
              </a:lnSpc>
              <a:spcAft>
                <a:spcPts val="0"/>
              </a:spcAft>
            </a:pPr>
            <a:r>
              <a:rPr lang="en-US" sz="2400" spc="-15">
                <a:solidFill>
                  <a:srgbClr val="12142A"/>
                </a:solidFill>
                <a:latin typeface="Arial" panose="02020603050405020304" pitchFamily="2"/>
              </a:rPr>
              <a:t>Members are: </a:t>
            </a:r>
          </a:p>
          <a:p>
            <a:pPr marL="0" marR="0" indent="0" algn="l">
              <a:lnSpc>
                <a:spcPts val="3100"/>
              </a:lnSpc>
              <a:spcBef>
                <a:spcPts val="3435"/>
              </a:spcBef>
              <a:spcAft>
                <a:spcPts val="0"/>
              </a:spcAft>
            </a:pPr>
            <a:r>
              <a:rPr lang="en-US" sz="2750" spc="-135">
                <a:solidFill>
                  <a:srgbClr val="12142A"/>
                </a:solidFill>
                <a:latin typeface="Calibri" panose="02020603050405020304" pitchFamily="2"/>
              </a:rPr>
              <a:t>OWNERS </a:t>
            </a:r>
          </a:p>
          <a:p>
            <a:pPr marL="0" marR="457200" indent="0" algn="l">
              <a:lnSpc>
                <a:spcPts val="2300"/>
              </a:lnSpc>
              <a:spcBef>
                <a:spcPts val="740"/>
              </a:spcBef>
              <a:spcAft>
                <a:spcPts val="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Webelievethat bringing in the best peopleto your leadership team isthe most im portantsingle responsibilityyou havetoyourorganization. </a:t>
            </a:r>
          </a:p>
          <a:p>
            <a:pPr marL="0" marR="0" indent="0" algn="l">
              <a:lnSpc>
                <a:spcPts val="3100"/>
              </a:lnSpc>
              <a:spcBef>
                <a:spcPts val="3065"/>
              </a:spcBef>
              <a:spcAft>
                <a:spcPts val="0"/>
              </a:spcAft>
            </a:pPr>
            <a:r>
              <a:rPr lang="en-US" sz="2750" spc="-100">
                <a:solidFill>
                  <a:srgbClr val="12142A"/>
                </a:solidFill>
                <a:latin typeface="Calibri" panose="02020603050405020304" pitchFamily="2"/>
              </a:rPr>
              <a:t>EXPERIENCED </a:t>
            </a:r>
          </a:p>
          <a:p>
            <a:pPr marL="0" marR="502920" indent="0" algn="l">
              <a:lnSpc>
                <a:spcPts val="2300"/>
              </a:lnSpc>
              <a:spcBef>
                <a:spcPts val="645"/>
              </a:spcBef>
              <a:spcAft>
                <a:spcPts val="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We become your partner. We help to realize your vision with the best global search, best screening and best assessment of ability and compatibility. </a:t>
            </a:r>
          </a:p>
          <a:p>
            <a:pPr marL="0" marR="0" indent="0" algn="l">
              <a:lnSpc>
                <a:spcPts val="3100"/>
              </a:lnSpc>
              <a:spcBef>
                <a:spcPts val="3040"/>
              </a:spcBef>
              <a:spcAft>
                <a:spcPts val="0"/>
              </a:spcAft>
            </a:pPr>
            <a:r>
              <a:rPr lang="en-US" sz="2750" spc="-140">
                <a:solidFill>
                  <a:srgbClr val="12142A"/>
                </a:solidFill>
                <a:latin typeface="Calibri" panose="02020603050405020304" pitchFamily="2"/>
              </a:rPr>
              <a:t>MOTIVATED </a:t>
            </a:r>
          </a:p>
          <a:p>
            <a:pPr marL="0" marR="502920" indent="0" algn="l">
              <a:lnSpc>
                <a:spcPts val="2300"/>
              </a:lnSpc>
              <a:spcBef>
                <a:spcPts val="670"/>
              </a:spcBef>
              <a:spcAft>
                <a:spcPts val="18070"/>
              </a:spcAft>
            </a:pPr>
            <a:r>
              <a:rPr lang="en-US" sz="2000" spc="0">
                <a:solidFill>
                  <a:srgbClr val="12142A"/>
                </a:solidFill>
                <a:latin typeface="Calibri" panose="02020603050405020304" pitchFamily="2"/>
              </a:rPr>
              <a:t>Your investment is in bottom-line performance, so success is a point in the future.Weacceleratethatarrivalwith onboardingand leadershipdevelopment 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2142A"/>
            </a:solidFill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708370" y="10189210"/>
            <a:ext cx="893445" cy="87820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4221480" y="4775200"/>
            <a:ext cx="11555730" cy="5414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12090" rIns="0" bIns="0" anchor="t"/>
          <a:lstStyle/>
          <a:p>
            <a:pPr marL="0" marR="0" indent="0" algn="ctr">
              <a:lnSpc>
                <a:spcPts val="8100"/>
              </a:lnSpc>
              <a:spcAft>
                <a:spcPts val="32820"/>
              </a:spcAft>
            </a:pPr>
            <a:r>
              <a:rPr lang="en-US" sz="7000" b="1" spc="-25">
                <a:solidFill>
                  <a:srgbClr val="12132A"/>
                </a:solidFill>
                <a:latin typeface="Arial" panose="02020603050405020304" pitchFamily="2"/>
              </a:rPr>
              <a:t>EXECUTIVE SEARCH 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15788640" y="4785360"/>
            <a:ext cx="0" cy="173799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6" name="Conector recto 5"/>
          <p:cNvCxnSpPr/>
          <p:nvPr/>
        </p:nvCxnSpPr>
        <p:spPr>
          <a:xfrm>
            <a:off x="4218305" y="4785360"/>
            <a:ext cx="0" cy="173799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7" name="Conector recto 6"/>
          <p:cNvCxnSpPr/>
          <p:nvPr/>
        </p:nvCxnSpPr>
        <p:spPr>
          <a:xfrm>
            <a:off x="0" y="5654040"/>
            <a:ext cx="4222115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8" name="Conector recto 7"/>
          <p:cNvCxnSpPr/>
          <p:nvPr/>
        </p:nvCxnSpPr>
        <p:spPr>
          <a:xfrm>
            <a:off x="15785465" y="5654040"/>
            <a:ext cx="4319905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20640"/>
            <a:ext cx="20104735" cy="6193790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0" y="0"/>
            <a:ext cx="20104735" cy="51206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52930" rIns="0" bIns="0" anchor="t"/>
          <a:lstStyle/>
          <a:p>
            <a:pPr marL="731520" marR="0" indent="0" algn="l">
              <a:lnSpc>
                <a:spcPts val="9600"/>
              </a:lnSpc>
              <a:spcAft>
                <a:spcPts val="6620"/>
              </a:spcAft>
            </a:pPr>
            <a:r>
              <a:rPr lang="en-US" sz="8050" spc="0">
                <a:solidFill>
                  <a:srgbClr val="12132A"/>
                </a:solidFill>
                <a:latin typeface="Arial" panose="02020603050405020304" pitchFamily="2"/>
              </a:rPr>
              <a:t>SEARCH PROCESS - METHODOLOGY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767840" y="5702300"/>
            <a:ext cx="4169410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5">
                <a:solidFill>
                  <a:srgbClr val="04050A"/>
                </a:solidFill>
                <a:latin typeface="Calibri" panose="02020603050405020304" pitchFamily="2"/>
              </a:rPr>
              <a:t>UNDERSTAND EXPECTATIONSAND </a:t>
            </a:r>
          </a:p>
          <a:p>
            <a:pPr marL="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25">
                <a:solidFill>
                  <a:srgbClr val="04050A"/>
                </a:solidFill>
                <a:latin typeface="Calibri" panose="02020603050405020304" pitchFamily="2"/>
              </a:rPr>
              <a:t>JOB DESCRIPTION DEVELOPMENT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7181215" y="5702300"/>
            <a:ext cx="2212975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ctr">
              <a:lnSpc>
                <a:spcPts val="2600"/>
              </a:lnSpc>
              <a:spcAft>
                <a:spcPts val="0"/>
              </a:spcAft>
            </a:pPr>
            <a:r>
              <a:rPr lang="en-US" sz="2300" spc="55">
                <a:solidFill>
                  <a:srgbClr val="04050A"/>
                </a:solidFill>
                <a:latin typeface="Calibri" panose="02020603050405020304" pitchFamily="2"/>
              </a:rPr>
              <a:t>RESEARCH &amp; </a:t>
            </a:r>
          </a:p>
          <a:p>
            <a:pPr marL="0" marR="0" indent="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-15">
                <a:solidFill>
                  <a:srgbClr val="04050A"/>
                </a:solidFill>
                <a:latin typeface="Calibri" panose="02020603050405020304" pitchFamily="2"/>
              </a:rPr>
              <a:t>MARKETANALYSIS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1259185" y="5704840"/>
            <a:ext cx="1804670" cy="689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-15">
                <a:solidFill>
                  <a:srgbClr val="04050A"/>
                </a:solidFill>
                <a:latin typeface="Calibri" panose="02020603050405020304" pitchFamily="2"/>
              </a:rPr>
              <a:t>INTERVIEWS &amp; </a:t>
            </a:r>
          </a:p>
          <a:p>
            <a:pPr marL="0" marR="0" indent="0" algn="l">
              <a:lnSpc>
                <a:spcPts val="2600"/>
              </a:lnSpc>
              <a:spcBef>
                <a:spcPts val="25"/>
              </a:spcBef>
              <a:spcAft>
                <a:spcPts val="0"/>
              </a:spcAft>
            </a:pPr>
            <a:r>
              <a:rPr lang="en-US" sz="2300" spc="15">
                <a:solidFill>
                  <a:srgbClr val="04050A"/>
                </a:solidFill>
                <a:latin typeface="Calibri" panose="02020603050405020304" pitchFamily="2"/>
              </a:rPr>
              <a:t>ASSESSMENTS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5124430" y="5702300"/>
            <a:ext cx="2895600" cy="685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600"/>
              </a:lnSpc>
              <a:spcAft>
                <a:spcPts val="0"/>
              </a:spcAft>
            </a:pPr>
            <a:r>
              <a:rPr lang="en-US" sz="2300" spc="50">
                <a:solidFill>
                  <a:srgbClr val="04050A"/>
                </a:solidFill>
                <a:latin typeface="Calibri" panose="02020603050405020304" pitchFamily="2"/>
              </a:rPr>
              <a:t>SHORTLISTDELIVERY &amp; </a:t>
            </a:r>
          </a:p>
          <a:p>
            <a:pPr marL="0" marR="0" indent="0" algn="ctr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spc="-60">
                <a:solidFill>
                  <a:srgbClr val="04050A"/>
                </a:solidFill>
                <a:latin typeface="Calibri" panose="02020603050405020304" pitchFamily="2"/>
              </a:rPr>
              <a:t>HIRING 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487680" y="0"/>
            <a:ext cx="0" cy="2889885"/>
          </a:xfrm>
          <a:prstGeom prst="line">
            <a:avLst/>
          </a:prstGeom>
          <a:ln w="18415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0510" y="0"/>
            <a:ext cx="9674225" cy="11311255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3"/>
          <a:stretch>
            <a:fillRect/>
          </a:stretch>
        </p:blipFill>
        <p:spPr>
          <a:xfrm>
            <a:off x="701040" y="7117080"/>
            <a:ext cx="103505" cy="106680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4"/>
          <a:stretch>
            <a:fillRect/>
          </a:stretch>
        </p:blipFill>
        <p:spPr>
          <a:xfrm>
            <a:off x="701040" y="8001000"/>
            <a:ext cx="103505" cy="10350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5"/>
          <a:stretch>
            <a:fillRect/>
          </a:stretch>
        </p:blipFill>
        <p:spPr>
          <a:xfrm>
            <a:off x="701040" y="8586470"/>
            <a:ext cx="103505" cy="10668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07695" y="0"/>
            <a:ext cx="9610725" cy="29178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04035" rIns="0" bIns="0" anchor="t"/>
          <a:lstStyle/>
          <a:p>
            <a:pPr marL="0" marR="0" indent="0" algn="l">
              <a:lnSpc>
                <a:spcPts val="8800"/>
              </a:lnSpc>
              <a:spcAft>
                <a:spcPts val="0"/>
              </a:spcAft>
            </a:pPr>
            <a:r>
              <a:rPr lang="en-US" sz="7900" b="1" spc="0">
                <a:solidFill>
                  <a:srgbClr val="151035"/>
                </a:solidFill>
                <a:latin typeface="Arial" panose="02020603050405020304" pitchFamily="2"/>
              </a:rPr>
              <a:t>1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7695" y="2917825"/>
            <a:ext cx="10058400" cy="3213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5300"/>
              </a:lnSpc>
              <a:spcAft>
                <a:spcPts val="0"/>
              </a:spcAft>
            </a:pPr>
            <a:r>
              <a:rPr lang="en-US" sz="11400" b="1" spc="-135" baseline="-25000">
                <a:solidFill>
                  <a:srgbClr val="151035"/>
                </a:solidFill>
                <a:latin typeface="Arial" panose="02020603050405020304" pitchFamily="2"/>
              </a:rPr>
              <a:t>.</a:t>
            </a:r>
            <a:r>
              <a:rPr lang="en-US" sz="4600" b="1" spc="-85">
                <a:solidFill>
                  <a:srgbClr val="151035"/>
                </a:solidFill>
                <a:latin typeface="Arial" panose="02020603050405020304" pitchFamily="2"/>
              </a:rPr>
              <a:t>UNDERSTAND EXPECTATIONS AND JOB DESCRIPTION </a:t>
            </a:r>
          </a:p>
          <a:p>
            <a:pPr marL="91440" marR="0" indent="0" algn="l">
              <a:lnSpc>
                <a:spcPts val="5600"/>
              </a:lnSpc>
              <a:spcBef>
                <a:spcPts val="0"/>
              </a:spcBef>
              <a:spcAft>
                <a:spcPts val="9005"/>
              </a:spcAft>
            </a:pPr>
            <a:r>
              <a:rPr lang="en-US" sz="4600" b="1" spc="-45">
                <a:solidFill>
                  <a:srgbClr val="151035"/>
                </a:solidFill>
                <a:latin typeface="Arial" panose="02020603050405020304" pitchFamily="2"/>
              </a:rPr>
              <a:t>DEVELOPMENT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07695" y="6131560"/>
            <a:ext cx="10058400" cy="5924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27432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0">
                <a:solidFill>
                  <a:srgbClr val="151035"/>
                </a:solidFill>
                <a:latin typeface="Calibri" panose="02020603050405020304" pitchFamily="2"/>
              </a:rPr>
              <a:t>The consultant makes a detailed report of the company and its internal organization, as </a:t>
            </a:r>
          </a:p>
          <a:p>
            <a:pPr marL="27432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35">
                <a:solidFill>
                  <a:srgbClr val="151035"/>
                </a:solidFill>
                <a:latin typeface="Calibri" panose="02020603050405020304" pitchFamily="2"/>
              </a:rPr>
              <a:t>well as the environment in which it operates., including: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890270" y="6724015"/>
            <a:ext cx="9775825" cy="8743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1305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0">
                <a:solidFill>
                  <a:srgbClr val="151035"/>
                </a:solidFill>
                <a:latin typeface="Calibri" panose="02020603050405020304" pitchFamily="2"/>
              </a:rPr>
              <a:t>Comprehensive understanding of the organizational culture and leadership style of the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51035"/>
                </a:solidFill>
                <a:latin typeface="Calibri" panose="02020603050405020304" pitchFamily="2"/>
              </a:rPr>
              <a:t>contracting manager.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935990" y="7598410"/>
            <a:ext cx="9730105" cy="37128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09880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50">
                <a:solidFill>
                  <a:srgbClr val="151035"/>
                </a:solidFill>
                <a:latin typeface="Calibri" panose="02020603050405020304" pitchFamily="2"/>
              </a:rPr>
              <a:t>Profile of the position </a:t>
            </a:r>
          </a:p>
          <a:p>
            <a:pPr marL="0" marR="0" indent="0" algn="just">
              <a:lnSpc>
                <a:spcPts val="2100"/>
              </a:lnSpc>
              <a:spcBef>
                <a:spcPts val="2535"/>
              </a:spcBef>
              <a:spcAft>
                <a:spcPts val="20035"/>
              </a:spcAft>
            </a:pPr>
            <a:r>
              <a:rPr lang="en-US" sz="2050" spc="-40">
                <a:solidFill>
                  <a:srgbClr val="151035"/>
                </a:solidFill>
                <a:latin typeface="Calibri" panose="02020603050405020304" pitchFamily="2"/>
              </a:rPr>
              <a:t>Determination of compensation package according to internal and external analysis. 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396240" y="0"/>
            <a:ext cx="0" cy="4127500"/>
          </a:xfrm>
          <a:prstGeom prst="line">
            <a:avLst/>
          </a:prstGeom>
          <a:ln w="21590" cmpd="sng">
            <a:solidFill>
              <a:srgbClr val="151035"/>
            </a:solidFill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95230" cy="11311255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18726785" y="10189210"/>
            <a:ext cx="926465" cy="93281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9213850" y="1594485"/>
            <a:ext cx="6036945" cy="13773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54864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365">
                <a:solidFill>
                  <a:srgbClr val="12142A"/>
                </a:solidFill>
                <a:latin typeface="Arial" panose="02020603050405020304" pitchFamily="2"/>
              </a:rPr>
              <a:t>2.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9213850" y="2971800"/>
            <a:ext cx="8819515" cy="1294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64008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600" b="1" spc="-55">
                <a:solidFill>
                  <a:srgbClr val="12142A"/>
                </a:solidFill>
                <a:latin typeface="Arial" panose="02020603050405020304" pitchFamily="2"/>
              </a:rPr>
              <a:t>RESEARCH &amp; </a:t>
            </a:r>
          </a:p>
          <a:p>
            <a:pPr marL="640080" marR="0" indent="0" algn="l">
              <a:lnSpc>
                <a:spcPts val="53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4600" b="1" spc="-40">
                <a:solidFill>
                  <a:srgbClr val="12142A"/>
                </a:solidFill>
                <a:latin typeface="Arial" panose="02020603050405020304" pitchFamily="2"/>
              </a:rPr>
              <a:t>MARKET ANALYSIS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095230" y="4266565"/>
            <a:ext cx="9601200" cy="59226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92300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25">
                <a:solidFill>
                  <a:srgbClr val="12142A"/>
                </a:solidFill>
                <a:latin typeface="Calibri" panose="02020603050405020304" pitchFamily="2"/>
              </a:rPr>
              <a:t>The consultant proposes and implements a strategy adapted to the needs of each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42A"/>
                </a:solidFill>
                <a:latin typeface="Calibri" panose="02020603050405020304" pitchFamily="2"/>
              </a:rPr>
              <a:t>client, including: </a:t>
            </a:r>
          </a:p>
          <a:p>
            <a:pPr marL="0" marR="0" indent="0" algn="just">
              <a:lnSpc>
                <a:spcPts val="2100"/>
              </a:lnSpc>
              <a:spcBef>
                <a:spcPts val="2370"/>
              </a:spcBef>
              <a:spcAft>
                <a:spcPts val="0"/>
              </a:spcAft>
            </a:pPr>
            <a:r>
              <a:rPr lang="en-US" sz="2050" spc="-35">
                <a:solidFill>
                  <a:srgbClr val="12142A"/>
                </a:solidFill>
                <a:latin typeface="Calibri" panose="02020603050405020304" pitchFamily="2"/>
              </a:rPr>
              <a:t>Demonstrating the strength of our research </a:t>
            </a:r>
          </a:p>
          <a:p>
            <a:pPr marL="0" marR="0" indent="0" algn="just">
              <a:lnSpc>
                <a:spcPts val="2100"/>
              </a:lnSpc>
              <a:spcBef>
                <a:spcPts val="24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42A"/>
                </a:solidFill>
                <a:latin typeface="Calibri" panose="02020603050405020304" pitchFamily="2"/>
              </a:rPr>
              <a:t>Comprehensive market mapping(optionalextra). </a:t>
            </a:r>
          </a:p>
          <a:p>
            <a:pPr marL="0" marR="0" indent="0" algn="just">
              <a:lnSpc>
                <a:spcPts val="2100"/>
              </a:lnSpc>
              <a:spcBef>
                <a:spcPts val="2585"/>
              </a:spcBef>
              <a:spcAft>
                <a:spcPts val="0"/>
              </a:spcAft>
            </a:pPr>
            <a:r>
              <a:rPr lang="en-US" sz="2050" spc="-30">
                <a:solidFill>
                  <a:srgbClr val="12142A"/>
                </a:solidFill>
                <a:latin typeface="Calibri" panose="02020603050405020304" pitchFamily="2"/>
              </a:rPr>
              <a:t>Investigating alltarget companies similar to the client organization in terms of </a:t>
            </a:r>
          </a:p>
          <a:p>
            <a:pPr marL="0" marR="0" indent="0" algn="just">
              <a:lnSpc>
                <a:spcPts val="2100"/>
              </a:lnSpc>
              <a:spcBef>
                <a:spcPts val="160"/>
              </a:spcBef>
              <a:spcAft>
                <a:spcPts val="11220"/>
              </a:spcAft>
            </a:pPr>
            <a:r>
              <a:rPr lang="en-US" sz="2050" spc="-75">
                <a:solidFill>
                  <a:srgbClr val="12142A"/>
                </a:solidFill>
                <a:latin typeface="Calibri" panose="02020603050405020304" pitchFamily="2"/>
              </a:rPr>
              <a:t>business, cultureand size.. 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9540240" y="0"/>
            <a:ext cx="0" cy="4127500"/>
          </a:xfrm>
          <a:prstGeom prst="line">
            <a:avLst/>
          </a:prstGeom>
          <a:ln w="21590" cmpd="sng">
            <a:solidFill>
              <a:srgbClr val="12142A"/>
            </a:solidFill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4810" y="0"/>
            <a:ext cx="19716750" cy="1131125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621665" y="1515110"/>
            <a:ext cx="5010785" cy="26847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370">
                <a:solidFill>
                  <a:srgbClr val="12132A"/>
                </a:solidFill>
                <a:latin typeface="Arial" panose="02020603050405020304" pitchFamily="2"/>
              </a:rPr>
              <a:t>3. </a:t>
            </a:r>
          </a:p>
          <a:p>
            <a:pPr marL="45720" marR="0" indent="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600" b="1" spc="-45">
                <a:solidFill>
                  <a:srgbClr val="12132A"/>
                </a:solidFill>
                <a:latin typeface="Arial" panose="02020603050405020304" pitchFamily="2"/>
              </a:rPr>
              <a:t>INTERVIEWS &amp; ASSESSMENTS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216025" y="5704840"/>
            <a:ext cx="2419985" cy="2959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75">
                <a:solidFill>
                  <a:srgbClr val="12132A"/>
                </a:solidFill>
                <a:latin typeface="Calibri" panose="02020603050405020304" pitchFamily="2"/>
              </a:rPr>
              <a:t>Evaluationtoolsinclude: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200785" y="6214110"/>
            <a:ext cx="3782695" cy="2997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65">
                <a:solidFill>
                  <a:srgbClr val="12132A"/>
                </a:solidFill>
                <a:latin typeface="Calibri" panose="02020603050405020304" pitchFamily="2"/>
              </a:rPr>
              <a:t>Selection interview by competences.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216025" y="6796405"/>
            <a:ext cx="4029710" cy="29908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85">
                <a:solidFill>
                  <a:srgbClr val="12132A"/>
                </a:solidFill>
                <a:latin typeface="Calibri" panose="02020603050405020304" pitchFamily="2"/>
              </a:rPr>
              <a:t>Psychological evaluation of labor profile.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630680" y="7095490"/>
            <a:ext cx="3340735" cy="18288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8699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125">
                <a:solidFill>
                  <a:srgbClr val="12132A"/>
                </a:solidFill>
                <a:latin typeface="Calibri" panose="02020603050405020304" pitchFamily="2"/>
              </a:rPr>
              <a:t>DISC </a:t>
            </a:r>
          </a:p>
          <a:p>
            <a:pPr marL="0" marR="0" indent="0" algn="just">
              <a:lnSpc>
                <a:spcPts val="2100"/>
              </a:lnSpc>
              <a:spcBef>
                <a:spcPts val="190"/>
              </a:spcBef>
              <a:spcAft>
                <a:spcPts val="0"/>
              </a:spcAft>
            </a:pPr>
            <a:r>
              <a:rPr lang="en-US" sz="2050" spc="-110">
                <a:solidFill>
                  <a:srgbClr val="12132A"/>
                </a:solidFill>
                <a:latin typeface="Calibri" panose="02020603050405020304" pitchFamily="2"/>
              </a:rPr>
              <a:t>ICE BarOn IGF </a:t>
            </a:r>
          </a:p>
          <a:p>
            <a:pPr marL="0" marR="0" indent="0" algn="just">
              <a:lnSpc>
                <a:spcPts val="2100"/>
              </a:lnSpc>
              <a:spcBef>
                <a:spcPts val="285"/>
              </a:spcBef>
              <a:spcAft>
                <a:spcPts val="0"/>
              </a:spcAft>
            </a:pPr>
            <a:r>
              <a:rPr lang="en-US" sz="2050" spc="-45">
                <a:solidFill>
                  <a:srgbClr val="12132A"/>
                </a:solidFill>
                <a:latin typeface="Calibri" panose="02020603050405020304" pitchFamily="2"/>
              </a:rPr>
              <a:t>InventoryofCompetencies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55">
                <a:solidFill>
                  <a:srgbClr val="12132A"/>
                </a:solidFill>
                <a:latin typeface="Calibri" panose="02020603050405020304" pitchFamily="2"/>
              </a:rPr>
              <a:t>Communication styles </a:t>
            </a:r>
          </a:p>
          <a:p>
            <a:pPr marL="0" marR="0" indent="0" algn="just">
              <a:lnSpc>
                <a:spcPts val="21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2050" spc="-65">
                <a:solidFill>
                  <a:srgbClr val="12132A"/>
                </a:solidFill>
                <a:latin typeface="Calibri" panose="02020603050405020304" pitchFamily="2"/>
              </a:rPr>
              <a:t>HarrissonAssessment(5 finalists) </a:t>
            </a:r>
          </a:p>
          <a:p>
            <a:pPr marL="0" marR="0" indent="0" algn="just">
              <a:lnSpc>
                <a:spcPts val="2100"/>
              </a:lnSpc>
              <a:spcBef>
                <a:spcPts val="165"/>
              </a:spcBef>
              <a:spcAft>
                <a:spcPts val="0"/>
              </a:spcAft>
            </a:pPr>
            <a:r>
              <a:rPr lang="en-US" sz="2050" spc="-50">
                <a:solidFill>
                  <a:srgbClr val="12132A"/>
                </a:solidFill>
                <a:latin typeface="Calibri" panose="02020603050405020304" pitchFamily="2"/>
              </a:rPr>
              <a:t>Hogan(Optional)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1216025" y="9207500"/>
            <a:ext cx="1329055" cy="2959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145">
                <a:solidFill>
                  <a:srgbClr val="12132A"/>
                </a:solidFill>
                <a:latin typeface="Calibri" panose="02020603050405020304" pitchFamily="2"/>
              </a:rPr>
              <a:t>Business case. 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idx="10"/>
          </p:nvPr>
        </p:nvSpPr>
        <p:spPr>
          <a:xfrm>
            <a:off x="1216025" y="9761855"/>
            <a:ext cx="2295525" cy="4578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1115" rIns="0" bIns="0" anchor="t"/>
          <a:lstStyle/>
          <a:p>
            <a:pPr marL="0" marR="0" indent="0" algn="l">
              <a:lnSpc>
                <a:spcPts val="2400"/>
              </a:lnSpc>
              <a:spcAft>
                <a:spcPts val="910"/>
              </a:spcAft>
            </a:pPr>
            <a:r>
              <a:rPr lang="en-US" sz="2050" spc="-90">
                <a:solidFill>
                  <a:srgbClr val="12132A"/>
                </a:solidFill>
                <a:latin typeface="Calibri" panose="02020603050405020304" pitchFamily="2"/>
              </a:rPr>
              <a:t>Labor References360</a:t>
            </a:r>
            <a:r>
              <a:rPr lang="en-US" sz="2050" spc="-110">
                <a:solidFill>
                  <a:srgbClr val="12132A"/>
                </a:solidFill>
                <a:latin typeface="Arial" panose="02020603050405020304" pitchFamily="2"/>
              </a:rPr>
              <a:t>°</a:t>
            </a:r>
            <a:r>
              <a:rPr lang="en-US" sz="2050" spc="-90">
                <a:solidFill>
                  <a:srgbClr val="12132A"/>
                </a:solidFill>
                <a:latin typeface="Calibri" panose="02020603050405020304" pitchFamily="2"/>
              </a:rPr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384810" y="0"/>
            <a:ext cx="19719925" cy="1131125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963295" y="5711190"/>
            <a:ext cx="6836410" cy="6464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l">
              <a:lnSpc>
                <a:spcPts val="2100"/>
              </a:lnSpc>
              <a:spcAft>
                <a:spcPts val="0"/>
              </a:spcAft>
            </a:pPr>
            <a:r>
              <a:rPr lang="en-US" sz="2050" spc="-50">
                <a:solidFill>
                  <a:srgbClr val="13152A"/>
                </a:solidFill>
                <a:latin typeface="Calibri" panose="02020603050405020304" pitchFamily="2"/>
              </a:rPr>
              <a:t>Final list reports that include an interview summary, competence </a:t>
            </a:r>
          </a:p>
          <a:p>
            <a:pPr marL="0" marR="0" indent="0" algn="l">
              <a:lnSpc>
                <a:spcPts val="2400"/>
              </a:lnSpc>
              <a:spcBef>
                <a:spcPts val="45"/>
              </a:spcBef>
              <a:spcAft>
                <a:spcPts val="29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assessment, business case and 360 </a:t>
            </a:r>
            <a:r>
              <a:rPr lang="en-US" sz="2050" spc="-45">
                <a:solidFill>
                  <a:srgbClr val="13152A"/>
                </a:solidFill>
                <a:latin typeface="Arial" panose="02020603050405020304" pitchFamily="2"/>
              </a:rPr>
              <a:t>° </a:t>
            </a: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work references.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6425" y="1572895"/>
            <a:ext cx="935990" cy="137731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70180" rIns="0" bIns="0" anchor="t"/>
          <a:lstStyle/>
          <a:p>
            <a:pPr marL="0" marR="0" indent="0" algn="l">
              <a:lnSpc>
                <a:spcPts val="9500"/>
              </a:lnSpc>
              <a:spcAft>
                <a:spcPts val="0"/>
              </a:spcAft>
            </a:pPr>
            <a:r>
              <a:rPr lang="en-US" sz="9650" b="1" spc="-475">
                <a:solidFill>
                  <a:srgbClr val="13152A"/>
                </a:solidFill>
                <a:latin typeface="Arial" panose="02020603050405020304" pitchFamily="2"/>
              </a:rPr>
              <a:t>4.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88975" y="2950210"/>
            <a:ext cx="6821170" cy="12954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600" b="1" spc="0">
                <a:solidFill>
                  <a:srgbClr val="13152A"/>
                </a:solidFill>
                <a:latin typeface="Arial" panose="02020603050405020304" pitchFamily="2"/>
              </a:rPr>
              <a:t>SHORT LIST </a:t>
            </a:r>
          </a:p>
          <a:p>
            <a:pPr marL="0" marR="0" indent="0" algn="l">
              <a:lnSpc>
                <a:spcPts val="5300"/>
              </a:lnSpc>
              <a:spcBef>
                <a:spcPts val="335"/>
              </a:spcBef>
              <a:spcAft>
                <a:spcPts val="0"/>
              </a:spcAft>
            </a:pPr>
            <a:r>
              <a:rPr lang="en-US" sz="4600" b="1" spc="55">
                <a:solidFill>
                  <a:srgbClr val="13152A"/>
                </a:solidFill>
                <a:latin typeface="Arial" panose="02020603050405020304" pitchFamily="2"/>
              </a:rPr>
              <a:t>DELIVERY &amp; HIRING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960120" y="6576695"/>
            <a:ext cx="4834255" cy="26466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05" rIns="0" bIns="0" anchor="t"/>
          <a:lstStyle/>
          <a:p>
            <a:pPr marL="0" marR="0" indent="0" algn="just">
              <a:lnSpc>
                <a:spcPts val="2100"/>
              </a:lnSpc>
              <a:spcAft>
                <a:spcPts val="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Coordination of interviews with the client. </a:t>
            </a:r>
          </a:p>
          <a:p>
            <a:pPr marL="0" marR="0" indent="0" algn="just">
              <a:lnSpc>
                <a:spcPts val="2100"/>
              </a:lnSpc>
              <a:spcBef>
                <a:spcPts val="2470"/>
              </a:spcBef>
              <a:spcAft>
                <a:spcPts val="0"/>
              </a:spcAft>
            </a:pPr>
            <a:r>
              <a:rPr lang="en-US" sz="2050" spc="-40">
                <a:solidFill>
                  <a:srgbClr val="13152A"/>
                </a:solidFill>
                <a:latin typeface="Calibri" panose="02020603050405020304" pitchFamily="2"/>
              </a:rPr>
              <a:t>Hiring decision. </a:t>
            </a:r>
          </a:p>
          <a:p>
            <a:pPr marL="0" marR="0" indent="0" algn="just">
              <a:lnSpc>
                <a:spcPts val="2100"/>
              </a:lnSpc>
              <a:spcBef>
                <a:spcPts val="2535"/>
              </a:spcBef>
              <a:spcAft>
                <a:spcPts val="0"/>
              </a:spcAft>
            </a:pPr>
            <a:r>
              <a:rPr lang="en-US" sz="2050" spc="-35">
                <a:solidFill>
                  <a:srgbClr val="13152A"/>
                </a:solidFill>
                <a:latin typeface="Calibri" panose="02020603050405020304" pitchFamily="2"/>
              </a:rPr>
              <a:t>Support in the Negotiations. </a:t>
            </a:r>
          </a:p>
          <a:p>
            <a:pPr marL="0" marR="0" indent="0" algn="just">
              <a:lnSpc>
                <a:spcPts val="2100"/>
              </a:lnSpc>
              <a:spcBef>
                <a:spcPts val="2440"/>
              </a:spcBef>
              <a:spcAft>
                <a:spcPts val="0"/>
              </a:spcAft>
            </a:pPr>
            <a:r>
              <a:rPr lang="en-US" sz="2050" spc="-40">
                <a:solidFill>
                  <a:srgbClr val="13152A"/>
                </a:solidFill>
                <a:latin typeface="Calibri" panose="02020603050405020304" pitchFamily="2"/>
              </a:rPr>
              <a:t>Follow-up after hiring </a:t>
            </a:r>
          </a:p>
          <a:p>
            <a:pPr marL="0" marR="0" indent="0" algn="just">
              <a:lnSpc>
                <a:spcPts val="2100"/>
              </a:lnSpc>
              <a:spcBef>
                <a:spcPts val="2560"/>
              </a:spcBef>
              <a:spcAft>
                <a:spcPts val="0"/>
              </a:spcAft>
            </a:pPr>
            <a:r>
              <a:rPr lang="en-US" sz="2050" spc="-55">
                <a:solidFill>
                  <a:srgbClr val="13152A"/>
                </a:solidFill>
                <a:latin typeface="Calibri" panose="02020603050405020304" pitchFamily="2"/>
              </a:rPr>
              <a:t>Survey of customer and candidate satisfaction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665825" y="10238105"/>
            <a:ext cx="905510" cy="88074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4590415" y="4445000"/>
            <a:ext cx="10936605" cy="57931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41020" rIns="0" bIns="0" anchor="t"/>
          <a:lstStyle/>
          <a:p>
            <a:pPr marL="0" marR="0" indent="0" algn="ctr">
              <a:lnSpc>
                <a:spcPts val="8100"/>
              </a:lnSpc>
              <a:spcAft>
                <a:spcPts val="33170"/>
              </a:spcAft>
            </a:pPr>
            <a:r>
              <a:rPr lang="en-US" sz="7050" b="1" spc="65">
                <a:solidFill>
                  <a:srgbClr val="12132A"/>
                </a:solidFill>
                <a:latin typeface="Arial" panose="02020603050405020304" pitchFamily="2"/>
              </a:rPr>
              <a:t>PRACTICE GROUPS 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15538450" y="4450080"/>
            <a:ext cx="0" cy="224409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6" name="Conector recto 5"/>
          <p:cNvCxnSpPr/>
          <p:nvPr/>
        </p:nvCxnSpPr>
        <p:spPr>
          <a:xfrm>
            <a:off x="4587240" y="4450080"/>
            <a:ext cx="0" cy="224409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7" name="Conector recto 6"/>
          <p:cNvCxnSpPr/>
          <p:nvPr/>
        </p:nvCxnSpPr>
        <p:spPr>
          <a:xfrm>
            <a:off x="15535910" y="5654040"/>
            <a:ext cx="4569460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  <p:cxnSp>
        <p:nvCxnSpPr>
          <p:cNvPr id="8" name="Conector recto 7"/>
          <p:cNvCxnSpPr/>
          <p:nvPr/>
        </p:nvCxnSpPr>
        <p:spPr>
          <a:xfrm>
            <a:off x="0" y="5654040"/>
            <a:ext cx="4591050" cy="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22120" y="5306695"/>
            <a:ext cx="16163290" cy="1368425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18714720" y="10238105"/>
            <a:ext cx="908050" cy="88074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755650" y="0"/>
            <a:ext cx="7772400" cy="53066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9605" rIns="0" bIns="0" anchor="t"/>
          <a:lstStyle/>
          <a:p>
            <a:pPr marL="0" marR="0" indent="0" algn="l">
              <a:lnSpc>
                <a:spcPts val="9000"/>
              </a:lnSpc>
              <a:spcAft>
                <a:spcPts val="17690"/>
              </a:spcAft>
            </a:pPr>
            <a:r>
              <a:rPr lang="en-US" sz="7750" b="1" spc="-15">
                <a:solidFill>
                  <a:srgbClr val="12132A"/>
                </a:solidFill>
                <a:latin typeface="Arial" panose="02020603050405020304" pitchFamily="2"/>
              </a:rPr>
              <a:t>BY INDUSTRY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289050" y="6899910"/>
            <a:ext cx="16700500" cy="42252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9525" rIns="0" bIns="0" anchor="t">
            <a:normAutofit fontScale="97500"/>
          </a:bodyPr>
          <a:lstStyle/>
          <a:p>
            <a:pPr marL="0" marR="0" indent="0" algn="l">
              <a:lnSpc>
                <a:spcPts val="3800"/>
              </a:lnSpc>
              <a:spcAft>
                <a:spcPts val="0"/>
              </a:spcAft>
              <a:tabLst>
                <a:tab pos="3200400" algn="l"/>
                <a:tab pos="5989320" algn="l"/>
                <a:tab pos="9189720" algn="l"/>
                <a:tab pos="12070080" algn="l"/>
                <a:tab pos="15499080" algn="l"/>
              </a:tabLst>
            </a:pPr>
            <a:r>
              <a:rPr lang="en-US" sz="3150" b="1" spc="5">
                <a:solidFill>
                  <a:srgbClr val="132D4E"/>
                </a:solidFill>
                <a:latin typeface="Calibri" panose="02020603050405020304" pitchFamily="2"/>
              </a:rPr>
              <a:t>Life Science Financial/ Technology Industrial Consumer Infra </a:t>
            </a:r>
          </a:p>
          <a:p>
            <a:pPr marL="3429000" marR="0" indent="0" algn="l">
              <a:lnSpc>
                <a:spcPts val="3800"/>
              </a:lnSpc>
              <a:spcBef>
                <a:spcPts val="0"/>
              </a:spcBef>
              <a:spcAft>
                <a:spcPts val="25565"/>
              </a:spcAft>
              <a:tabLst>
                <a:tab pos="16687800" algn="r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Fintech structure 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50720" y="5215255"/>
            <a:ext cx="16313150" cy="156972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18738850" y="10238105"/>
            <a:ext cx="893445" cy="880745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755650" y="0"/>
            <a:ext cx="7721600" cy="521525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18335" rIns="0" bIns="0" anchor="t"/>
          <a:lstStyle/>
          <a:p>
            <a:pPr marL="0" marR="0" indent="0" algn="l">
              <a:lnSpc>
                <a:spcPts val="9000"/>
              </a:lnSpc>
              <a:spcAft>
                <a:spcPts val="16955"/>
              </a:spcAft>
            </a:pPr>
            <a:r>
              <a:rPr lang="en-US" sz="7800" b="1" spc="-75">
                <a:solidFill>
                  <a:srgbClr val="12132A"/>
                </a:solidFill>
                <a:latin typeface="Arial" panose="02020603050405020304" pitchFamily="2"/>
              </a:rPr>
              <a:t>BY FUNCTION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496060" y="6858000"/>
            <a:ext cx="16700500" cy="426720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9215" rIns="0" bIns="0" anchor="t">
            <a:normAutofit fontScale="97500"/>
          </a:bodyPr>
          <a:lstStyle/>
          <a:p>
            <a:pPr marL="548640" marR="0" indent="0" algn="l">
              <a:lnSpc>
                <a:spcPts val="3500"/>
              </a:lnSpc>
              <a:spcAft>
                <a:spcPts val="0"/>
              </a:spcAft>
              <a:tabLst>
                <a:tab pos="3337560" algn="l"/>
                <a:tab pos="7543800" algn="r"/>
                <a:tab pos="9052560" algn="l"/>
                <a:tab pos="12344400" algn="l"/>
                <a:tab pos="15590520" algn="l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Human Financial CEO &amp; Operations Sales &amp; Agil </a:t>
            </a:r>
          </a:p>
          <a:p>
            <a:pPr marL="228600" marR="0" indent="0" algn="l">
              <a:lnSpc>
                <a:spcPts val="3500"/>
              </a:lnSpc>
              <a:spcBef>
                <a:spcPts val="360"/>
              </a:spcBef>
              <a:spcAft>
                <a:spcPts val="25725"/>
              </a:spcAft>
              <a:tabLst>
                <a:tab pos="3429000" algn="l"/>
                <a:tab pos="7543800" algn="r"/>
                <a:tab pos="12115800" algn="l"/>
                <a:tab pos="15361920" algn="l"/>
              </a:tabLst>
            </a:pPr>
            <a:r>
              <a:rPr lang="en-US" sz="3150" b="1" spc="0">
                <a:solidFill>
                  <a:srgbClr val="132D4E"/>
                </a:solidFill>
                <a:latin typeface="Calibri" panose="02020603050405020304" pitchFamily="2"/>
              </a:rPr>
              <a:t>Resources &amp; Legal Board Marketing Talent 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490855" y="0"/>
            <a:ext cx="0" cy="288417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479425" y="0"/>
            <a:ext cx="19152870" cy="1111631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5873730" y="4320540"/>
            <a:ext cx="1664335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105">
                <a:solidFill>
                  <a:srgbClr val="000000"/>
                </a:solidFill>
                <a:latin typeface="Calibri" panose="02020603050405020304" pitchFamily="2"/>
              </a:rPr>
              <a:t>SIMON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60">
                <a:solidFill>
                  <a:srgbClr val="000000"/>
                </a:solidFill>
                <a:latin typeface="Calibri" panose="02020603050405020304" pitchFamily="2"/>
              </a:rPr>
              <a:t>WAN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2673350" y="4320540"/>
            <a:ext cx="1907540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60">
                <a:solidFill>
                  <a:srgbClr val="000000"/>
                </a:solidFill>
                <a:latin typeface="Calibri" panose="02020603050405020304" pitchFamily="2"/>
              </a:rPr>
              <a:t>LYDIA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135">
                <a:solidFill>
                  <a:srgbClr val="000000"/>
                </a:solidFill>
                <a:latin typeface="Calibri" panose="02020603050405020304" pitchFamily="2"/>
              </a:rPr>
              <a:t>GOUTAS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9144000" y="4320540"/>
            <a:ext cx="1965960" cy="12293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60">
                <a:solidFill>
                  <a:srgbClr val="000000"/>
                </a:solidFill>
                <a:latin typeface="Calibri" panose="02020603050405020304" pitchFamily="2"/>
              </a:rPr>
              <a:t>DAN </a:t>
            </a:r>
          </a:p>
          <a:p>
            <a:pPr marL="0" marR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80">
                <a:solidFill>
                  <a:srgbClr val="000000"/>
                </a:solidFill>
                <a:latin typeface="Calibri" panose="02020603050405020304" pitchFamily="2"/>
              </a:rPr>
              <a:t>HEIMAN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5873730" y="5680710"/>
            <a:ext cx="74422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70">
                <a:solidFill>
                  <a:srgbClr val="000000"/>
                </a:solidFill>
                <a:latin typeface="Calibri" panose="02020603050405020304" pitchFamily="2"/>
              </a:rPr>
              <a:t>CHINA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2675890" y="5680710"/>
            <a:ext cx="963295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40">
                <a:solidFill>
                  <a:srgbClr val="000000"/>
                </a:solidFill>
                <a:latin typeface="Calibri" panose="02020603050405020304" pitchFamily="2"/>
              </a:rPr>
              <a:t>EUROPE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9125585" y="5680710"/>
            <a:ext cx="47879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30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idx="10"/>
          </p:nvPr>
        </p:nvSpPr>
        <p:spPr>
          <a:xfrm>
            <a:off x="2675890" y="8506460"/>
            <a:ext cx="478790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30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idx="10"/>
          </p:nvPr>
        </p:nvSpPr>
        <p:spPr>
          <a:xfrm>
            <a:off x="2694305" y="7149465"/>
            <a:ext cx="1588135" cy="1228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-80">
                <a:solidFill>
                  <a:srgbClr val="000000"/>
                </a:solidFill>
                <a:latin typeface="Calibri" panose="02020603050405020304" pitchFamily="2"/>
              </a:rPr>
              <a:t>MEG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-110">
                <a:solidFill>
                  <a:srgbClr val="000000"/>
                </a:solidFill>
                <a:latin typeface="Calibri" panose="02020603050405020304" pitchFamily="2"/>
              </a:rPr>
              <a:t>BRADT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9119870" y="7149465"/>
            <a:ext cx="2983865" cy="1689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140">
                <a:solidFill>
                  <a:srgbClr val="000000"/>
                </a:solidFill>
                <a:latin typeface="Calibri" panose="02020603050405020304" pitchFamily="2"/>
              </a:rPr>
              <a:t>LARRY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u="sng" spc="-135">
                <a:solidFill>
                  <a:srgbClr val="000000"/>
                </a:solidFill>
                <a:latin typeface="Calibri" panose="02020603050405020304" pitchFamily="2"/>
              </a:rPr>
              <a:t>SHOEMAKE</a:t>
            </a:r>
            <a:r>
              <a:rPr lang="en-US" sz="4550" b="1" spc="-135">
                <a:solidFill>
                  <a:srgbClr val="000000"/>
                </a:solidFill>
                <a:latin typeface="Calibri" panose="02020603050405020304" pitchFamily="2"/>
              </a:rPr>
              <a:t>R </a:t>
            </a:r>
          </a:p>
          <a:p>
            <a:pPr marL="0" marR="0" indent="0" algn="l">
              <a:lnSpc>
                <a:spcPts val="2400"/>
              </a:lnSpc>
              <a:spcBef>
                <a:spcPts val="1230"/>
              </a:spcBef>
              <a:spcAft>
                <a:spcPts val="0"/>
              </a:spcAft>
            </a:pPr>
            <a:r>
              <a:rPr lang="en-US" sz="2150" spc="35">
                <a:solidFill>
                  <a:srgbClr val="000000"/>
                </a:solidFill>
                <a:latin typeface="Calibri" panose="02020603050405020304" pitchFamily="2"/>
              </a:rPr>
              <a:t>USA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5868015" y="7149465"/>
            <a:ext cx="3087370" cy="1228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8420" rIns="0" bIns="0" anchor="t">
            <a:normAutofit fontScale="95000"/>
          </a:bodyPr>
          <a:lstStyle/>
          <a:p>
            <a:pPr marL="0" marR="0" indent="0" algn="l">
              <a:lnSpc>
                <a:spcPts val="4600"/>
              </a:lnSpc>
              <a:spcAft>
                <a:spcPts val="0"/>
              </a:spcAft>
            </a:pPr>
            <a:r>
              <a:rPr lang="en-US" sz="4550" spc="200">
                <a:solidFill>
                  <a:srgbClr val="000000"/>
                </a:solidFill>
                <a:latin typeface="Calibri" panose="02020603050405020304" pitchFamily="2"/>
              </a:rPr>
              <a:t>ALEJANDRA </a:t>
            </a:r>
          </a:p>
          <a:p>
            <a:pPr marL="0" marR="0" indent="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550" b="1" spc="95">
                <a:solidFill>
                  <a:srgbClr val="000000"/>
                </a:solidFill>
                <a:latin typeface="Calibri" panose="02020603050405020304" pitchFamily="2"/>
              </a:rPr>
              <a:t>ARANDA </a:t>
            </a:r>
          </a:p>
        </p:txBody>
      </p:sp>
      <p:sp>
        <p:nvSpPr>
          <p:cNvPr id="14" name="Marcador de texto 13"/>
          <p:cNvSpPr>
            <a:spLocks noGrp="1"/>
          </p:cNvSpPr>
          <p:nvPr>
            <p:ph type="body" idx="10"/>
          </p:nvPr>
        </p:nvSpPr>
        <p:spPr>
          <a:xfrm>
            <a:off x="15883255" y="8506460"/>
            <a:ext cx="789305" cy="33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940" rIns="0" bIns="0" anchor="t"/>
          <a:lstStyle/>
          <a:p>
            <a:pPr marL="0" marR="0" indent="0" algn="l">
              <a:lnSpc>
                <a:spcPts val="2400"/>
              </a:lnSpc>
              <a:spcAft>
                <a:spcPts val="0"/>
              </a:spcAft>
            </a:pPr>
            <a:r>
              <a:rPr lang="en-US" sz="2150" spc="-125">
                <a:solidFill>
                  <a:srgbClr val="000000"/>
                </a:solidFill>
                <a:latin typeface="Calibri" panose="02020603050405020304" pitchFamily="2"/>
              </a:rPr>
              <a:t>LATAM 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idx="10"/>
          </p:nvPr>
        </p:nvSpPr>
        <p:spPr>
          <a:xfrm>
            <a:off x="682625" y="1910715"/>
            <a:ext cx="6730365" cy="11391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8900"/>
              </a:lnSpc>
              <a:spcAft>
                <a:spcPts val="0"/>
              </a:spcAft>
            </a:pPr>
            <a:r>
              <a:rPr lang="en-US" sz="7800" b="1" spc="-70">
                <a:solidFill>
                  <a:srgbClr val="12132A"/>
                </a:solidFill>
                <a:latin typeface="Arial" panose="02020603050405020304" pitchFamily="2"/>
              </a:rPr>
              <a:t>YOUR TEAM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669895" y="1435735"/>
            <a:ext cx="3462655" cy="3133090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3"/>
          <a:stretch>
            <a:fillRect/>
          </a:stretch>
        </p:blipFill>
        <p:spPr>
          <a:xfrm>
            <a:off x="18714720" y="10238105"/>
            <a:ext cx="908050" cy="880745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4"/>
          <a:stretch>
            <a:fillRect/>
          </a:stretch>
        </p:blipFill>
        <p:spPr>
          <a:xfrm>
            <a:off x="10186670" y="5184775"/>
            <a:ext cx="106680" cy="10350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5"/>
          <a:stretch>
            <a:fillRect/>
          </a:stretch>
        </p:blipFill>
        <p:spPr>
          <a:xfrm>
            <a:off x="10186670" y="6074410"/>
            <a:ext cx="106680" cy="104140"/>
          </a:xfrm>
          <a:prstGeom prst="rect">
            <a:avLst/>
          </a:prstGeom>
        </p:spPr>
      </p:pic>
      <p:pic>
        <p:nvPicPr>
          <p:cNvPr id="16" name="Imagen 15"/>
          <p:cNvPicPr/>
          <p:nvPr/>
        </p:nvPicPr>
        <p:blipFill>
          <a:blip r:embed="rId6"/>
          <a:stretch>
            <a:fillRect/>
          </a:stretch>
        </p:blipFill>
        <p:spPr>
          <a:xfrm>
            <a:off x="10189210" y="7214870"/>
            <a:ext cx="104140" cy="124460"/>
          </a:xfrm>
          <a:prstGeom prst="rect">
            <a:avLst/>
          </a:prstGeom>
        </p:spPr>
      </p:pic>
      <p:pic>
        <p:nvPicPr>
          <p:cNvPr id="18" name="Imagen 17"/>
          <p:cNvPicPr/>
          <p:nvPr/>
        </p:nvPicPr>
        <p:blipFill>
          <a:blip r:embed="rId7"/>
          <a:stretch>
            <a:fillRect/>
          </a:stretch>
        </p:blipFill>
        <p:spPr>
          <a:xfrm>
            <a:off x="10186670" y="8397240"/>
            <a:ext cx="106680" cy="103505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701040" y="1417320"/>
          <a:ext cx="18923000" cy="3566160"/>
        </p:xfrm>
        <a:graphic>
          <a:graphicData uri="http://schemas.openxmlformats.org/drawingml/2006/table">
            <a:tbl>
              <a:tblPr/>
              <a:tblGrid>
                <a:gridCol w="14968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4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616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9000"/>
                        </a:lnSpc>
                        <a:spcBef>
                          <a:spcPts val="10280"/>
                        </a:spcBef>
                        <a:spcAft>
                          <a:spcPts val="0"/>
                        </a:spcAft>
                      </a:pPr>
                      <a:r>
                        <a:rPr lang="en-US" sz="78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LYDIA GOUTAS </a:t>
                      </a:r>
                    </a:p>
                    <a:p>
                      <a:pPr marL="0" marR="0" indent="0" algn="l">
                        <a:lnSpc>
                          <a:spcPts val="47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41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EUROPE </a:t>
                      </a:r>
                    </a:p>
                    <a:p>
                      <a:pPr marL="0" marR="0" indent="0" algn="l">
                        <a:lnSpc>
                          <a:spcPts val="2700"/>
                        </a:lnSpc>
                        <a:spcBef>
                          <a:spcPts val="1015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(VIENNA) </a:t>
                      </a:r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408920" y="4983480"/>
            <a:ext cx="9215120" cy="6934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668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European Banking and Finance Chair Cornerstone International Group &amp; Co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Chair Financial Services Club CEE.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363200" y="5676900"/>
            <a:ext cx="9260840" cy="11747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829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A native New Yorker, Lydia is a managing partner at Lehner Executive Partners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and leads an international team serving growing multi-nationals in the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European region, particularly in the Financial Services and IT sectors.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0408920" y="6851650"/>
            <a:ext cx="9215120" cy="11677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639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85">
                <a:solidFill>
                  <a:srgbClr val="12132A"/>
                </a:solidFill>
                <a:latin typeface="Calibri" panose="02020603050405020304" pitchFamily="2"/>
              </a:rPr>
              <a:t>Her company focuses on executive level positions across sectors. Key to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supporting supervisory board and board decisions, Lydia also tracks trends on a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20">
                <a:solidFill>
                  <a:srgbClr val="12132A"/>
                </a:solidFill>
                <a:latin typeface="Calibri" panose="02020603050405020304" pitchFamily="2"/>
              </a:rPr>
              <a:t>pan- European basis.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10363200" y="8019415"/>
            <a:ext cx="9260840" cy="22186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702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As Co-Chair / Co-Founder of the Financial Services Club CEE, a regional futurist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senior executive club, Lydia and her co-chair have been addressing the future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of banking and transformational strategies including digitization, blockchain,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595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and regulatory issues hindering business growth. 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490855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804390" y="1862455"/>
            <a:ext cx="4032250" cy="2480945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/>
          <a:stretch>
            <a:fillRect/>
          </a:stretch>
        </p:blipFill>
        <p:spPr>
          <a:xfrm>
            <a:off x="18714720" y="10238105"/>
            <a:ext cx="908050" cy="88074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4"/>
          <a:stretch>
            <a:fillRect/>
          </a:stretch>
        </p:blipFill>
        <p:spPr>
          <a:xfrm>
            <a:off x="10186670" y="6492240"/>
            <a:ext cx="106680" cy="103505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5"/>
          <a:stretch>
            <a:fillRect/>
          </a:stretch>
        </p:blipFill>
        <p:spPr>
          <a:xfrm>
            <a:off x="10186670" y="8141335"/>
            <a:ext cx="106680" cy="13081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700405" y="1851660"/>
          <a:ext cx="18923000" cy="2622550"/>
        </p:xfrm>
        <a:graphic>
          <a:graphicData uri="http://schemas.openxmlformats.org/drawingml/2006/table">
            <a:tbl>
              <a:tblPr/>
              <a:tblGrid>
                <a:gridCol w="14103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22550">
                <a:tc>
                  <a:txBody>
                    <a:bodyPr/>
                    <a:lstStyle/>
                    <a:p>
                      <a:pPr marL="0" marR="6940550" indent="0" algn="r">
                        <a:lnSpc>
                          <a:spcPts val="9000"/>
                        </a:lnSpc>
                        <a:spcBef>
                          <a:spcPts val="2840"/>
                        </a:spcBef>
                        <a:spcAft>
                          <a:spcPts val="0"/>
                        </a:spcAft>
                      </a:pPr>
                      <a:r>
                        <a:rPr lang="en-US" sz="7750" b="1" spc="-85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DAN HEIMAN </a:t>
                      </a:r>
                    </a:p>
                    <a:p>
                      <a:pPr marL="0" marR="0" indent="0" algn="l">
                        <a:lnSpc>
                          <a:spcPts val="47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sz="41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USA </a:t>
                      </a:r>
                    </a:p>
                    <a:p>
                      <a:pPr marL="0" marR="0" indent="0" algn="l">
                        <a:lnSpc>
                          <a:spcPts val="2700"/>
                        </a:lnSpc>
                        <a:spcBef>
                          <a:spcPts val="1015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(KANSAS CITY)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69550" y="4474210"/>
            <a:ext cx="9253855" cy="57638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0309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Dan is Chair of the North America Region for Cornerstone International Group.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He has been active in many successful engagements from Director to CEO level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assignments for several banking/financial services, manufacturing and agri-</a:t>
            </a:r>
            <a:r>
              <a:rPr lang="en-US" sz="100">
                <a:solidFill>
                  <a:srgbClr val="000000"/>
                </a:solidFill>
                <a:latin typeface="Arial" panose="02020603050405020304" pitchFamily="2"/>
              </a:rPr>
              <a:t>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business clients among others. He has completed international retained search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assignments in Canada, Russia, Dubai, China and South Africa.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45">
                <a:solidFill>
                  <a:srgbClr val="12132A"/>
                </a:solidFill>
                <a:latin typeface="Calibri" panose="02020603050405020304" pitchFamily="2"/>
              </a:rPr>
              <a:t>Dan began his professional career serving the healthcare industry where 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155">
                <a:solidFill>
                  <a:srgbClr val="12132A"/>
                </a:solidFill>
                <a:latin typeface="Calibri" panose="02020603050405020304" pitchFamily="2"/>
              </a:rPr>
              <a:t>spent 17 years in highly specialized medical technology sales, sales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management, recruiting and business development for one of the industry’s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763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most respected high-tech medical device manufacturers. 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490855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709775" y="1862455"/>
            <a:ext cx="4035425" cy="2480945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18616930" y="10238105"/>
            <a:ext cx="911860" cy="880745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4"/>
          <a:stretch>
            <a:fillRect/>
          </a:stretch>
        </p:blipFill>
        <p:spPr>
          <a:xfrm>
            <a:off x="10088880" y="6324600"/>
            <a:ext cx="109855" cy="103505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0088880" y="7184390"/>
            <a:ext cx="109855" cy="10350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6"/>
          <a:stretch>
            <a:fillRect/>
          </a:stretch>
        </p:blipFill>
        <p:spPr>
          <a:xfrm>
            <a:off x="10064750" y="8604250"/>
            <a:ext cx="133985" cy="146685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06425" y="1851660"/>
          <a:ext cx="18923000" cy="2924810"/>
        </p:xfrm>
        <a:graphic>
          <a:graphicData uri="http://schemas.openxmlformats.org/drawingml/2006/table">
            <a:tbl>
              <a:tblPr/>
              <a:tblGrid>
                <a:gridCol w="1410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481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9000"/>
                        </a:lnSpc>
                        <a:spcBef>
                          <a:spcPts val="5240"/>
                        </a:spcBef>
                        <a:spcAft>
                          <a:spcPts val="0"/>
                        </a:spcAft>
                      </a:pPr>
                      <a:r>
                        <a:rPr lang="en-US" sz="775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MEG BRADT </a:t>
                      </a:r>
                    </a:p>
                    <a:p>
                      <a:pPr marL="0" marR="0" indent="0" algn="l">
                        <a:lnSpc>
                          <a:spcPts val="47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41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USA </a:t>
                      </a:r>
                    </a:p>
                    <a:p>
                      <a:pPr marL="0" marR="0" indent="0" algn="l">
                        <a:lnSpc>
                          <a:spcPts val="2700"/>
                        </a:lnSpc>
                        <a:spcBef>
                          <a:spcPts val="1015"/>
                        </a:spcBef>
                        <a:spcAft>
                          <a:spcPts val="0"/>
                        </a:spcAft>
                      </a:pPr>
                      <a:r>
                        <a:rPr lang="en-US" sz="24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(NEW YORK CITY)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17480" y="4776470"/>
            <a:ext cx="9211945" cy="34563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4541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65">
                <a:solidFill>
                  <a:srgbClr val="12132A"/>
                </a:solidFill>
                <a:latin typeface="Calibri" panose="02020603050405020304" pitchFamily="2"/>
              </a:rPr>
              <a:t>Meg Bradt is Founder and Principal of Simetra Executive Search Partners,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CornerstoneInternationalGroup’smemberofficein NewYorkCity. </a:t>
            </a:r>
          </a:p>
          <a:p>
            <a:pPr marL="0" marR="0" indent="0" algn="just">
              <a:lnSpc>
                <a:spcPts val="2000"/>
              </a:lnSpc>
              <a:spcBef>
                <a:spcPts val="245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For more than a decade she has focused her executive search practice on the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70">
                <a:solidFill>
                  <a:srgbClr val="12132A"/>
                </a:solidFill>
                <a:latin typeface="Calibri" panose="02020603050405020304" pitchFamily="2"/>
              </a:rPr>
              <a:t>corporate finance and strategic general management functions at clients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5">
                <a:solidFill>
                  <a:srgbClr val="12132A"/>
                </a:solidFill>
                <a:latin typeface="Calibri" panose="02020603050405020304" pitchFamily="2"/>
              </a:rPr>
              <a:t>ranging from Fortune 100 corporations to private equity portfolio companies and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40">
                <a:solidFill>
                  <a:srgbClr val="12132A"/>
                </a:solidFill>
                <a:latin typeface="Calibri" panose="02020603050405020304" pitchFamily="2"/>
              </a:rPr>
              <a:t>professional service firms.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271760" y="8232775"/>
            <a:ext cx="9257665" cy="20053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4480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25">
                <a:solidFill>
                  <a:srgbClr val="12132A"/>
                </a:solidFill>
                <a:latin typeface="Calibri" panose="02020603050405020304" pitchFamily="2"/>
              </a:rPr>
              <a:t>Having lived and worked in London, Tokyo, Taipei, Hong Kong and six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0">
                <a:solidFill>
                  <a:srgbClr val="12132A"/>
                </a:solidFill>
                <a:latin typeface="Calibri" panose="02020603050405020304" pitchFamily="2"/>
              </a:rPr>
              <a:t>American cities, she brings a global perspective to her clients. Previously, she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6405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worked with the NewYorkoffice of Boyden, a global executive search firm. 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396240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709775" y="1862455"/>
            <a:ext cx="4035425" cy="2480945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/>
          <a:stretch>
            <a:fillRect/>
          </a:stretch>
        </p:blipFill>
        <p:spPr>
          <a:xfrm>
            <a:off x="18616930" y="10238105"/>
            <a:ext cx="911860" cy="880745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0088880" y="5958840"/>
            <a:ext cx="109855" cy="103505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5"/>
          <a:stretch>
            <a:fillRect/>
          </a:stretch>
        </p:blipFill>
        <p:spPr>
          <a:xfrm>
            <a:off x="10088880" y="7092950"/>
            <a:ext cx="109855" cy="210185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0088880" y="7684135"/>
            <a:ext cx="109855" cy="106680"/>
          </a:xfrm>
          <a:prstGeom prst="rect">
            <a:avLst/>
          </a:prstGeom>
        </p:spPr>
      </p:pic>
      <p:pic>
        <p:nvPicPr>
          <p:cNvPr id="17" name="Imagen 16"/>
          <p:cNvPicPr/>
          <p:nvPr/>
        </p:nvPicPr>
        <p:blipFill>
          <a:blip r:embed="rId7"/>
          <a:stretch>
            <a:fillRect/>
          </a:stretch>
        </p:blipFill>
        <p:spPr>
          <a:xfrm>
            <a:off x="10064750" y="9116695"/>
            <a:ext cx="133985" cy="146050"/>
          </a:xfrm>
          <a:prstGeom prst="rect">
            <a:avLst/>
          </a:prstGeom>
        </p:spPr>
      </p:pic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606425" y="1851660"/>
          <a:ext cx="18923000" cy="3016885"/>
        </p:xfrm>
        <a:graphic>
          <a:graphicData uri="http://schemas.openxmlformats.org/drawingml/2006/table">
            <a:tbl>
              <a:tblPr/>
              <a:tblGrid>
                <a:gridCol w="1410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688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9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</a:pPr>
                      <a:r>
                        <a:rPr lang="en-US" sz="78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LARRY </a:t>
                      </a:r>
                    </a:p>
                    <a:p>
                      <a:pPr marL="0" marR="0" indent="0" algn="l">
                        <a:lnSpc>
                          <a:spcPts val="9000"/>
                        </a:lnSpc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en-US" sz="7800" b="1" spc="0">
                          <a:solidFill>
                            <a:srgbClr val="12132A"/>
                          </a:solidFill>
                          <a:latin typeface="Arial" panose="02020603050405020304" pitchFamily="2"/>
                        </a:rPr>
                        <a:t>SHOEMAKER </a:t>
                      </a:r>
                    </a:p>
                    <a:p>
                      <a:pPr marL="0" marR="0" indent="0" algn="l">
                        <a:lnSpc>
                          <a:spcPts val="3900"/>
                        </a:lnSpc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en-US" sz="4100" b="1" spc="0">
                          <a:solidFill>
                            <a:srgbClr val="000000"/>
                          </a:solidFill>
                          <a:latin typeface="Arial" panose="02020603050405020304" pitchFamily="2"/>
                        </a:rPr>
                        <a:t>USA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06425" y="5097145"/>
            <a:ext cx="18923000" cy="441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47625" rIns="0" bIns="0" anchor="t"/>
          <a:lstStyle/>
          <a:p>
            <a:pPr marL="0" marR="0" indent="0" algn="just">
              <a:lnSpc>
                <a:spcPts val="3100"/>
              </a:lnSpc>
              <a:spcAft>
                <a:spcPts val="0"/>
              </a:spcAft>
              <a:tabLst>
                <a:tab pos="9646920" algn="l"/>
              </a:tabLst>
            </a:pPr>
            <a:r>
              <a:rPr lang="en-US" sz="2400" b="1" spc="0">
                <a:solidFill>
                  <a:srgbClr val="000000"/>
                </a:solidFill>
                <a:latin typeface="Arial" panose="02020603050405020304" pitchFamily="2"/>
              </a:rPr>
              <a:t>(ATLANTA) </a:t>
            </a:r>
            <a:r>
              <a:rPr lang="en-US" sz="100" spc="0">
                <a:solidFill>
                  <a:srgbClr val="12132A"/>
                </a:solidFill>
                <a:latin typeface="Calibri" panose="02020603050405020304" pitchFamily="2"/>
              </a:rPr>
              <a:t> </a:t>
            </a: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Larry is President of Cornerstone International Group.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10274935" y="5539105"/>
            <a:ext cx="9254490" cy="1181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274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Since founding Shoemaker &amp; Associates in 1990, Larry has been conducting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senior-level recruiting assignments, executive coaching and leadership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assessments throughout North America, as well as globally.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10320655" y="6720840"/>
            <a:ext cx="9208770" cy="35172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38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10">
                <a:solidFill>
                  <a:srgbClr val="12132A"/>
                </a:solidFill>
                <a:latin typeface="Calibri" panose="02020603050405020304" pitchFamily="2"/>
              </a:rPr>
              <a:t>His focus is on the candidate’s fit into an organization’s culture. </a:t>
            </a:r>
          </a:p>
          <a:p>
            <a:pPr marL="0" marR="0" indent="0" algn="just">
              <a:lnSpc>
                <a:spcPts val="2000"/>
              </a:lnSpc>
              <a:spcBef>
                <a:spcPts val="274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Larry’s experience as an executive coach and assessment trainer gives him a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unique perspective to a search. His professional experience includes more than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20 years in general management, sales and marketing management, strategic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15">
                <a:solidFill>
                  <a:srgbClr val="12132A"/>
                </a:solidFill>
                <a:latin typeface="Calibri" panose="02020603050405020304" pitchFamily="2"/>
              </a:rPr>
              <a:t>business development and M&amp;A. </a:t>
            </a:r>
          </a:p>
          <a:p>
            <a:pPr marL="0" marR="0" indent="0" algn="just">
              <a:lnSpc>
                <a:spcPts val="2000"/>
              </a:lnSpc>
              <a:spcBef>
                <a:spcPts val="2570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He has been a key contributor within organizations ranging from Fortune 200,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4520"/>
              </a:spcAft>
            </a:pPr>
            <a:r>
              <a:rPr lang="en-US" sz="2000" spc="-30">
                <a:solidFill>
                  <a:srgbClr val="12132A"/>
                </a:solidFill>
                <a:latin typeface="Calibri" panose="02020603050405020304" pitchFamily="2"/>
              </a:rPr>
              <a:t>middle market, U.S. 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396240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113010" y="1463040"/>
            <a:ext cx="8766175" cy="3810000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10113010" y="5718175"/>
            <a:ext cx="106680" cy="103505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4"/>
          <a:stretch>
            <a:fillRect/>
          </a:stretch>
        </p:blipFill>
        <p:spPr>
          <a:xfrm>
            <a:off x="10113010" y="7446010"/>
            <a:ext cx="106680" cy="104140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0113010" y="8909050"/>
            <a:ext cx="106680" cy="106680"/>
          </a:xfrm>
          <a:prstGeom prst="rect">
            <a:avLst/>
          </a:prstGeom>
        </p:spPr>
      </p:pic>
      <p:pic>
        <p:nvPicPr>
          <p:cNvPr id="15" name="Imagen 14"/>
          <p:cNvPicPr/>
          <p:nvPr/>
        </p:nvPicPr>
        <p:blipFill>
          <a:blip r:embed="rId6"/>
          <a:stretch>
            <a:fillRect/>
          </a:stretch>
        </p:blipFill>
        <p:spPr>
          <a:xfrm>
            <a:off x="18641695" y="10238105"/>
            <a:ext cx="908050" cy="88074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293350" y="4507865"/>
            <a:ext cx="8226425" cy="7651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1700"/>
              </a:lnSpc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Simon is the Chief Executive of Cornerstone International Group worldwide </a:t>
            </a:r>
          </a:p>
          <a:p>
            <a:pPr marL="0" marR="0" indent="0" algn="l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50">
                <a:solidFill>
                  <a:srgbClr val="12132A"/>
                </a:solidFill>
                <a:latin typeface="Calibri" panose="02020603050405020304" pitchFamily="2"/>
              </a:rPr>
              <a:t>and also the President of Cornerstone in Chin. He is based in the Shanghai </a:t>
            </a:r>
          </a:p>
          <a:p>
            <a:pPr marL="0" marR="0" indent="0" algn="l">
              <a:lnSpc>
                <a:spcPts val="17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25">
                <a:solidFill>
                  <a:srgbClr val="12132A"/>
                </a:solidFill>
                <a:latin typeface="Calibri" panose="02020603050405020304" pitchFamily="2"/>
              </a:rPr>
              <a:t>office.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12775" y="0"/>
            <a:ext cx="6667500" cy="39516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44470" rIns="0" bIns="0" anchor="t"/>
          <a:lstStyle/>
          <a:p>
            <a:pPr marL="0" marR="0" indent="0" algn="r">
              <a:lnSpc>
                <a:spcPts val="9000"/>
              </a:lnSpc>
              <a:spcAft>
                <a:spcPts val="510"/>
              </a:spcAft>
            </a:pPr>
            <a:r>
              <a:rPr lang="en-US" sz="7800" b="1" spc="-90">
                <a:solidFill>
                  <a:srgbClr val="12132A"/>
                </a:solidFill>
                <a:latin typeface="Arial" panose="02020603050405020304" pitchFamily="2"/>
              </a:rPr>
              <a:t>SIMON WAN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12775" y="3951605"/>
            <a:ext cx="6667500" cy="1658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715" rIns="0" bIns="0" anchor="t"/>
          <a:lstStyle/>
          <a:p>
            <a:pPr marL="0" marR="0" indent="0" algn="l">
              <a:lnSpc>
                <a:spcPts val="4700"/>
              </a:lnSpc>
              <a:spcAft>
                <a:spcPts val="0"/>
              </a:spcAft>
            </a:pPr>
            <a:r>
              <a:rPr lang="en-US" sz="4150" b="1" spc="0" dirty="0">
                <a:solidFill>
                  <a:srgbClr val="000000"/>
                </a:solidFill>
                <a:latin typeface="Arial" panose="02020603050405020304" pitchFamily="2"/>
              </a:rPr>
              <a:t>ASIA-PACIFIC </a:t>
            </a:r>
          </a:p>
          <a:p>
            <a:pPr marL="0" marR="0" indent="0" algn="l">
              <a:lnSpc>
                <a:spcPts val="2800"/>
              </a:lnSpc>
              <a:spcBef>
                <a:spcPts val="1005"/>
              </a:spcBef>
              <a:spcAft>
                <a:spcPts val="4455"/>
              </a:spcAft>
            </a:pPr>
            <a:r>
              <a:rPr lang="en-US" sz="2400" b="1" spc="-5" dirty="0">
                <a:solidFill>
                  <a:srgbClr val="000000"/>
                </a:solidFill>
                <a:latin typeface="Arial" panose="02020603050405020304" pitchFamily="2"/>
              </a:rPr>
              <a:t>(SHANGAI, CHINA)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idx="10"/>
          </p:nvPr>
        </p:nvSpPr>
        <p:spPr>
          <a:xfrm>
            <a:off x="10290175" y="5610225"/>
            <a:ext cx="8242300" cy="462788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921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Most of Simon’s clients are senior level executives and business owners who </a:t>
            </a:r>
          </a:p>
          <a:p>
            <a:pPr marL="0" marR="0" indent="0" algn="just">
              <a:lnSpc>
                <a:spcPts val="2000"/>
              </a:lnSpc>
              <a:spcBef>
                <a:spcPts val="275"/>
              </a:spcBef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want to get world class support &amp; advice on talent acquisitions and HR issues.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He has particular interest in working with HR executives &amp; business owners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who want to improve their organization competencies and passionately want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to leave a legacy of their time in office.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Prior to joining Cornerstone China as President in 2003, Simon was with Philips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Lighting as General Manager of China / East Asia and was previously General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Manager of Carnation Foods, Getz Brothers trading and in government services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in Canada as Trade Director for China &amp; South Pacific. </a:t>
            </a:r>
          </a:p>
          <a:p>
            <a:pPr marL="0" marR="0" indent="0" algn="just">
              <a:lnSpc>
                <a:spcPts val="2000"/>
              </a:lnSpc>
              <a:spcBef>
                <a:spcPts val="2555"/>
              </a:spcBef>
              <a:spcAft>
                <a:spcPts val="0"/>
              </a:spcAft>
            </a:pPr>
            <a:r>
              <a:rPr lang="en-US" sz="2000" spc="55">
                <a:solidFill>
                  <a:srgbClr val="12132A"/>
                </a:solidFill>
                <a:latin typeface="Calibri" panose="02020603050405020304" pitchFamily="2"/>
              </a:rPr>
              <a:t>Simon is a native of Hong Kong and studied and worked in Canada. He has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6525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been a resident of Shanghai since 1993. </a:t>
            </a:r>
          </a:p>
        </p:txBody>
      </p:sp>
      <p:cxnSp>
        <p:nvCxnSpPr>
          <p:cNvPr id="16" name="Conector recto 15"/>
          <p:cNvCxnSpPr/>
          <p:nvPr/>
        </p:nvCxnSpPr>
        <p:spPr>
          <a:xfrm>
            <a:off x="417830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322040" y="1536065"/>
            <a:ext cx="2593975" cy="4404360"/>
          </a:xfrm>
          <a:prstGeom prst="rect">
            <a:avLst/>
          </a:prstGeom>
        </p:spPr>
      </p:pic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10210800" y="5022850"/>
            <a:ext cx="133985" cy="128270"/>
          </a:xfrm>
          <a:prstGeom prst="rect">
            <a:avLst/>
          </a:prstGeom>
        </p:spPr>
      </p:pic>
      <p:pic>
        <p:nvPicPr>
          <p:cNvPr id="10" name="Imagen 9"/>
          <p:cNvPicPr/>
          <p:nvPr/>
        </p:nvPicPr>
        <p:blipFill>
          <a:blip r:embed="rId4"/>
          <a:stretch>
            <a:fillRect/>
          </a:stretch>
        </p:blipFill>
        <p:spPr>
          <a:xfrm>
            <a:off x="10241280" y="5937250"/>
            <a:ext cx="103505" cy="106680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0210800" y="7696200"/>
            <a:ext cx="133985" cy="10350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6"/>
          <a:stretch>
            <a:fillRect/>
          </a:stretch>
        </p:blipFill>
        <p:spPr>
          <a:xfrm>
            <a:off x="10210800" y="8573770"/>
            <a:ext cx="133985" cy="128270"/>
          </a:xfrm>
          <a:prstGeom prst="rect">
            <a:avLst/>
          </a:prstGeom>
        </p:spPr>
      </p:pic>
      <p:pic>
        <p:nvPicPr>
          <p:cNvPr id="17" name="Imagen 16"/>
          <p:cNvPicPr/>
          <p:nvPr/>
        </p:nvPicPr>
        <p:blipFill>
          <a:blip r:embed="rId7"/>
          <a:stretch>
            <a:fillRect/>
          </a:stretch>
        </p:blipFill>
        <p:spPr>
          <a:xfrm>
            <a:off x="18763615" y="10238105"/>
            <a:ext cx="911225" cy="88074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416540" y="0"/>
            <a:ext cx="8242300" cy="75730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497205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Gonzalo is Managing Director &amp; Partner of Cornerstone Mexico in Mexico City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and widely connected throughout Central and South America. </a:t>
            </a:r>
          </a:p>
          <a:p>
            <a:pPr marL="0" marR="0" indent="0" algn="just">
              <a:lnSpc>
                <a:spcPts val="2000"/>
              </a:lnSpc>
              <a:spcBef>
                <a:spcPts val="2570"/>
              </a:spcBef>
              <a:spcAft>
                <a:spcPts val="0"/>
              </a:spcAft>
            </a:pPr>
            <a:r>
              <a:rPr lang="en-US" sz="2000" spc="10">
                <a:solidFill>
                  <a:srgbClr val="12132A"/>
                </a:solidFill>
                <a:latin typeface="Calibri" panose="02020603050405020304" pitchFamily="2"/>
              </a:rPr>
              <a:t>He has over 30 years of top management responsibilities as General Manager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105">
                <a:solidFill>
                  <a:srgbClr val="12132A"/>
                </a:solidFill>
                <a:latin typeface="Calibri" panose="02020603050405020304" pitchFamily="2"/>
              </a:rPr>
              <a:t>and Commercial, Sales and Talent Development Manager with leading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65">
                <a:solidFill>
                  <a:srgbClr val="12132A"/>
                </a:solidFill>
                <a:latin typeface="Calibri" panose="02020603050405020304" pitchFamily="2"/>
              </a:rPr>
              <a:t>multinational Consumer Goods Corporations as well as entrepreneurship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experience with Director &amp; Partner roles in Talent Management, and Executive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2330"/>
              </a:spcAft>
            </a:pPr>
            <a:r>
              <a:rPr lang="en-US" sz="2000" spc="-25">
                <a:solidFill>
                  <a:srgbClr val="12132A"/>
                </a:solidFill>
                <a:latin typeface="Calibri" panose="02020603050405020304" pitchFamily="2"/>
              </a:rPr>
              <a:t>Search.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753110" y="0"/>
            <a:ext cx="5486400" cy="500761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400935" rIns="0" bIns="0" anchor="t"/>
          <a:lstStyle/>
          <a:p>
            <a:pPr marL="0" marR="0" indent="0" algn="l">
              <a:lnSpc>
                <a:spcPts val="9600"/>
              </a:lnSpc>
              <a:spcAft>
                <a:spcPts val="1375"/>
              </a:spcAft>
            </a:pPr>
            <a:r>
              <a:rPr lang="en-US" sz="7800" b="1" spc="0">
                <a:solidFill>
                  <a:srgbClr val="12132A"/>
                </a:solidFill>
                <a:latin typeface="Arial" panose="02020603050405020304" pitchFamily="2"/>
              </a:rPr>
              <a:t>GONZALO DOOR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753110" y="5007610"/>
            <a:ext cx="5486400" cy="26885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l">
              <a:lnSpc>
                <a:spcPts val="4100"/>
              </a:lnSpc>
              <a:spcAft>
                <a:spcPts val="0"/>
              </a:spcAft>
            </a:pPr>
            <a:r>
              <a:rPr lang="en-US" sz="4100" b="1" spc="50">
                <a:solidFill>
                  <a:srgbClr val="000000"/>
                </a:solidFill>
                <a:latin typeface="Arial" panose="02020603050405020304" pitchFamily="2"/>
              </a:rPr>
              <a:t>LATINAMERICA </a:t>
            </a:r>
          </a:p>
          <a:p>
            <a:pPr marL="0" marR="0" indent="0" algn="l">
              <a:lnSpc>
                <a:spcPts val="2800"/>
              </a:lnSpc>
              <a:spcBef>
                <a:spcPts val="1015"/>
              </a:spcBef>
              <a:spcAft>
                <a:spcPts val="13260"/>
              </a:spcAft>
            </a:pPr>
            <a:r>
              <a:rPr lang="en-US" sz="2400" b="1" spc="10">
                <a:solidFill>
                  <a:srgbClr val="000000"/>
                </a:solidFill>
                <a:latin typeface="Arial" panose="02020603050405020304" pitchFamily="2"/>
              </a:rPr>
              <a:t>(MEXICO CITY) </a:t>
            </a:r>
          </a:p>
        </p:txBody>
      </p:sp>
      <p:sp>
        <p:nvSpPr>
          <p:cNvPr id="15" name="Marcador de texto 14"/>
          <p:cNvSpPr>
            <a:spLocks noGrp="1"/>
          </p:cNvSpPr>
          <p:nvPr>
            <p:ph type="body" idx="10"/>
          </p:nvPr>
        </p:nvSpPr>
        <p:spPr>
          <a:xfrm>
            <a:off x="10413365" y="7573010"/>
            <a:ext cx="8242300" cy="266509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9210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Gonzalo has filled executive positions in Mexico, Peru, and Central America and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has direct experience in 19 Latin American countries.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Gonzalo has deep expertise in talent development. He has knowledge of more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5">
                <a:solidFill>
                  <a:srgbClr val="12132A"/>
                </a:solidFill>
                <a:latin typeface="Calibri" panose="02020603050405020304" pitchFamily="2"/>
              </a:rPr>
              <a:t>than 25 business categories as well as coaching and leadership of large teams.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35">
                <a:solidFill>
                  <a:srgbClr val="12132A"/>
                </a:solidFill>
                <a:latin typeface="Calibri" panose="02020603050405020304" pitchFamily="2"/>
              </a:rPr>
              <a:t>He is recognized for delivering outstanding business results and developing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4870"/>
              </a:spcAft>
            </a:pPr>
            <a:r>
              <a:rPr lang="en-US" sz="2000" spc="-30">
                <a:solidFill>
                  <a:srgbClr val="12132A"/>
                </a:solidFill>
                <a:latin typeface="Calibri" panose="02020603050405020304" pitchFamily="2"/>
              </a:rPr>
              <a:t>people. 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542290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146665" y="1536065"/>
            <a:ext cx="8674735" cy="4404360"/>
          </a:xfrm>
          <a:prstGeom prst="rect">
            <a:avLst/>
          </a:prstGeom>
        </p:spPr>
      </p:pic>
      <p:pic>
        <p:nvPicPr>
          <p:cNvPr id="9" name="Imagen 8"/>
          <p:cNvPicPr/>
          <p:nvPr/>
        </p:nvPicPr>
        <p:blipFill>
          <a:blip r:embed="rId3"/>
          <a:stretch>
            <a:fillRect/>
          </a:stretch>
        </p:blipFill>
        <p:spPr>
          <a:xfrm>
            <a:off x="10146665" y="6221095"/>
            <a:ext cx="103505" cy="103505"/>
          </a:xfrm>
          <a:prstGeom prst="rect">
            <a:avLst/>
          </a:prstGeom>
        </p:spPr>
      </p:pic>
      <p:pic>
        <p:nvPicPr>
          <p:cNvPr id="11" name="Imagen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0146665" y="8263255"/>
            <a:ext cx="103505" cy="103505"/>
          </a:xfrm>
          <a:prstGeom prst="rect">
            <a:avLst/>
          </a:prstGeom>
        </p:spPr>
      </p:pic>
      <p:pic>
        <p:nvPicPr>
          <p:cNvPr id="14" name="Imagen 13"/>
          <p:cNvPicPr/>
          <p:nvPr/>
        </p:nvPicPr>
        <p:blipFill>
          <a:blip r:embed="rId4"/>
          <a:stretch>
            <a:fillRect/>
          </a:stretch>
        </p:blipFill>
        <p:spPr>
          <a:xfrm>
            <a:off x="18665825" y="10238105"/>
            <a:ext cx="914400" cy="88074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10323830" y="4938395"/>
            <a:ext cx="8226425" cy="5873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Alejandra is Chairman of Cornerstone International Group’s LATAM Region. She </a:t>
            </a:r>
          </a:p>
          <a:p>
            <a:pPr marL="0" marR="0" indent="0" algn="l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75">
                <a:solidFill>
                  <a:srgbClr val="12132A"/>
                </a:solidFill>
                <a:latin typeface="Calibri" panose="02020603050405020304" pitchFamily="2"/>
              </a:rPr>
              <a:t>is also Founding partner and President of HUMANITAS, Global Executive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10323830" y="5525770"/>
            <a:ext cx="5532120" cy="29273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l">
              <a:lnSpc>
                <a:spcPts val="2000"/>
              </a:lnSpc>
              <a:spcAft>
                <a:spcPts val="0"/>
              </a:spcAft>
            </a:pPr>
            <a:r>
              <a:rPr lang="en-US" sz="2000" spc="-20">
                <a:solidFill>
                  <a:srgbClr val="12132A"/>
                </a:solidFill>
                <a:latin typeface="Calibri" panose="02020603050405020304" pitchFamily="2"/>
              </a:rPr>
              <a:t>Search, Cornerstone’s member firm in Santiago, Chile.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643255" y="0"/>
            <a:ext cx="6858000" cy="450596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88820" rIns="0" bIns="0" anchor="t"/>
          <a:lstStyle/>
          <a:p>
            <a:pPr marL="0" marR="0" indent="0" algn="l">
              <a:lnSpc>
                <a:spcPts val="9500"/>
              </a:lnSpc>
              <a:spcAft>
                <a:spcPts val="700"/>
              </a:spcAft>
            </a:pPr>
            <a:r>
              <a:rPr lang="en-US" sz="7800" b="1" spc="0">
                <a:solidFill>
                  <a:srgbClr val="12132A"/>
                </a:solidFill>
                <a:latin typeface="Arial" panose="02020603050405020304" pitchFamily="2"/>
              </a:rPr>
              <a:t>ALEJANDRA ARANDA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643255" y="4505960"/>
            <a:ext cx="6858000" cy="16027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635" rIns="0" bIns="0" anchor="t"/>
          <a:lstStyle/>
          <a:p>
            <a:pPr marL="0" marR="0" indent="0" algn="l">
              <a:lnSpc>
                <a:spcPts val="4700"/>
              </a:lnSpc>
              <a:spcAft>
                <a:spcPts val="0"/>
              </a:spcAft>
            </a:pPr>
            <a:r>
              <a:rPr lang="en-US" sz="4100" b="1" spc="55" dirty="0">
                <a:solidFill>
                  <a:srgbClr val="000000"/>
                </a:solidFill>
                <a:latin typeface="Arial" panose="02020603050405020304" pitchFamily="2"/>
              </a:rPr>
              <a:t>LATINAMERICA </a:t>
            </a:r>
          </a:p>
          <a:p>
            <a:pPr marL="0" marR="0" indent="0" algn="l">
              <a:lnSpc>
                <a:spcPts val="2800"/>
              </a:lnSpc>
              <a:spcBef>
                <a:spcPts val="1015"/>
              </a:spcBef>
              <a:spcAft>
                <a:spcPts val="4095"/>
              </a:spcAft>
            </a:pPr>
            <a:r>
              <a:rPr lang="en-US" sz="2400" b="1" spc="10" dirty="0">
                <a:solidFill>
                  <a:srgbClr val="000000"/>
                </a:solidFill>
                <a:latin typeface="Arial" panose="02020603050405020304" pitchFamily="2"/>
              </a:rPr>
              <a:t>(SANTIAGO, CHILE) 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idx="10"/>
          </p:nvPr>
        </p:nvSpPr>
        <p:spPr>
          <a:xfrm>
            <a:off x="10323195" y="6108700"/>
            <a:ext cx="8242300" cy="412940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3655" rIns="0" bIns="0" anchor="t"/>
          <a:lstStyle/>
          <a:p>
            <a:pPr marL="0" marR="0" indent="0" algn="just">
              <a:lnSpc>
                <a:spcPts val="2000"/>
              </a:lnSpc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She is a Board Member, President of the Nominating Committee and former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Chair of the Human Capital Committee in AmCham Chile (American Chamber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of Commerce); Counselor for the Americas of AESC (Association of Executive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20">
                <a:solidFill>
                  <a:srgbClr val="12132A"/>
                </a:solidFill>
                <a:latin typeface="Calibri" panose="02020603050405020304" pitchFamily="2"/>
              </a:rPr>
              <a:t>Search and Leadership Consultants); member of the Chilean Chapter of WCD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(Women Corporate Directors) and Counselor of Comunidad Mujer. </a:t>
            </a:r>
          </a:p>
          <a:p>
            <a:pPr marL="0" marR="0" indent="0" algn="just">
              <a:lnSpc>
                <a:spcPts val="2000"/>
              </a:lnSpc>
              <a:spcBef>
                <a:spcPts val="2575"/>
              </a:spcBef>
              <a:spcAft>
                <a:spcPts val="0"/>
              </a:spcAft>
            </a:pPr>
            <a:r>
              <a:rPr lang="en-US" sz="2000" spc="25">
                <a:solidFill>
                  <a:srgbClr val="12132A"/>
                </a:solidFill>
                <a:latin typeface="Calibri" panose="02020603050405020304" pitchFamily="2"/>
              </a:rPr>
              <a:t>Since 1994, she has been dedicated to the search for C-levels executives and </a:t>
            </a:r>
          </a:p>
          <a:p>
            <a:pPr marL="0" marR="0" indent="0" algn="just">
              <a:lnSpc>
                <a:spcPts val="2000"/>
              </a:lnSpc>
              <a:spcBef>
                <a:spcPts val="290"/>
              </a:spcBef>
              <a:spcAft>
                <a:spcPts val="0"/>
              </a:spcAft>
            </a:pPr>
            <a:r>
              <a:rPr lang="en-US" sz="2000" spc="15">
                <a:solidFill>
                  <a:srgbClr val="12132A"/>
                </a:solidFill>
                <a:latin typeface="Calibri" panose="02020603050405020304" pitchFamily="2"/>
              </a:rPr>
              <a:t>Board members, having worked in Latin America, Europe and North America. </a:t>
            </a:r>
          </a:p>
          <a:p>
            <a:pPr marL="0" marR="0" indent="0" algn="just">
              <a:lnSpc>
                <a:spcPts val="2000"/>
              </a:lnSpc>
              <a:spcBef>
                <a:spcPts val="270"/>
              </a:spcBef>
              <a:spcAft>
                <a:spcPts val="0"/>
              </a:spcAft>
            </a:pPr>
            <a:r>
              <a:rPr lang="en-US" sz="2000" spc="0">
                <a:solidFill>
                  <a:srgbClr val="12132A"/>
                </a:solidFill>
                <a:latin typeface="Calibri" panose="02020603050405020304" pitchFamily="2"/>
              </a:rPr>
              <a:t>She was named a “Leading Consultant” by The Economist Intelligence Unit and </a:t>
            </a:r>
          </a:p>
          <a:p>
            <a:pPr marL="0" marR="0" indent="0" algn="just">
              <a:lnSpc>
                <a:spcPts val="2000"/>
              </a:lnSpc>
              <a:spcBef>
                <a:spcPts val="245"/>
              </a:spcBef>
              <a:spcAft>
                <a:spcPts val="0"/>
              </a:spcAft>
            </a:pPr>
            <a:r>
              <a:rPr lang="en-US" sz="2000" spc="60">
                <a:solidFill>
                  <a:srgbClr val="12132A"/>
                </a:solidFill>
                <a:latin typeface="Calibri" panose="02020603050405020304" pitchFamily="2"/>
              </a:rPr>
              <a:t>recognized several times as one of the 100 women leaders in Chile by the </a:t>
            </a:r>
          </a:p>
          <a:p>
            <a:pPr marL="0" marR="0" indent="0" algn="just">
              <a:lnSpc>
                <a:spcPts val="2000"/>
              </a:lnSpc>
              <a:spcBef>
                <a:spcPts val="265"/>
              </a:spcBef>
              <a:spcAft>
                <a:spcPts val="7175"/>
              </a:spcAft>
            </a:pPr>
            <a:r>
              <a:rPr lang="en-US" sz="2000" spc="-5">
                <a:solidFill>
                  <a:srgbClr val="12132A"/>
                </a:solidFill>
                <a:latin typeface="Calibri" panose="02020603050405020304" pitchFamily="2"/>
              </a:rPr>
              <a:t>influential newspaper El Mercurio. 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448310" y="0"/>
            <a:ext cx="0" cy="8809355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735" cy="11311255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7733030" y="2209165"/>
            <a:ext cx="4653915" cy="113919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9000"/>
              </a:lnSpc>
              <a:spcAft>
                <a:spcPts val="0"/>
              </a:spcAft>
            </a:pPr>
            <a:r>
              <a:rPr lang="en-US" sz="7800" b="1" spc="-20">
                <a:solidFill>
                  <a:srgbClr val="12142A"/>
                </a:solidFill>
                <a:latin typeface="Arial" panose="02020603050405020304" pitchFamily="2"/>
              </a:rPr>
              <a:t>PRICING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6748145" y="4140200"/>
            <a:ext cx="5848985" cy="201104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1463040" marR="0" indent="0" algn="l">
              <a:lnSpc>
                <a:spcPts val="3800"/>
              </a:lnSpc>
              <a:spcAft>
                <a:spcPts val="0"/>
              </a:spcAft>
            </a:pP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Fee Basis - 28% of base salary First stage: </a:t>
            </a:r>
            <a:r>
              <a:rPr lang="en-US" sz="2700" b="1" spc="-35">
                <a:solidFill>
                  <a:srgbClr val="040304"/>
                </a:solidFill>
                <a:latin typeface="Arial" panose="02020603050405020304" pitchFamily="2"/>
              </a:rPr>
              <a:t>€ </a:t>
            </a: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20k Second stage: </a:t>
            </a:r>
            <a:r>
              <a:rPr lang="en-US" sz="2700" b="1" spc="-35">
                <a:solidFill>
                  <a:srgbClr val="040304"/>
                </a:solidFill>
                <a:latin typeface="Arial" panose="02020603050405020304" pitchFamily="2"/>
              </a:rPr>
              <a:t>€</a:t>
            </a:r>
            <a:r>
              <a:rPr lang="en-US" sz="2750" b="1" spc="-25">
                <a:solidFill>
                  <a:srgbClr val="040304"/>
                </a:solidFill>
                <a:latin typeface="Arial" panose="02020603050405020304" pitchFamily="2"/>
              </a:rPr>
              <a:t>20k </a:t>
            </a:r>
          </a:p>
          <a:p>
            <a:pPr marL="731520" marR="0" indent="0" algn="l">
              <a:lnSpc>
                <a:spcPts val="3100"/>
              </a:lnSpc>
              <a:spcBef>
                <a:spcPts val="1310"/>
              </a:spcBef>
              <a:spcAft>
                <a:spcPts val="0"/>
              </a:spcAft>
            </a:pPr>
            <a:r>
              <a:rPr lang="en-US" sz="2750" b="1" spc="-20">
                <a:solidFill>
                  <a:srgbClr val="040304"/>
                </a:solidFill>
                <a:latin typeface="Arial" panose="02020603050405020304" pitchFamily="2"/>
              </a:rPr>
              <a:t>Completion: balance due 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idx="10"/>
          </p:nvPr>
        </p:nvSpPr>
        <p:spPr>
          <a:xfrm>
            <a:off x="4712335" y="7042150"/>
            <a:ext cx="1036320" cy="2171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4130" rIns="0" bIns="0" anchor="t"/>
          <a:lstStyle/>
          <a:p>
            <a:pPr marL="0" marR="0" indent="0" algn="l">
              <a:lnSpc>
                <a:spcPts val="1500"/>
              </a:lnSpc>
              <a:spcAft>
                <a:spcPts val="0"/>
              </a:spcAft>
            </a:pPr>
            <a:r>
              <a:rPr lang="en-US" sz="1400" spc="-60">
                <a:solidFill>
                  <a:srgbClr val="000000"/>
                </a:solidFill>
                <a:latin typeface="Calibri" panose="02020603050405020304" pitchFamily="2"/>
              </a:rPr>
              <a:t>Considerations 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idx="10"/>
          </p:nvPr>
        </p:nvSpPr>
        <p:spPr>
          <a:xfrm>
            <a:off x="4715510" y="7368540"/>
            <a:ext cx="7293610" cy="72072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just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Cancellations </a:t>
            </a:r>
          </a:p>
          <a:p>
            <a:pPr marL="228600" marR="0" indent="0" algn="just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of cancellation before delivery of the short list, the first stage invoice will be payable </a:t>
            </a:r>
          </a:p>
          <a:p>
            <a:pPr marL="228600" marR="0" indent="0" algn="just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50" i="1" spc="-5">
                <a:solidFill>
                  <a:srgbClr val="000000"/>
                </a:solidFill>
                <a:latin typeface="Calibri" panose="02020603050405020304" pitchFamily="2"/>
              </a:rPr>
              <a:t>-In the event of cancellation after delivery of the short list, the 80% of our total invoice will be payable </a:t>
            </a:r>
          </a:p>
          <a:p>
            <a:pPr marL="228600" marR="0" indent="0" algn="just">
              <a:lnSpc>
                <a:spcPts val="1400"/>
              </a:lnSpc>
              <a:spcBef>
                <a:spcPts val="4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of cancellation after presentation of the candidate, the total invoice will be payable 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idx="10"/>
          </p:nvPr>
        </p:nvSpPr>
        <p:spPr>
          <a:xfrm>
            <a:off x="4712335" y="8206740"/>
            <a:ext cx="9732010" cy="38862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Referral </a:t>
            </a:r>
          </a:p>
          <a:p>
            <a:pPr marL="0" marR="0" indent="0" algn="r">
              <a:lnSpc>
                <a:spcPts val="1400"/>
              </a:lnSpc>
              <a:spcBef>
                <a:spcPts val="60"/>
              </a:spcBef>
              <a:spcAft>
                <a:spcPts val="25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-If the chosen candidate is referred by the client and completes the selection process, 80% of the original total search fee will be invoiced. 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idx="10"/>
          </p:nvPr>
        </p:nvSpPr>
        <p:spPr>
          <a:xfrm>
            <a:off x="4712335" y="8712835"/>
            <a:ext cx="11518265" cy="55816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5875" rIns="0" bIns="0" anchor="t"/>
          <a:lstStyle/>
          <a:p>
            <a:pPr marL="0" marR="0" indent="0" algn="l">
              <a:lnSpc>
                <a:spcPts val="1400"/>
              </a:lnSpc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Interruption </a:t>
            </a:r>
          </a:p>
          <a:p>
            <a:pPr marL="320040" marR="0" indent="0" algn="l">
              <a:lnSpc>
                <a:spcPts val="1300"/>
              </a:lnSpc>
              <a:spcBef>
                <a:spcPts val="260"/>
              </a:spcBef>
              <a:spcAft>
                <a:spcPts val="0"/>
              </a:spcAft>
            </a:pPr>
            <a:r>
              <a:rPr lang="en-US" sz="1350" i="1" spc="0">
                <a:solidFill>
                  <a:srgbClr val="000000"/>
                </a:solidFill>
                <a:latin typeface="Calibri" panose="02020603050405020304" pitchFamily="2"/>
              </a:rPr>
              <a:t>-In the event that the client decides to suspend the search temporarily, Cornerstone will wait 3 months to restart the process. Reactivation after this period, will be treated as a new mandate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10"/>
          </p:nvPr>
        </p:nvSpPr>
        <p:spPr>
          <a:xfrm>
            <a:off x="1423670" y="2667000"/>
            <a:ext cx="6261100" cy="114173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270" rIns="0" bIns="0" anchor="t"/>
          <a:lstStyle/>
          <a:p>
            <a:pPr marL="0" marR="0" indent="0" algn="l">
              <a:lnSpc>
                <a:spcPts val="8900"/>
              </a:lnSpc>
              <a:spcAft>
                <a:spcPts val="0"/>
              </a:spcAft>
            </a:pPr>
            <a:r>
              <a:rPr lang="en-US" sz="7800" b="1" spc="-145">
                <a:solidFill>
                  <a:srgbClr val="12132A"/>
                </a:solidFill>
                <a:latin typeface="Arial" panose="02020603050405020304" pitchFamily="2"/>
              </a:rPr>
              <a:t>CONTACTO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0"/>
          </p:nvPr>
        </p:nvSpPr>
        <p:spPr>
          <a:xfrm>
            <a:off x="1423670" y="3808730"/>
            <a:ext cx="6261100" cy="503047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010920" rIns="0" bIns="0" anchor="t"/>
          <a:lstStyle/>
          <a:p>
            <a:pPr marL="182880" marR="0" indent="0" algn="l">
              <a:lnSpc>
                <a:spcPts val="3200"/>
              </a:lnSpc>
              <a:spcAft>
                <a:spcPts val="0"/>
              </a:spcAft>
            </a:pPr>
            <a:r>
              <a:rPr lang="en-US" sz="2800" b="1" spc="-70">
                <a:solidFill>
                  <a:srgbClr val="000000"/>
                </a:solidFill>
                <a:latin typeface="Arial" panose="02020603050405020304" pitchFamily="2"/>
              </a:rPr>
              <a:t>LYDIA GOUTAS </a:t>
            </a:r>
          </a:p>
          <a:p>
            <a:pPr marL="502920" marR="0" indent="0" algn="l">
              <a:lnSpc>
                <a:spcPts val="2400"/>
              </a:lnSpc>
              <a:spcBef>
                <a:spcPts val="2255"/>
              </a:spcBef>
              <a:spcAft>
                <a:spcPts val="0"/>
              </a:spcAft>
            </a:pPr>
            <a:r>
              <a:rPr lang="en-US" sz="2350" spc="5">
                <a:solidFill>
                  <a:srgbClr val="000000"/>
                </a:solidFill>
                <a:latin typeface="Calibri" panose="02020603050405020304" pitchFamily="2"/>
              </a:rPr>
              <a:t>MANAGING PARTNER - Cornerstone Vienna </a:t>
            </a:r>
          </a:p>
          <a:p>
            <a:pPr marL="502920" marR="0" indent="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50" spc="0">
                <a:solidFill>
                  <a:srgbClr val="000000"/>
                </a:solidFill>
                <a:latin typeface="Calibri" panose="02020603050405020304" pitchFamily="2"/>
              </a:rPr>
              <a:t>(Lehner Executive Partners) </a:t>
            </a:r>
            <a:r>
              <a:rPr lang="en-US" sz="2050" b="1" u="sng" spc="0">
                <a:solidFill>
                  <a:srgbClr val="0000FF"/>
                </a:solidFill>
                <a:latin typeface="Calibri" panose="02020603050405020304" pitchFamily="2"/>
              </a:rPr>
              <a:t>l.goutas@lehnerexecutive.com</a:t>
            </a:r>
            <a:r>
              <a:rPr lang="en-US" sz="100" b="1" spc="0">
                <a:solidFill>
                  <a:srgbClr val="12132A"/>
                </a:solidFill>
                <a:latin typeface="Calibri" panose="02020603050405020304" pitchFamily="2"/>
              </a:rPr>
              <a:t> </a:t>
            </a:r>
          </a:p>
          <a:p>
            <a:pPr marL="502920" marR="0" indent="0" algn="l">
              <a:lnSpc>
                <a:spcPts val="2400"/>
              </a:lnSpc>
              <a:spcBef>
                <a:spcPts val="410"/>
              </a:spcBef>
              <a:spcAft>
                <a:spcPts val="0"/>
              </a:spcAft>
            </a:pPr>
            <a:r>
              <a:rPr lang="en-US" sz="2350" spc="10">
                <a:solidFill>
                  <a:srgbClr val="000000"/>
                </a:solidFill>
                <a:latin typeface="Calibri" panose="02020603050405020304" pitchFamily="2"/>
              </a:rPr>
              <a:t>+436646118207 </a:t>
            </a:r>
          </a:p>
          <a:p>
            <a:pPr marL="502920" marR="0" indent="0" algn="l">
              <a:lnSpc>
                <a:spcPts val="2500"/>
              </a:lnSpc>
              <a:spcBef>
                <a:spcPts val="6205"/>
              </a:spcBef>
              <a:spcAft>
                <a:spcPts val="20"/>
              </a:spcAft>
            </a:pPr>
            <a:r>
              <a:rPr lang="en-US" sz="2350" u="sng" spc="5">
                <a:solidFill>
                  <a:srgbClr val="0000FF"/>
                </a:solidFill>
                <a:latin typeface="Calibri" panose="02020603050405020304" pitchFamily="2"/>
              </a:rPr>
              <a:t>www.cornerstone-group.com</a:t>
            </a:r>
            <a:r>
              <a:rPr lang="en-US" sz="100" spc="5">
                <a:solidFill>
                  <a:srgbClr val="000000"/>
                </a:solidFill>
                <a:latin typeface="Calibri" panose="02020603050405020304" pitchFamily="2"/>
              </a:rPr>
              <a:t> 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1593850" y="5504815"/>
            <a:ext cx="0" cy="3267710"/>
          </a:xfrm>
          <a:prstGeom prst="line">
            <a:avLst/>
          </a:prstGeom>
          <a:ln w="21590" cmpd="sng">
            <a:solidFill>
              <a:srgbClr val="12132A"/>
            </a:solidFill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735" cy="11314430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>
          <a:xfrm>
            <a:off x="8144510" y="6784340"/>
            <a:ext cx="3749040" cy="511175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marL="0" marR="0" indent="0" algn="ctr">
              <a:lnSpc>
                <a:spcPts val="4000"/>
              </a:lnSpc>
              <a:spcAft>
                <a:spcPts val="0"/>
              </a:spcAft>
            </a:pPr>
            <a:r>
              <a:rPr lang="en-US" sz="3500" spc="-35">
                <a:solidFill>
                  <a:srgbClr val="FFFFFF"/>
                </a:solidFill>
                <a:latin typeface="Arial" panose="02020603050405020304" pitchFamily="2"/>
              </a:rPr>
              <a:t>WELCOME ADL 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0"/>
          </p:nvPr>
        </p:nvSpPr>
        <p:spPr>
          <a:xfrm>
            <a:off x="8382000" y="9542145"/>
            <a:ext cx="3474720" cy="26035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2385" rIns="0" bIns="0" anchor="t"/>
          <a:lstStyle/>
          <a:p>
            <a:pPr marL="0" marR="0" indent="0" algn="l">
              <a:lnSpc>
                <a:spcPts val="1700"/>
              </a:lnSpc>
              <a:spcAft>
                <a:spcPts val="45"/>
              </a:spcAft>
              <a:tabLst>
                <a:tab pos="3474720" algn="r"/>
              </a:tabLst>
            </a:pPr>
            <a:r>
              <a:rPr lang="en-US" sz="1750" spc="0">
                <a:solidFill>
                  <a:srgbClr val="FFFFFF"/>
                </a:solidFill>
                <a:latin typeface="Calibri" panose="02020603050405020304" pitchFamily="2"/>
              </a:rPr>
              <a:t>WEB </a:t>
            </a:r>
            <a:r>
              <a:rPr lang="en-US" sz="1750" u="sng" spc="0">
                <a:solidFill>
                  <a:srgbClr val="0000FF"/>
                </a:solidFill>
                <a:latin typeface="Calibri" panose="02020603050405020304" pitchFamily="2"/>
              </a:rPr>
              <a:t>www.cornerstone-group.com</a:t>
            </a:r>
            <a:r>
              <a:rPr lang="en-US" sz="100" spc="0">
                <a:solidFill>
                  <a:srgbClr val="FFFFFF"/>
                </a:solidFill>
                <a:latin typeface="Calibri" panose="02020603050405020304" pitchFamily="2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Arab" typeface="Arial"/>
      </a:majorFont>
      <a:minorFont>
        <a:latin typeface="Calibri"/>
        <a:ea typeface=""/>
        <a:cs typeface=""/>
        <a:font script="Arab" typeface="Arial"/>
      </a:minorFont>
    </a:fontScheme>
    <a:fmtScheme name="Office">
      <a:fillStyleLst>
        <a:solidFill>
          <a:schemeClr val="bg1">
            <a:alpha val="0"/>
          </a:schemeClr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  <a:scene3d>
            <a:camera prst="orthographicFront"/>
            <a:lightRig rig="threePt" dir="t"/>
          </a:scene3d>
        </a:effectStyle>
      </a:effectStyleLst>
      <a:bgFillStyleLst>
        <a:solidFill>
          <a:schemeClr val="bg1">
            <a:alpha val="0"/>
          </a:schemeClr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1785</Words>
  <Application>Microsoft Office PowerPoint</Application>
  <PresentationFormat>Personalizado</PresentationFormat>
  <Paragraphs>269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0" baseType="lpstr">
      <vt:lpstr>Arial</vt:lpstr>
      <vt:lpstr>Calibri</vt:lpstr>
      <vt:lpstr/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Office Cornerstone</cp:lastModifiedBy>
  <cp:revision>1</cp:revision>
  <dcterms:modified xsi:type="dcterms:W3CDTF">2019-09-02T00:11:59Z</dcterms:modified>
</cp:coreProperties>
</file>