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642" r:id="rId2"/>
    <p:sldId id="650" r:id="rId3"/>
    <p:sldId id="655" r:id="rId4"/>
    <p:sldId id="657" r:id="rId5"/>
    <p:sldId id="660" r:id="rId6"/>
    <p:sldId id="658" r:id="rId7"/>
    <p:sldId id="651" r:id="rId8"/>
    <p:sldId id="644" r:id="rId9"/>
    <p:sldId id="656" r:id="rId10"/>
    <p:sldId id="645" r:id="rId11"/>
    <p:sldId id="643" r:id="rId12"/>
    <p:sldId id="649" r:id="rId13"/>
    <p:sldId id="654" r:id="rId14"/>
    <p:sldId id="659" r:id="rId15"/>
    <p:sldId id="648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C39"/>
    <a:srgbClr val="303644"/>
    <a:srgbClr val="3F485B"/>
    <a:srgbClr val="343B4A"/>
    <a:srgbClr val="515C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88" autoAdjust="0"/>
    <p:restoredTop sz="93190" autoAdjust="0"/>
  </p:normalViewPr>
  <p:slideViewPr>
    <p:cSldViewPr snapToGrid="0">
      <p:cViewPr varScale="1">
        <p:scale>
          <a:sx n="79" d="100"/>
          <a:sy n="79" d="100"/>
        </p:scale>
        <p:origin x="-701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1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raldine1\Documents\DuTilly&amp;Consultores\Cornerstone\2017-%20Cornerstone%20present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solidFill>
                  <a:srgbClr val="FF0000"/>
                </a:solidFill>
              </a:defRPr>
            </a:pPr>
            <a:r>
              <a:rPr lang="es-MX" sz="2400">
                <a:solidFill>
                  <a:srgbClr val="FF0000"/>
                </a:solidFill>
              </a:rPr>
              <a:t>Global Sales in 2016 </a:t>
            </a:r>
            <a:r>
              <a:rPr lang="es-MX" sz="1600">
                <a:solidFill>
                  <a:srgbClr val="FF0000"/>
                </a:solidFill>
              </a:rPr>
              <a:t>(Busd)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Sheet2!$C$20:$C$34</c:f>
              <c:strCache>
                <c:ptCount val="15"/>
                <c:pt idx="0">
                  <c:v>Johnson &amp; Johnson</c:v>
                </c:pt>
                <c:pt idx="1">
                  <c:v>Pfizer</c:v>
                </c:pt>
                <c:pt idx="2">
                  <c:v>Roche</c:v>
                </c:pt>
                <c:pt idx="3">
                  <c:v>Novartis</c:v>
                </c:pt>
                <c:pt idx="4">
                  <c:v>Merck &amp; Co.</c:v>
                </c:pt>
                <c:pt idx="5">
                  <c:v>Sanofi</c:v>
                </c:pt>
                <c:pt idx="6">
                  <c:v>GlaxoSmithKline</c:v>
                </c:pt>
                <c:pt idx="7">
                  <c:v>Gilead Sciences</c:v>
                </c:pt>
                <c:pt idx="8">
                  <c:v>AbbVie</c:v>
                </c:pt>
                <c:pt idx="9">
                  <c:v>Bayer (healthcare business)</c:v>
                </c:pt>
                <c:pt idx="10">
                  <c:v>AstraZeneca</c:v>
                </c:pt>
                <c:pt idx="11">
                  <c:v> Amgen</c:v>
                </c:pt>
                <c:pt idx="12">
                  <c:v>Teva</c:v>
                </c:pt>
                <c:pt idx="13">
                  <c:v>Eli Lilly</c:v>
                </c:pt>
                <c:pt idx="14">
                  <c:v>Bristol-Myers Squibb</c:v>
                </c:pt>
              </c:strCache>
            </c:strRef>
          </c:cat>
          <c:val>
            <c:numRef>
              <c:f>Sheet2!$D$20:$D$34</c:f>
              <c:numCache>
                <c:formatCode>_(* #,##0.00_);_(* \(#,##0.00\);_(* "-"??_);_(@_)</c:formatCode>
                <c:ptCount val="15"/>
                <c:pt idx="0">
                  <c:v>71.89</c:v>
                </c:pt>
                <c:pt idx="1">
                  <c:v>52.82</c:v>
                </c:pt>
                <c:pt idx="2">
                  <c:v>50.11</c:v>
                </c:pt>
                <c:pt idx="3">
                  <c:v>48.52</c:v>
                </c:pt>
                <c:pt idx="4">
                  <c:v>39.799999999999997</c:v>
                </c:pt>
                <c:pt idx="5">
                  <c:v>36.57</c:v>
                </c:pt>
                <c:pt idx="6">
                  <c:v>34.79</c:v>
                </c:pt>
                <c:pt idx="7">
                  <c:v>30.39</c:v>
                </c:pt>
                <c:pt idx="8">
                  <c:v>25.56</c:v>
                </c:pt>
                <c:pt idx="9">
                  <c:v>25.27</c:v>
                </c:pt>
                <c:pt idx="10">
                  <c:v>23</c:v>
                </c:pt>
                <c:pt idx="11">
                  <c:v>22.99</c:v>
                </c:pt>
                <c:pt idx="12">
                  <c:v>21.9</c:v>
                </c:pt>
                <c:pt idx="13">
                  <c:v>21.22</c:v>
                </c:pt>
                <c:pt idx="14">
                  <c:v>19.427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7F-49E3-9860-E2839F42E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6694784"/>
        <c:axId val="196696320"/>
        <c:axId val="0"/>
      </c:bar3DChart>
      <c:catAx>
        <c:axId val="196694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s-MX"/>
          </a:p>
        </c:txPr>
        <c:crossAx val="196696320"/>
        <c:crosses val="autoZero"/>
        <c:auto val="1"/>
        <c:lblAlgn val="ctr"/>
        <c:lblOffset val="100"/>
        <c:noMultiLvlLbl val="0"/>
      </c:catAx>
      <c:valAx>
        <c:axId val="196696320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s-MX"/>
                  <a:t>B</a:t>
                </a:r>
                <a:r>
                  <a:rPr lang="es-MX" baseline="0"/>
                  <a:t> Usd.</a:t>
                </a:r>
                <a:endParaRPr lang="es-MX"/>
              </a:p>
            </c:rich>
          </c:tx>
          <c:layout/>
          <c:overlay val="0"/>
        </c:title>
        <c:numFmt formatCode="_(* #,##0.00_);_(* \(#,##0.0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s-MX"/>
          </a:p>
        </c:txPr>
        <c:crossAx val="1966947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1DAC7-C20D-4FC2-9DD1-03884DC069CC}" type="datetimeFigureOut">
              <a:rPr lang="zh-CN" altLang="en-US" smtClean="0"/>
              <a:pPr/>
              <a:t>2017/5/12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0D920-EB8B-4E53-97E4-D8161C4F0B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431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fld id="{5DD503B7-C1B1-4CDD-BBF6-C579780DD280}" type="slidenum">
              <a:rPr lang="zh-CN" altLang="en-US" smtClean="0"/>
              <a:pPr eaLnBrk="1" hangingPunct="1"/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>
              <a:latin typeface="Arial" pitchFamily="34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D0CB4E-EBE0-4C77-BF02-40DB25B4E567}" type="slidenum">
              <a:rPr lang="en-US" altLang="zh-CN" smtClean="0">
                <a:latin typeface="Arial" pitchFamily="34" charset="0"/>
              </a:rPr>
              <a:pPr/>
              <a:t>11</a:t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>
              <a:latin typeface="Arial" pitchFamily="34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D0CB4E-EBE0-4C77-BF02-40DB25B4E567}" type="slidenum">
              <a:rPr lang="en-US" altLang="zh-CN" smtClean="0">
                <a:latin typeface="Arial" pitchFamily="34" charset="0"/>
              </a:rPr>
              <a:pPr/>
              <a:t>15</a:t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1404600" y="6400800"/>
            <a:ext cx="360000" cy="360000"/>
          </a:xfrm>
          <a:prstGeom prst="rect">
            <a:avLst/>
          </a:prstGeom>
          <a:solidFill>
            <a:srgbClr val="EE1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01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55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748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76251"/>
            <a:ext cx="10479617" cy="576263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7" y="1484314"/>
            <a:ext cx="10972800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7"/>
          <p:cNvSpPr/>
          <p:nvPr userDrawn="1"/>
        </p:nvSpPr>
        <p:spPr>
          <a:xfrm>
            <a:off x="11404601" y="6400801"/>
            <a:ext cx="359833" cy="360363"/>
          </a:xfrm>
          <a:prstGeom prst="rect">
            <a:avLst/>
          </a:prstGeom>
          <a:solidFill>
            <a:srgbClr val="EE1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629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-19051" y="6587114"/>
            <a:ext cx="12211051" cy="0"/>
          </a:xfrm>
          <a:prstGeom prst="line">
            <a:avLst/>
          </a:prstGeom>
          <a:ln w="19050">
            <a:solidFill>
              <a:srgbClr val="515C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 flipH="1">
            <a:off x="-19051" y="340073"/>
            <a:ext cx="1623000" cy="542244"/>
            <a:chOff x="3533690" y="533400"/>
            <a:chExt cx="1637426" cy="675969"/>
          </a:xfrm>
          <a:solidFill>
            <a:srgbClr val="EE1C39"/>
          </a:solidFill>
        </p:grpSpPr>
        <p:sp>
          <p:nvSpPr>
            <p:cNvPr id="12" name="矩形 11"/>
            <p:cNvSpPr/>
            <p:nvPr/>
          </p:nvSpPr>
          <p:spPr>
            <a:xfrm>
              <a:off x="3806724" y="533400"/>
              <a:ext cx="1364392" cy="675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533690" y="533400"/>
              <a:ext cx="623734" cy="67596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直接连接符 14"/>
          <p:cNvCxnSpPr/>
          <p:nvPr userDrawn="1"/>
        </p:nvCxnSpPr>
        <p:spPr>
          <a:xfrm>
            <a:off x="-19051" y="6587114"/>
            <a:ext cx="12211051" cy="0"/>
          </a:xfrm>
          <a:prstGeom prst="line">
            <a:avLst/>
          </a:prstGeom>
          <a:ln w="19050">
            <a:solidFill>
              <a:srgbClr val="515C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 userDrawn="1"/>
        </p:nvSpPr>
        <p:spPr>
          <a:xfrm>
            <a:off x="11390533" y="6425335"/>
            <a:ext cx="482600" cy="323557"/>
          </a:xfrm>
          <a:prstGeom prst="rect">
            <a:avLst/>
          </a:prstGeom>
          <a:solidFill>
            <a:srgbClr val="EE1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837" y="372158"/>
            <a:ext cx="1140296" cy="77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chart" Target="../charts/chart1.xml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28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5.png"/><Relationship Id="rId7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17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3" y="1277112"/>
            <a:ext cx="11964202" cy="51236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3337" y="2697333"/>
            <a:ext cx="91678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Practice Groups: Life Sciences &amp; Healthcare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71166" y="5303520"/>
            <a:ext cx="2635623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Dominic Yim</a:t>
            </a:r>
          </a:p>
          <a:p>
            <a:pPr>
              <a:lnSpc>
                <a:spcPct val="150000"/>
              </a:lnSpc>
            </a:pPr>
            <a:r>
              <a:rPr lang="es-MX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Geraldine du Tilly</a:t>
            </a:r>
          </a:p>
          <a:p>
            <a:pPr>
              <a:lnSpc>
                <a:spcPct val="150000"/>
              </a:lnSpc>
            </a:pPr>
            <a:endParaRPr lang="es-MX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878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11" y="3154408"/>
            <a:ext cx="4757093" cy="32531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Rectangle 1"/>
          <p:cNvSpPr/>
          <p:nvPr/>
        </p:nvSpPr>
        <p:spPr>
          <a:xfrm>
            <a:off x="614872" y="1256524"/>
            <a:ext cx="10402530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Purpose of the practice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add value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Team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Practice/sectors in Life Sciences &amp; Healthcare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Challenges and Issues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Global players for Pharma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interesting facts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foot print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Keys to success in LSHC candidates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Going forward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4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40309" y="147484"/>
            <a:ext cx="9261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LSHC </a:t>
            </a:r>
            <a:r>
              <a:rPr lang="en-US" sz="24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(Life sciences &amp; Healthcare)</a:t>
            </a: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3200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22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09135" y="176980"/>
            <a:ext cx="52116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Purpose of </a:t>
            </a:r>
            <a:r>
              <a:rPr lang="en-US" sz="32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Practice  </a:t>
            </a:r>
            <a:endParaRPr lang="en-US" sz="3200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147" y="1100310"/>
            <a:ext cx="10510685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leverage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industry and country knowledge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different geographies and experiences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leverage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clients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regional and International needs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will better meet our client’s requirements as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advisors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a complex industry that is transforming quickly around the globe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help clients to find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difficult roles and game changers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business transformation.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embark on Global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Marketing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embark on Global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Branding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team and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develop more business as a team rather than working on selected assignments as independent 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consultants. 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775" y="3440757"/>
            <a:ext cx="1972759" cy="1479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45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09135" y="176980"/>
            <a:ext cx="40719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add-value  </a:t>
            </a:r>
            <a:endParaRPr lang="en-US" sz="3200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0103" y="1347019"/>
            <a:ext cx="974376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Marketing materials for client prospects:  White papers, presentations, etc. </a:t>
            </a:r>
            <a:r>
              <a:rPr lang="en-US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of these materials are already on the website. </a:t>
            </a:r>
          </a:p>
          <a:p>
            <a:pPr marL="342900" indent="-3429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Separate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Portal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Joint development of clients globally</a:t>
            </a:r>
          </a:p>
          <a:p>
            <a:pPr marL="342900" indent="-3429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Monthly c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onference calls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Sharing of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assignments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Practice Leads</a:t>
            </a:r>
          </a:p>
          <a:p>
            <a:pPr marL="342900" indent="-3429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Knowledge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sharing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training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new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consultants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etc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26" y="2318108"/>
            <a:ext cx="4597655" cy="162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67" y="358776"/>
            <a:ext cx="10752667" cy="652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81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09135" y="176980"/>
            <a:ext cx="24352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Team  </a:t>
            </a:r>
            <a:endParaRPr lang="en-US" sz="3200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0103" y="1238864"/>
            <a:ext cx="108941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Geraldine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I are trying to put together a global team for Cornerstone Life Sciences and Healthcare practice with passionate members across the Americas, Europe and Asia Pacific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Aim is to create more business opportunities </a:t>
            </a: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972" y="4332019"/>
            <a:ext cx="3036305" cy="1431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81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10812" y="110713"/>
            <a:ext cx="7344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Core Leadership Team  </a:t>
            </a:r>
            <a:endParaRPr lang="en-US" sz="3200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3420" y="1379463"/>
            <a:ext cx="115798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Dominic Yim – Co Lead</a:t>
            </a:r>
          </a:p>
          <a:p>
            <a:endParaRPr lang="en-US" sz="14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Managing Partner of Cornerstone China based in Hong Kong and Shanghai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Held senior operational positions with Philips Medical, Medtronic AP, Steris Corporation, Siemens Healthcare, St. Jude Medical and Biosensors.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Executive Director with Russell Reynolds Associates in Hong Kong and with Asia Executive Talent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 the past 15 years, has recruited many C level executives for Fortune 500 healthcare and life sciences companies</a:t>
            </a:r>
          </a:p>
          <a:p>
            <a:pPr algn="just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199176" y="3657325"/>
            <a:ext cx="1166835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Geraldine Du Tilly - Co Lead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Managing Director of Cornerstone Mexico City.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years with Russell Reynolds Associates in Mexico City as Executive Director.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Extensive expertise in the human resources and financial functions across industries and has also developed broad experience in the healthcare, technology and consumer industries.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Russell Reynolds, led the Healthcare sector in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Latam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was also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Latam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Relationship Manager for a major consumer account.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672" y="1163704"/>
            <a:ext cx="641373" cy="8219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240" y="3657325"/>
            <a:ext cx="828235" cy="9001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04800" y="3549445"/>
            <a:ext cx="113366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63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31251" y="1581560"/>
            <a:ext cx="72399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Pharmaceutical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Medical devices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Diagnostic and therapeutic equipment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Bio-research sciences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Bio-chemical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Healthcare deliveries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Consumer healthcare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Healthcare IT and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Healthcare consulting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09135" y="176980"/>
            <a:ext cx="9384300" cy="730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Practice/Sectors in Life Sciences Healthcare </a:t>
            </a:r>
            <a:endParaRPr lang="en-US" sz="3200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074" y="3705218"/>
            <a:ext cx="3050486" cy="213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8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574" y="3810492"/>
            <a:ext cx="1911527" cy="24527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09135" y="176980"/>
            <a:ext cx="50690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Challenges and issues  </a:t>
            </a:r>
            <a:endParaRPr lang="en-US" sz="3200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5473" y="1251275"/>
            <a:ext cx="9635612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industrial-wide slow down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Regulated pricing and cost control are norms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Underlining political influence in the healthcare business 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and emerging markets – China, India, Vietnam, South America, Eastern Europe and Africa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Integration of life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sciences, healthcare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delivery and consumerization of products and services to home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medicine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C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Technology is driving innovation- new drugs, new devices, applications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C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partnerships and collaboration (JV’s, M&amp;A)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Industry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the greatest potential for growth in the next 50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years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20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31962" y="281458"/>
            <a:ext cx="6417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Global </a:t>
            </a: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Players for pharma</a:t>
            </a:r>
            <a:endParaRPr lang="en-US" sz="3200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JohnsonandJohnsonLogo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11" y="1273116"/>
            <a:ext cx="1624432" cy="30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fizer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6" y="1830585"/>
            <a:ext cx="817425" cy="46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ffmann-La Roche logo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18" y="2513271"/>
            <a:ext cx="1055499" cy="54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ovartis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91" y="3262870"/>
            <a:ext cx="1647051" cy="29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erck Logo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58" y="3753815"/>
            <a:ext cx="1270660" cy="36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anofi.sv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67" y="4347629"/>
            <a:ext cx="968650" cy="76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GlaxoSmithKline logo.sv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43" y="5250550"/>
            <a:ext cx="1404319" cy="49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Gilead Sciences Logo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44" y="6020485"/>
            <a:ext cx="1224674" cy="34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Abbvie 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640" y="1593693"/>
            <a:ext cx="1277404" cy="21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Logo der Bayer AG.sv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0116" y="2015849"/>
            <a:ext cx="630536" cy="63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Eli Lilly and Company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5981" y="4986996"/>
            <a:ext cx="637956" cy="34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AstraZeneca.sv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720" y="2886607"/>
            <a:ext cx="1289829" cy="32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Amgen.sv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5980" y="3635476"/>
            <a:ext cx="921573" cy="26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Teva logo.sv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640" y="4257583"/>
            <a:ext cx="1225336" cy="46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 descr="Bristol-Myers Squibb logo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158" y="5712476"/>
            <a:ext cx="1625626" cy="33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8080036"/>
              </p:ext>
            </p:extLst>
          </p:nvPr>
        </p:nvGraphicFramePr>
        <p:xfrm>
          <a:off x="1126156" y="866233"/>
          <a:ext cx="9873960" cy="5573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</p:spTree>
    <p:extLst>
      <p:ext uri="{BB962C8B-B14F-4D97-AF65-F5344CB8AC3E}">
        <p14:creationId xmlns:p14="http://schemas.microsoft.com/office/powerpoint/2010/main" val="2718789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2" descr="Logo Cornerstone International Group Logo August 2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13148" y="199861"/>
            <a:ext cx="1919817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17696" y="1492936"/>
            <a:ext cx="1133474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1200"/>
              </a:spcAft>
              <a:buBlip>
                <a:blip r:embed="rId4"/>
              </a:buBlip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‘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  Cialis®, is expected to slide to just $55 million in 2022 sales from a hefty $1.42 billion in 2016 (patent loss)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Blip>
                <a:blip r:embed="rId4"/>
              </a:buBlip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Opdivo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®, an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inmuno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oncology drug, sales grew from $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942k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2015 to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3.774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billion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usd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in 2016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Blip>
                <a:blip r:embed="rId4"/>
              </a:buBlip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Rheumatoid arthritis med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Humira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 has $16 billion in sales, more than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60%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                  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‘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 total sales.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Blip>
                <a:blip r:embed="rId4"/>
              </a:buBlip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Analysts say BMS could be a takeover target for Roche, Novartis or Pfizer </a:t>
            </a:r>
          </a:p>
          <a:p>
            <a:pPr marL="457200" indent="-457200">
              <a:lnSpc>
                <a:spcPct val="150000"/>
              </a:lnSpc>
              <a:spcAft>
                <a:spcPts val="1200"/>
              </a:spcAft>
              <a:buBlip>
                <a:blip r:embed="rId4"/>
              </a:buBlip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agreed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pay $519 million to settle U.S. charges that it violated U.S. foreign-bribery law in its operations in Ukraine, Mexico and Russia.</a:t>
            </a:r>
          </a:p>
        </p:txBody>
      </p:sp>
      <p:pic>
        <p:nvPicPr>
          <p:cNvPr id="5" name="Picture 22" descr="Eli Lilly and Compan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571" y="1557207"/>
            <a:ext cx="809297" cy="44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1" descr="Bristol-Myers Squibb logo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243" y="3095744"/>
            <a:ext cx="1884296" cy="39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Abbvie 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921" y="3779996"/>
            <a:ext cx="143827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31962" y="281458"/>
            <a:ext cx="5230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interesting facts…</a:t>
            </a:r>
            <a:endParaRPr lang="en-US" sz="3200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28" descr="Teva logo.sv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294" y="5354863"/>
            <a:ext cx="1225336" cy="46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31962" y="281458"/>
            <a:ext cx="3007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footprint </a:t>
            </a:r>
          </a:p>
        </p:txBody>
      </p:sp>
      <p:pic>
        <p:nvPicPr>
          <p:cNvPr id="5" name="Picture 6" descr="Hoffmann-La Roche logo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18" y="2362659"/>
            <a:ext cx="1095301" cy="56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Novartis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91" y="3069226"/>
            <a:ext cx="1851447" cy="32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Sanofi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67" y="4218533"/>
            <a:ext cx="1008452" cy="80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resenius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20" y="5573488"/>
            <a:ext cx="2286000" cy="33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potex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069545"/>
            <a:ext cx="2232623" cy="82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ogo Sartorius A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477" y="1976614"/>
            <a:ext cx="2095500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ogo Takeda.sv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583" y="3479303"/>
            <a:ext cx="1600043" cy="54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0" descr="Image result for carl zei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9" name="AutoShape 12" descr="Image result for carl zeis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" name="AutoShape 14" descr="Image result for carl zeis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1" name="AutoShape 16" descr="Image result for carl zeis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652" y="3822878"/>
            <a:ext cx="1591347" cy="159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138578" y="363460"/>
            <a:ext cx="64008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  <a:ea typeface="微软雅黑" panose="020B0503020204020204" pitchFamily="34" charset="-122"/>
              </a:rPr>
              <a:t>We have experience in highly specialized positions: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Country Manager (China)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President of Japan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Regional Clinical Manager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HRD East Asia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VP of Quality Assurance and Regulatory- Asia and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Latam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Regional Human Resources Director- LATAM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Vice President - R&amp;D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VP - Quality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Chief Technology Officer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Regional Business Development Director LATAM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Operations positions: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Site Leader- Quality leader- EHS- Pharmaceutical Dev. Mgr.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b="1" dirty="0">
              <a:ea typeface="微软雅黑" panose="020B0503020204020204" pitchFamily="34" charset="-122"/>
            </a:endParaRPr>
          </a:p>
        </p:txBody>
      </p:sp>
      <p:pic>
        <p:nvPicPr>
          <p:cNvPr id="2068" name="Picture 20" descr="PerkinElmer 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513" y="2691514"/>
            <a:ext cx="1212947" cy="54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141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09135" y="176979"/>
            <a:ext cx="80554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Keys to success </a:t>
            </a: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LSHC candidates</a:t>
            </a:r>
            <a:r>
              <a:rPr lang="en-US" sz="3600" b="1" i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endParaRPr lang="en-US" sz="3600" b="1" i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620" y="1851060"/>
            <a:ext cx="909483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Highly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technical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professionals often PhD in Clinical Studies</a:t>
            </a:r>
          </a:p>
          <a:p>
            <a:pPr marL="457200" indent="-457200">
              <a:lnSpc>
                <a:spcPct val="15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Understanding the healthcare regulated environment</a:t>
            </a:r>
          </a:p>
          <a:p>
            <a:pPr marL="457200" indent="-457200">
              <a:lnSpc>
                <a:spcPct val="15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Relationships with public and private healthcare 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sector</a:t>
            </a:r>
          </a:p>
          <a:p>
            <a:pPr marL="457200" indent="-457200">
              <a:lnSpc>
                <a:spcPct val="15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Strong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understanding of the healthcare insurance industry 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Understanding of the complex schemes for delivery of goods and services within the life sciences and healthcare industry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8617" y="4164705"/>
            <a:ext cx="1972759" cy="1479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5405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09135" y="176980"/>
            <a:ext cx="3466013" cy="730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Going forward  </a:t>
            </a:r>
            <a:endParaRPr lang="en-US" sz="3200" b="1" i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0103" y="1347019"/>
            <a:ext cx="974376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Monthly conference calls</a:t>
            </a:r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LSHC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Cornerstone website</a:t>
            </a:r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Special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Sessions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the Global / Regional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Meetings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Clients Focus events and activities</a:t>
            </a:r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Strategies and Action Plans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Etc.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485" y="1347019"/>
            <a:ext cx="2490789" cy="439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846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5" descr="1004176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7338"/>
            <a:ext cx="1219200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2" descr="Logo Cornerstone International Group Logo August 2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13148" y="199861"/>
            <a:ext cx="1919817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73372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5649</TotalTime>
  <Words>681</Words>
  <Application>Microsoft Office PowerPoint</Application>
  <PresentationFormat>Custom</PresentationFormat>
  <Paragraphs>109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qln</dc:creator>
  <cp:lastModifiedBy>Geraldine1</cp:lastModifiedBy>
  <cp:revision>202</cp:revision>
  <dcterms:created xsi:type="dcterms:W3CDTF">2016-02-23T02:24:18Z</dcterms:created>
  <dcterms:modified xsi:type="dcterms:W3CDTF">2017-05-12T19:39:39Z</dcterms:modified>
</cp:coreProperties>
</file>