
<file path=[Content_Types].xml><?xml version="1.0" encoding="utf-8"?>
<Types xmlns="http://schemas.openxmlformats.org/package/2006/content-types">
  <Default Extension="png" ContentType="image/png"/>
  <Default Extension="svg" ContentType="image/svg+xml"/>
  <Default Extension="jpg&amp;ehk=ssKAX6LYE3s"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9" r:id="rId3"/>
    <p:sldId id="282" r:id="rId4"/>
    <p:sldId id="264" r:id="rId5"/>
    <p:sldId id="271" r:id="rId6"/>
    <p:sldId id="272" r:id="rId7"/>
    <p:sldId id="273" r:id="rId8"/>
    <p:sldId id="279" r:id="rId9"/>
    <p:sldId id="286" r:id="rId10"/>
    <p:sldId id="274" r:id="rId11"/>
    <p:sldId id="275" r:id="rId12"/>
    <p:sldId id="368" r:id="rId13"/>
    <p:sldId id="362" r:id="rId14"/>
    <p:sldId id="367" r:id="rId15"/>
    <p:sldId id="281" r:id="rId16"/>
    <p:sldId id="283" r:id="rId17"/>
    <p:sldId id="280" r:id="rId18"/>
    <p:sldId id="284" r:id="rId19"/>
    <p:sldId id="36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inger Duncan" initials="GD" lastIdx="0" clrIdx="0">
    <p:extLst>
      <p:ext uri="{19B8F6BF-5375-455C-9EA6-DF929625EA0E}">
        <p15:presenceInfo xmlns:p15="http://schemas.microsoft.com/office/powerpoint/2012/main" userId="2df401a9f06ba2f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F67328-E65B-4C45-8AAA-8D4BAF6F2D89}" v="1851" dt="2018-06-04T21:16:39.4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105" d="100"/>
          <a:sy n="105" d="100"/>
        </p:scale>
        <p:origin x="462" y="114"/>
      </p:cViewPr>
      <p:guideLst/>
    </p:cSldViewPr>
  </p:slideViewPr>
  <p:notesTextViewPr>
    <p:cViewPr>
      <p:scale>
        <a:sx n="1" d="1"/>
        <a:sy n="1" d="1"/>
      </p:scale>
      <p:origin x="0" y="0"/>
    </p:cViewPr>
  </p:notesTextViewPr>
  <p:notesViewPr>
    <p:cSldViewPr snapToGrid="0">
      <p:cViewPr varScale="1">
        <p:scale>
          <a:sx n="80" d="100"/>
          <a:sy n="80" d="100"/>
        </p:scale>
        <p:origin x="2331" y="3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 Id="rId27"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67BB04-B07B-49E1-8B6D-43203975E8B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28805292-5968-4781-89BA-5C6185BC064E}">
      <dgm:prSet/>
      <dgm:spPr/>
      <dgm:t>
        <a:bodyPr/>
        <a:lstStyle/>
        <a:p>
          <a:r>
            <a:rPr lang="en-US" b="1" i="1" dirty="0"/>
            <a:t>Clients would like an integrated talent solution provider</a:t>
          </a:r>
          <a:endParaRPr lang="en-US" dirty="0"/>
        </a:p>
      </dgm:t>
    </dgm:pt>
    <dgm:pt modelId="{9932A2AD-A1E0-4814-A7C4-4F84109092B2}" type="parTrans" cxnId="{BAC109B3-5A51-4C1D-B507-983E622734B6}">
      <dgm:prSet/>
      <dgm:spPr/>
      <dgm:t>
        <a:bodyPr/>
        <a:lstStyle/>
        <a:p>
          <a:endParaRPr lang="en-US"/>
        </a:p>
      </dgm:t>
    </dgm:pt>
    <dgm:pt modelId="{9696BB1B-427C-4C63-91B4-CCE088A72E33}" type="sibTrans" cxnId="{BAC109B3-5A51-4C1D-B507-983E622734B6}">
      <dgm:prSet/>
      <dgm:spPr/>
      <dgm:t>
        <a:bodyPr/>
        <a:lstStyle/>
        <a:p>
          <a:endParaRPr lang="en-US"/>
        </a:p>
      </dgm:t>
    </dgm:pt>
    <dgm:pt modelId="{18927FC5-FB2B-41E2-84A3-56F1439D2625}">
      <dgm:prSet/>
      <dgm:spPr/>
      <dgm:t>
        <a:bodyPr/>
        <a:lstStyle/>
        <a:p>
          <a:r>
            <a:rPr lang="en-US" b="1" i="1" dirty="0"/>
            <a:t>Their pain points are the attraction, development and retention of talent</a:t>
          </a:r>
          <a:endParaRPr lang="en-US" dirty="0"/>
        </a:p>
      </dgm:t>
    </dgm:pt>
    <dgm:pt modelId="{4B90CC81-5387-4249-A300-39838D9CB5DC}" type="parTrans" cxnId="{5E1DB7A2-DCFB-4C36-9324-A3918A8BC862}">
      <dgm:prSet/>
      <dgm:spPr/>
      <dgm:t>
        <a:bodyPr/>
        <a:lstStyle/>
        <a:p>
          <a:endParaRPr lang="en-US"/>
        </a:p>
      </dgm:t>
    </dgm:pt>
    <dgm:pt modelId="{A3B13DFC-4C4B-4999-8AF0-B7CDD8ABF70B}" type="sibTrans" cxnId="{5E1DB7A2-DCFB-4C36-9324-A3918A8BC862}">
      <dgm:prSet/>
      <dgm:spPr/>
      <dgm:t>
        <a:bodyPr/>
        <a:lstStyle/>
        <a:p>
          <a:endParaRPr lang="en-US"/>
        </a:p>
      </dgm:t>
    </dgm:pt>
    <dgm:pt modelId="{2FA77D51-FE35-428E-8A05-73DD0EC53C95}">
      <dgm:prSet/>
      <dgm:spPr/>
      <dgm:t>
        <a:bodyPr/>
        <a:lstStyle/>
        <a:p>
          <a:r>
            <a:rPr lang="en-US" b="1" i="1" dirty="0"/>
            <a:t>Talent solutions need to be tied to the overall organizational strategy and show an ROI</a:t>
          </a:r>
          <a:endParaRPr lang="en-US" dirty="0"/>
        </a:p>
      </dgm:t>
    </dgm:pt>
    <dgm:pt modelId="{80C4879A-5E7D-442E-95E7-34E441564847}" type="parTrans" cxnId="{B6F37B66-48A1-413F-B98D-19FD40669B89}">
      <dgm:prSet/>
      <dgm:spPr/>
      <dgm:t>
        <a:bodyPr/>
        <a:lstStyle/>
        <a:p>
          <a:endParaRPr lang="en-US"/>
        </a:p>
      </dgm:t>
    </dgm:pt>
    <dgm:pt modelId="{FDBDDCF0-D928-43B6-8C13-87335F3A7B2D}" type="sibTrans" cxnId="{B6F37B66-48A1-413F-B98D-19FD40669B89}">
      <dgm:prSet/>
      <dgm:spPr/>
      <dgm:t>
        <a:bodyPr/>
        <a:lstStyle/>
        <a:p>
          <a:endParaRPr lang="en-US"/>
        </a:p>
      </dgm:t>
    </dgm:pt>
    <dgm:pt modelId="{BFF75DBF-6780-4344-BFC3-CFC5D1B1E2D5}">
      <dgm:prSet/>
      <dgm:spPr/>
      <dgm:t>
        <a:bodyPr/>
        <a:lstStyle/>
        <a:p>
          <a:r>
            <a:rPr lang="en-US" b="1" i="1" dirty="0"/>
            <a:t>The negative connotation of coaching has changed: Xers want access to external coaching</a:t>
          </a:r>
          <a:endParaRPr lang="en-US" dirty="0"/>
        </a:p>
      </dgm:t>
    </dgm:pt>
    <dgm:pt modelId="{D38AD6FA-A87F-4DF0-875D-8E6B18C72FE2}" type="parTrans" cxnId="{0C42A7AD-8A48-4654-8443-4ED1E480DFEA}">
      <dgm:prSet/>
      <dgm:spPr/>
      <dgm:t>
        <a:bodyPr/>
        <a:lstStyle/>
        <a:p>
          <a:endParaRPr lang="en-US"/>
        </a:p>
      </dgm:t>
    </dgm:pt>
    <dgm:pt modelId="{D9513406-1200-4C50-A23B-BC1D66F298F5}" type="sibTrans" cxnId="{0C42A7AD-8A48-4654-8443-4ED1E480DFEA}">
      <dgm:prSet/>
      <dgm:spPr/>
      <dgm:t>
        <a:bodyPr/>
        <a:lstStyle/>
        <a:p>
          <a:endParaRPr lang="en-US"/>
        </a:p>
      </dgm:t>
    </dgm:pt>
    <dgm:pt modelId="{70315AF9-D1C3-4753-9705-BF5E865283CC}">
      <dgm:prSet/>
      <dgm:spPr/>
      <dgm:t>
        <a:bodyPr/>
        <a:lstStyle/>
        <a:p>
          <a:r>
            <a:rPr lang="en-US" b="1" i="1" dirty="0"/>
            <a:t>Development is personalized and performance discussions are ongoing</a:t>
          </a:r>
          <a:endParaRPr lang="en-US" dirty="0"/>
        </a:p>
      </dgm:t>
    </dgm:pt>
    <dgm:pt modelId="{866C559A-D30D-4394-8E83-1F1424065755}" type="parTrans" cxnId="{428B2879-631A-4EE3-959E-F63890DCC4AE}">
      <dgm:prSet/>
      <dgm:spPr/>
      <dgm:t>
        <a:bodyPr/>
        <a:lstStyle/>
        <a:p>
          <a:endParaRPr lang="en-US"/>
        </a:p>
      </dgm:t>
    </dgm:pt>
    <dgm:pt modelId="{54CB1CDC-840B-40CB-864F-A3C5B3EFC6DC}" type="sibTrans" cxnId="{428B2879-631A-4EE3-959E-F63890DCC4AE}">
      <dgm:prSet/>
      <dgm:spPr/>
      <dgm:t>
        <a:bodyPr/>
        <a:lstStyle/>
        <a:p>
          <a:endParaRPr lang="en-US"/>
        </a:p>
      </dgm:t>
    </dgm:pt>
    <dgm:pt modelId="{4F6BA01C-4A56-4DF5-A157-017D113833E6}" type="pres">
      <dgm:prSet presAssocID="{9367BB04-B07B-49E1-8B6D-43203975E8B5}" presName="diagram" presStyleCnt="0">
        <dgm:presLayoutVars>
          <dgm:dir/>
          <dgm:resizeHandles val="exact"/>
        </dgm:presLayoutVars>
      </dgm:prSet>
      <dgm:spPr/>
    </dgm:pt>
    <dgm:pt modelId="{FA3C26E6-56DF-4EFB-A7E6-FBF63188427B}" type="pres">
      <dgm:prSet presAssocID="{28805292-5968-4781-89BA-5C6185BC064E}" presName="node" presStyleLbl="node1" presStyleIdx="0" presStyleCnt="5">
        <dgm:presLayoutVars>
          <dgm:bulletEnabled val="1"/>
        </dgm:presLayoutVars>
      </dgm:prSet>
      <dgm:spPr/>
    </dgm:pt>
    <dgm:pt modelId="{AF519C64-0960-4D1C-AFA3-3D427F39D904}" type="pres">
      <dgm:prSet presAssocID="{9696BB1B-427C-4C63-91B4-CCE088A72E33}" presName="sibTrans" presStyleCnt="0"/>
      <dgm:spPr/>
    </dgm:pt>
    <dgm:pt modelId="{E32941CB-67D3-4BE9-A2F3-7DD9A9E2E478}" type="pres">
      <dgm:prSet presAssocID="{18927FC5-FB2B-41E2-84A3-56F1439D2625}" presName="node" presStyleLbl="node1" presStyleIdx="1" presStyleCnt="5">
        <dgm:presLayoutVars>
          <dgm:bulletEnabled val="1"/>
        </dgm:presLayoutVars>
      </dgm:prSet>
      <dgm:spPr/>
    </dgm:pt>
    <dgm:pt modelId="{80763041-FE3A-4832-918C-BC92831B334E}" type="pres">
      <dgm:prSet presAssocID="{A3B13DFC-4C4B-4999-8AF0-B7CDD8ABF70B}" presName="sibTrans" presStyleCnt="0"/>
      <dgm:spPr/>
    </dgm:pt>
    <dgm:pt modelId="{7B29FAC0-F829-466B-BE31-26F1650E5A00}" type="pres">
      <dgm:prSet presAssocID="{2FA77D51-FE35-428E-8A05-73DD0EC53C95}" presName="node" presStyleLbl="node1" presStyleIdx="2" presStyleCnt="5">
        <dgm:presLayoutVars>
          <dgm:bulletEnabled val="1"/>
        </dgm:presLayoutVars>
      </dgm:prSet>
      <dgm:spPr/>
    </dgm:pt>
    <dgm:pt modelId="{F1C4D491-DDE9-4753-BBBD-452CDD5CC05B}" type="pres">
      <dgm:prSet presAssocID="{FDBDDCF0-D928-43B6-8C13-87335F3A7B2D}" presName="sibTrans" presStyleCnt="0"/>
      <dgm:spPr/>
    </dgm:pt>
    <dgm:pt modelId="{0451710B-C8B9-452A-8005-AC5BE6CDF433}" type="pres">
      <dgm:prSet presAssocID="{BFF75DBF-6780-4344-BFC3-CFC5D1B1E2D5}" presName="node" presStyleLbl="node1" presStyleIdx="3" presStyleCnt="5">
        <dgm:presLayoutVars>
          <dgm:bulletEnabled val="1"/>
        </dgm:presLayoutVars>
      </dgm:prSet>
      <dgm:spPr/>
    </dgm:pt>
    <dgm:pt modelId="{0019A3CA-0BDE-401A-92A4-79135CF08A66}" type="pres">
      <dgm:prSet presAssocID="{D9513406-1200-4C50-A23B-BC1D66F298F5}" presName="sibTrans" presStyleCnt="0"/>
      <dgm:spPr/>
    </dgm:pt>
    <dgm:pt modelId="{2BDAA0F7-7A1D-42DE-A746-AB5B33F2A58D}" type="pres">
      <dgm:prSet presAssocID="{70315AF9-D1C3-4753-9705-BF5E865283CC}" presName="node" presStyleLbl="node1" presStyleIdx="4" presStyleCnt="5">
        <dgm:presLayoutVars>
          <dgm:bulletEnabled val="1"/>
        </dgm:presLayoutVars>
      </dgm:prSet>
      <dgm:spPr/>
    </dgm:pt>
  </dgm:ptLst>
  <dgm:cxnLst>
    <dgm:cxn modelId="{3C539730-EFE0-4BED-96A5-77A4F87A4C6E}" type="presOf" srcId="{2FA77D51-FE35-428E-8A05-73DD0EC53C95}" destId="{7B29FAC0-F829-466B-BE31-26F1650E5A00}" srcOrd="0" destOrd="0" presId="urn:microsoft.com/office/officeart/2005/8/layout/default"/>
    <dgm:cxn modelId="{B6F37B66-48A1-413F-B98D-19FD40669B89}" srcId="{9367BB04-B07B-49E1-8B6D-43203975E8B5}" destId="{2FA77D51-FE35-428E-8A05-73DD0EC53C95}" srcOrd="2" destOrd="0" parTransId="{80C4879A-5E7D-442E-95E7-34E441564847}" sibTransId="{FDBDDCF0-D928-43B6-8C13-87335F3A7B2D}"/>
    <dgm:cxn modelId="{7ED99770-59E0-4A36-BE5D-5082697FDFA1}" type="presOf" srcId="{9367BB04-B07B-49E1-8B6D-43203975E8B5}" destId="{4F6BA01C-4A56-4DF5-A157-017D113833E6}" srcOrd="0" destOrd="0" presId="urn:microsoft.com/office/officeart/2005/8/layout/default"/>
    <dgm:cxn modelId="{CEA8F174-10B2-47A1-A731-C7C866255392}" type="presOf" srcId="{70315AF9-D1C3-4753-9705-BF5E865283CC}" destId="{2BDAA0F7-7A1D-42DE-A746-AB5B33F2A58D}" srcOrd="0" destOrd="0" presId="urn:microsoft.com/office/officeart/2005/8/layout/default"/>
    <dgm:cxn modelId="{428B2879-631A-4EE3-959E-F63890DCC4AE}" srcId="{9367BB04-B07B-49E1-8B6D-43203975E8B5}" destId="{70315AF9-D1C3-4753-9705-BF5E865283CC}" srcOrd="4" destOrd="0" parTransId="{866C559A-D30D-4394-8E83-1F1424065755}" sibTransId="{54CB1CDC-840B-40CB-864F-A3C5B3EFC6DC}"/>
    <dgm:cxn modelId="{2DEABF8A-F476-4450-9230-6DB08A78F89E}" type="presOf" srcId="{28805292-5968-4781-89BA-5C6185BC064E}" destId="{FA3C26E6-56DF-4EFB-A7E6-FBF63188427B}" srcOrd="0" destOrd="0" presId="urn:microsoft.com/office/officeart/2005/8/layout/default"/>
    <dgm:cxn modelId="{5E1DB7A2-DCFB-4C36-9324-A3918A8BC862}" srcId="{9367BB04-B07B-49E1-8B6D-43203975E8B5}" destId="{18927FC5-FB2B-41E2-84A3-56F1439D2625}" srcOrd="1" destOrd="0" parTransId="{4B90CC81-5387-4249-A300-39838D9CB5DC}" sibTransId="{A3B13DFC-4C4B-4999-8AF0-B7CDD8ABF70B}"/>
    <dgm:cxn modelId="{0C42A7AD-8A48-4654-8443-4ED1E480DFEA}" srcId="{9367BB04-B07B-49E1-8B6D-43203975E8B5}" destId="{BFF75DBF-6780-4344-BFC3-CFC5D1B1E2D5}" srcOrd="3" destOrd="0" parTransId="{D38AD6FA-A87F-4DF0-875D-8E6B18C72FE2}" sibTransId="{D9513406-1200-4C50-A23B-BC1D66F298F5}"/>
    <dgm:cxn modelId="{BAC109B3-5A51-4C1D-B507-983E622734B6}" srcId="{9367BB04-B07B-49E1-8B6D-43203975E8B5}" destId="{28805292-5968-4781-89BA-5C6185BC064E}" srcOrd="0" destOrd="0" parTransId="{9932A2AD-A1E0-4814-A7C4-4F84109092B2}" sibTransId="{9696BB1B-427C-4C63-91B4-CCE088A72E33}"/>
    <dgm:cxn modelId="{CFD6A1E2-BA08-4245-98BA-14BBAF7ACB0F}" type="presOf" srcId="{BFF75DBF-6780-4344-BFC3-CFC5D1B1E2D5}" destId="{0451710B-C8B9-452A-8005-AC5BE6CDF433}" srcOrd="0" destOrd="0" presId="urn:microsoft.com/office/officeart/2005/8/layout/default"/>
    <dgm:cxn modelId="{DF6B69F3-9559-426C-8B2B-567ECAE9D9C1}" type="presOf" srcId="{18927FC5-FB2B-41E2-84A3-56F1439D2625}" destId="{E32941CB-67D3-4BE9-A2F3-7DD9A9E2E478}" srcOrd="0" destOrd="0" presId="urn:microsoft.com/office/officeart/2005/8/layout/default"/>
    <dgm:cxn modelId="{2809878B-46E3-4F22-9D31-2BAB79D23A57}" type="presParOf" srcId="{4F6BA01C-4A56-4DF5-A157-017D113833E6}" destId="{FA3C26E6-56DF-4EFB-A7E6-FBF63188427B}" srcOrd="0" destOrd="0" presId="urn:microsoft.com/office/officeart/2005/8/layout/default"/>
    <dgm:cxn modelId="{DB93D966-ED17-4549-BA31-3335BF56CF34}" type="presParOf" srcId="{4F6BA01C-4A56-4DF5-A157-017D113833E6}" destId="{AF519C64-0960-4D1C-AFA3-3D427F39D904}" srcOrd="1" destOrd="0" presId="urn:microsoft.com/office/officeart/2005/8/layout/default"/>
    <dgm:cxn modelId="{3402E6A9-5124-4954-8B23-8DDA951F08A2}" type="presParOf" srcId="{4F6BA01C-4A56-4DF5-A157-017D113833E6}" destId="{E32941CB-67D3-4BE9-A2F3-7DD9A9E2E478}" srcOrd="2" destOrd="0" presId="urn:microsoft.com/office/officeart/2005/8/layout/default"/>
    <dgm:cxn modelId="{5B3D40A6-555E-495C-9475-F02BD32409C0}" type="presParOf" srcId="{4F6BA01C-4A56-4DF5-A157-017D113833E6}" destId="{80763041-FE3A-4832-918C-BC92831B334E}" srcOrd="3" destOrd="0" presId="urn:microsoft.com/office/officeart/2005/8/layout/default"/>
    <dgm:cxn modelId="{5B3842D8-916B-4A92-973A-40DC02B484B1}" type="presParOf" srcId="{4F6BA01C-4A56-4DF5-A157-017D113833E6}" destId="{7B29FAC0-F829-466B-BE31-26F1650E5A00}" srcOrd="4" destOrd="0" presId="urn:microsoft.com/office/officeart/2005/8/layout/default"/>
    <dgm:cxn modelId="{AAD26A8C-1D35-4901-A455-621A8C862573}" type="presParOf" srcId="{4F6BA01C-4A56-4DF5-A157-017D113833E6}" destId="{F1C4D491-DDE9-4753-BBBD-452CDD5CC05B}" srcOrd="5" destOrd="0" presId="urn:microsoft.com/office/officeart/2005/8/layout/default"/>
    <dgm:cxn modelId="{5B60CEDC-B128-4FE5-94C4-9B0D360E318C}" type="presParOf" srcId="{4F6BA01C-4A56-4DF5-A157-017D113833E6}" destId="{0451710B-C8B9-452A-8005-AC5BE6CDF433}" srcOrd="6" destOrd="0" presId="urn:microsoft.com/office/officeart/2005/8/layout/default"/>
    <dgm:cxn modelId="{ECDEDADC-DB9E-45B3-9279-A377E3854678}" type="presParOf" srcId="{4F6BA01C-4A56-4DF5-A157-017D113833E6}" destId="{0019A3CA-0BDE-401A-92A4-79135CF08A66}" srcOrd="7" destOrd="0" presId="urn:microsoft.com/office/officeart/2005/8/layout/default"/>
    <dgm:cxn modelId="{FFC49691-0BB8-4943-AE9C-EB834C8A7E57}" type="presParOf" srcId="{4F6BA01C-4A56-4DF5-A157-017D113833E6}" destId="{2BDAA0F7-7A1D-42DE-A746-AB5B33F2A58D}"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67BB04-B07B-49E1-8B6D-43203975E8B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28805292-5968-4781-89BA-5C6185BC064E}">
      <dgm:prSet/>
      <dgm:spPr/>
      <dgm:t>
        <a:bodyPr/>
        <a:lstStyle/>
        <a:p>
          <a:r>
            <a:rPr lang="en-US" b="1" i="1" dirty="0"/>
            <a:t>Leadership behaviors need to be congruent with stated culture </a:t>
          </a:r>
          <a:endParaRPr lang="en-US" dirty="0"/>
        </a:p>
      </dgm:t>
    </dgm:pt>
    <dgm:pt modelId="{9932A2AD-A1E0-4814-A7C4-4F84109092B2}" type="parTrans" cxnId="{BAC109B3-5A51-4C1D-B507-983E622734B6}">
      <dgm:prSet/>
      <dgm:spPr/>
      <dgm:t>
        <a:bodyPr/>
        <a:lstStyle/>
        <a:p>
          <a:endParaRPr lang="en-US"/>
        </a:p>
      </dgm:t>
    </dgm:pt>
    <dgm:pt modelId="{9696BB1B-427C-4C63-91B4-CCE088A72E33}" type="sibTrans" cxnId="{BAC109B3-5A51-4C1D-B507-983E622734B6}">
      <dgm:prSet/>
      <dgm:spPr/>
      <dgm:t>
        <a:bodyPr/>
        <a:lstStyle/>
        <a:p>
          <a:endParaRPr lang="en-US"/>
        </a:p>
      </dgm:t>
    </dgm:pt>
    <dgm:pt modelId="{18927FC5-FB2B-41E2-84A3-56F1439D2625}">
      <dgm:prSet/>
      <dgm:spPr/>
      <dgm:t>
        <a:bodyPr/>
        <a:lstStyle/>
        <a:p>
          <a:r>
            <a:rPr lang="en-US" b="1" i="1" dirty="0"/>
            <a:t>High potentials want external coaching that supports a tailored development plan</a:t>
          </a:r>
        </a:p>
      </dgm:t>
    </dgm:pt>
    <dgm:pt modelId="{4B90CC81-5387-4249-A300-39838D9CB5DC}" type="parTrans" cxnId="{5E1DB7A2-DCFB-4C36-9324-A3918A8BC862}">
      <dgm:prSet/>
      <dgm:spPr/>
      <dgm:t>
        <a:bodyPr/>
        <a:lstStyle/>
        <a:p>
          <a:endParaRPr lang="en-US"/>
        </a:p>
      </dgm:t>
    </dgm:pt>
    <dgm:pt modelId="{A3B13DFC-4C4B-4999-8AF0-B7CDD8ABF70B}" type="sibTrans" cxnId="{5E1DB7A2-DCFB-4C36-9324-A3918A8BC862}">
      <dgm:prSet/>
      <dgm:spPr/>
      <dgm:t>
        <a:bodyPr/>
        <a:lstStyle/>
        <a:p>
          <a:endParaRPr lang="en-US"/>
        </a:p>
      </dgm:t>
    </dgm:pt>
    <dgm:pt modelId="{2FA77D51-FE35-428E-8A05-73DD0EC53C95}">
      <dgm:prSet/>
      <dgm:spPr/>
      <dgm:t>
        <a:bodyPr/>
        <a:lstStyle/>
        <a:p>
          <a:r>
            <a:rPr lang="en-US" b="1" dirty="0"/>
            <a:t>Diagnostically based solutions</a:t>
          </a:r>
        </a:p>
      </dgm:t>
    </dgm:pt>
    <dgm:pt modelId="{80C4879A-5E7D-442E-95E7-34E441564847}" type="parTrans" cxnId="{B6F37B66-48A1-413F-B98D-19FD40669B89}">
      <dgm:prSet/>
      <dgm:spPr/>
      <dgm:t>
        <a:bodyPr/>
        <a:lstStyle/>
        <a:p>
          <a:endParaRPr lang="en-US"/>
        </a:p>
      </dgm:t>
    </dgm:pt>
    <dgm:pt modelId="{FDBDDCF0-D928-43B6-8C13-87335F3A7B2D}" type="sibTrans" cxnId="{B6F37B66-48A1-413F-B98D-19FD40669B89}">
      <dgm:prSet/>
      <dgm:spPr/>
      <dgm:t>
        <a:bodyPr/>
        <a:lstStyle/>
        <a:p>
          <a:endParaRPr lang="en-US"/>
        </a:p>
      </dgm:t>
    </dgm:pt>
    <dgm:pt modelId="{BFF75DBF-6780-4344-BFC3-CFC5D1B1E2D5}">
      <dgm:prSet/>
      <dgm:spPr/>
      <dgm:t>
        <a:bodyPr/>
        <a:lstStyle/>
        <a:p>
          <a:r>
            <a:rPr lang="en-US" b="1" i="1" dirty="0"/>
            <a:t>High quality leaders impact the bottom line</a:t>
          </a:r>
          <a:endParaRPr lang="en-US" dirty="0"/>
        </a:p>
      </dgm:t>
    </dgm:pt>
    <dgm:pt modelId="{D38AD6FA-A87F-4DF0-875D-8E6B18C72FE2}" type="parTrans" cxnId="{0C42A7AD-8A48-4654-8443-4ED1E480DFEA}">
      <dgm:prSet/>
      <dgm:spPr/>
      <dgm:t>
        <a:bodyPr/>
        <a:lstStyle/>
        <a:p>
          <a:endParaRPr lang="en-US"/>
        </a:p>
      </dgm:t>
    </dgm:pt>
    <dgm:pt modelId="{D9513406-1200-4C50-A23B-BC1D66F298F5}" type="sibTrans" cxnId="{0C42A7AD-8A48-4654-8443-4ED1E480DFEA}">
      <dgm:prSet/>
      <dgm:spPr/>
      <dgm:t>
        <a:bodyPr/>
        <a:lstStyle/>
        <a:p>
          <a:endParaRPr lang="en-US"/>
        </a:p>
      </dgm:t>
    </dgm:pt>
    <dgm:pt modelId="{70315AF9-D1C3-4753-9705-BF5E865283CC}">
      <dgm:prSet/>
      <dgm:spPr/>
      <dgm:t>
        <a:bodyPr/>
        <a:lstStyle/>
        <a:p>
          <a:r>
            <a:rPr lang="en-US" b="1" i="1" dirty="0"/>
            <a:t>Integration of talent is key. Misalignment needs to be addressed right away</a:t>
          </a:r>
          <a:endParaRPr lang="en-US" dirty="0"/>
        </a:p>
      </dgm:t>
    </dgm:pt>
    <dgm:pt modelId="{866C559A-D30D-4394-8E83-1F1424065755}" type="parTrans" cxnId="{428B2879-631A-4EE3-959E-F63890DCC4AE}">
      <dgm:prSet/>
      <dgm:spPr/>
      <dgm:t>
        <a:bodyPr/>
        <a:lstStyle/>
        <a:p>
          <a:endParaRPr lang="en-US"/>
        </a:p>
      </dgm:t>
    </dgm:pt>
    <dgm:pt modelId="{54CB1CDC-840B-40CB-864F-A3C5B3EFC6DC}" type="sibTrans" cxnId="{428B2879-631A-4EE3-959E-F63890DCC4AE}">
      <dgm:prSet/>
      <dgm:spPr/>
      <dgm:t>
        <a:bodyPr/>
        <a:lstStyle/>
        <a:p>
          <a:endParaRPr lang="en-US"/>
        </a:p>
      </dgm:t>
    </dgm:pt>
    <dgm:pt modelId="{297808D5-5670-4608-B9DE-9F0341095B7F}">
      <dgm:prSet/>
      <dgm:spPr/>
      <dgm:t>
        <a:bodyPr/>
        <a:lstStyle/>
        <a:p>
          <a:r>
            <a:rPr lang="en-US" b="1" i="1"/>
            <a:t>Predictive analytics need to be strong. People analytics need to show impact, trends, success</a:t>
          </a:r>
          <a:endParaRPr lang="en-US" b="1" i="1" dirty="0"/>
        </a:p>
      </dgm:t>
    </dgm:pt>
    <dgm:pt modelId="{25D0C946-6496-448E-A05F-71C4B31196FD}" type="parTrans" cxnId="{849C49EC-87E8-4E79-95B1-3410EBA43B1C}">
      <dgm:prSet/>
      <dgm:spPr/>
      <dgm:t>
        <a:bodyPr/>
        <a:lstStyle/>
        <a:p>
          <a:endParaRPr lang="en-US"/>
        </a:p>
      </dgm:t>
    </dgm:pt>
    <dgm:pt modelId="{8705ADFF-7D24-4FB5-B066-02B7B2AEEDEA}" type="sibTrans" cxnId="{849C49EC-87E8-4E79-95B1-3410EBA43B1C}">
      <dgm:prSet/>
      <dgm:spPr/>
      <dgm:t>
        <a:bodyPr/>
        <a:lstStyle/>
        <a:p>
          <a:endParaRPr lang="en-US"/>
        </a:p>
      </dgm:t>
    </dgm:pt>
    <dgm:pt modelId="{4F6BA01C-4A56-4DF5-A157-017D113833E6}" type="pres">
      <dgm:prSet presAssocID="{9367BB04-B07B-49E1-8B6D-43203975E8B5}" presName="diagram" presStyleCnt="0">
        <dgm:presLayoutVars>
          <dgm:dir/>
          <dgm:resizeHandles val="exact"/>
        </dgm:presLayoutVars>
      </dgm:prSet>
      <dgm:spPr/>
    </dgm:pt>
    <dgm:pt modelId="{FA3C26E6-56DF-4EFB-A7E6-FBF63188427B}" type="pres">
      <dgm:prSet presAssocID="{28805292-5968-4781-89BA-5C6185BC064E}" presName="node" presStyleLbl="node1" presStyleIdx="0" presStyleCnt="6">
        <dgm:presLayoutVars>
          <dgm:bulletEnabled val="1"/>
        </dgm:presLayoutVars>
      </dgm:prSet>
      <dgm:spPr/>
    </dgm:pt>
    <dgm:pt modelId="{AF519C64-0960-4D1C-AFA3-3D427F39D904}" type="pres">
      <dgm:prSet presAssocID="{9696BB1B-427C-4C63-91B4-CCE088A72E33}" presName="sibTrans" presStyleCnt="0"/>
      <dgm:spPr/>
    </dgm:pt>
    <dgm:pt modelId="{E32941CB-67D3-4BE9-A2F3-7DD9A9E2E478}" type="pres">
      <dgm:prSet presAssocID="{18927FC5-FB2B-41E2-84A3-56F1439D2625}" presName="node" presStyleLbl="node1" presStyleIdx="1" presStyleCnt="6">
        <dgm:presLayoutVars>
          <dgm:bulletEnabled val="1"/>
        </dgm:presLayoutVars>
      </dgm:prSet>
      <dgm:spPr/>
    </dgm:pt>
    <dgm:pt modelId="{80763041-FE3A-4832-918C-BC92831B334E}" type="pres">
      <dgm:prSet presAssocID="{A3B13DFC-4C4B-4999-8AF0-B7CDD8ABF70B}" presName="sibTrans" presStyleCnt="0"/>
      <dgm:spPr/>
    </dgm:pt>
    <dgm:pt modelId="{7B29FAC0-F829-466B-BE31-26F1650E5A00}" type="pres">
      <dgm:prSet presAssocID="{2FA77D51-FE35-428E-8A05-73DD0EC53C95}" presName="node" presStyleLbl="node1" presStyleIdx="2" presStyleCnt="6" custLinFactNeighborX="235" custLinFactNeighborY="1175">
        <dgm:presLayoutVars>
          <dgm:bulletEnabled val="1"/>
        </dgm:presLayoutVars>
      </dgm:prSet>
      <dgm:spPr/>
    </dgm:pt>
    <dgm:pt modelId="{F1C4D491-DDE9-4753-BBBD-452CDD5CC05B}" type="pres">
      <dgm:prSet presAssocID="{FDBDDCF0-D928-43B6-8C13-87335F3A7B2D}" presName="sibTrans" presStyleCnt="0"/>
      <dgm:spPr/>
    </dgm:pt>
    <dgm:pt modelId="{A13DBAC2-33F7-44FE-B8A4-F3B48DF5DF8E}" type="pres">
      <dgm:prSet presAssocID="{297808D5-5670-4608-B9DE-9F0341095B7F}" presName="node" presStyleLbl="node1" presStyleIdx="3" presStyleCnt="6">
        <dgm:presLayoutVars>
          <dgm:bulletEnabled val="1"/>
        </dgm:presLayoutVars>
      </dgm:prSet>
      <dgm:spPr/>
    </dgm:pt>
    <dgm:pt modelId="{818D33C7-110B-42E4-862F-A14D05B02C7D}" type="pres">
      <dgm:prSet presAssocID="{8705ADFF-7D24-4FB5-B066-02B7B2AEEDEA}" presName="sibTrans" presStyleCnt="0"/>
      <dgm:spPr/>
    </dgm:pt>
    <dgm:pt modelId="{0451710B-C8B9-452A-8005-AC5BE6CDF433}" type="pres">
      <dgm:prSet presAssocID="{BFF75DBF-6780-4344-BFC3-CFC5D1B1E2D5}" presName="node" presStyleLbl="node1" presStyleIdx="4" presStyleCnt="6">
        <dgm:presLayoutVars>
          <dgm:bulletEnabled val="1"/>
        </dgm:presLayoutVars>
      </dgm:prSet>
      <dgm:spPr/>
    </dgm:pt>
    <dgm:pt modelId="{0019A3CA-0BDE-401A-92A4-79135CF08A66}" type="pres">
      <dgm:prSet presAssocID="{D9513406-1200-4C50-A23B-BC1D66F298F5}" presName="sibTrans" presStyleCnt="0"/>
      <dgm:spPr/>
    </dgm:pt>
    <dgm:pt modelId="{2BDAA0F7-7A1D-42DE-A746-AB5B33F2A58D}" type="pres">
      <dgm:prSet presAssocID="{70315AF9-D1C3-4753-9705-BF5E865283CC}" presName="node" presStyleLbl="node1" presStyleIdx="5" presStyleCnt="6">
        <dgm:presLayoutVars>
          <dgm:bulletEnabled val="1"/>
        </dgm:presLayoutVars>
      </dgm:prSet>
      <dgm:spPr/>
    </dgm:pt>
  </dgm:ptLst>
  <dgm:cxnLst>
    <dgm:cxn modelId="{3C539730-EFE0-4BED-96A5-77A4F87A4C6E}" type="presOf" srcId="{2FA77D51-FE35-428E-8A05-73DD0EC53C95}" destId="{7B29FAC0-F829-466B-BE31-26F1650E5A00}" srcOrd="0" destOrd="0" presId="urn:microsoft.com/office/officeart/2005/8/layout/default"/>
    <dgm:cxn modelId="{B6F37B66-48A1-413F-B98D-19FD40669B89}" srcId="{9367BB04-B07B-49E1-8B6D-43203975E8B5}" destId="{2FA77D51-FE35-428E-8A05-73DD0EC53C95}" srcOrd="2" destOrd="0" parTransId="{80C4879A-5E7D-442E-95E7-34E441564847}" sibTransId="{FDBDDCF0-D928-43B6-8C13-87335F3A7B2D}"/>
    <dgm:cxn modelId="{7ED99770-59E0-4A36-BE5D-5082697FDFA1}" type="presOf" srcId="{9367BB04-B07B-49E1-8B6D-43203975E8B5}" destId="{4F6BA01C-4A56-4DF5-A157-017D113833E6}" srcOrd="0" destOrd="0" presId="urn:microsoft.com/office/officeart/2005/8/layout/default"/>
    <dgm:cxn modelId="{CEA8F174-10B2-47A1-A731-C7C866255392}" type="presOf" srcId="{70315AF9-D1C3-4753-9705-BF5E865283CC}" destId="{2BDAA0F7-7A1D-42DE-A746-AB5B33F2A58D}" srcOrd="0" destOrd="0" presId="urn:microsoft.com/office/officeart/2005/8/layout/default"/>
    <dgm:cxn modelId="{428B2879-631A-4EE3-959E-F63890DCC4AE}" srcId="{9367BB04-B07B-49E1-8B6D-43203975E8B5}" destId="{70315AF9-D1C3-4753-9705-BF5E865283CC}" srcOrd="5" destOrd="0" parTransId="{866C559A-D30D-4394-8E83-1F1424065755}" sibTransId="{54CB1CDC-840B-40CB-864F-A3C5B3EFC6DC}"/>
    <dgm:cxn modelId="{2DEABF8A-F476-4450-9230-6DB08A78F89E}" type="presOf" srcId="{28805292-5968-4781-89BA-5C6185BC064E}" destId="{FA3C26E6-56DF-4EFB-A7E6-FBF63188427B}" srcOrd="0" destOrd="0" presId="urn:microsoft.com/office/officeart/2005/8/layout/default"/>
    <dgm:cxn modelId="{5E1DB7A2-DCFB-4C36-9324-A3918A8BC862}" srcId="{9367BB04-B07B-49E1-8B6D-43203975E8B5}" destId="{18927FC5-FB2B-41E2-84A3-56F1439D2625}" srcOrd="1" destOrd="0" parTransId="{4B90CC81-5387-4249-A300-39838D9CB5DC}" sibTransId="{A3B13DFC-4C4B-4999-8AF0-B7CDD8ABF70B}"/>
    <dgm:cxn modelId="{41F803A3-1EB2-4BD6-A813-C142A8F735A1}" type="presOf" srcId="{297808D5-5670-4608-B9DE-9F0341095B7F}" destId="{A13DBAC2-33F7-44FE-B8A4-F3B48DF5DF8E}" srcOrd="0" destOrd="0" presId="urn:microsoft.com/office/officeart/2005/8/layout/default"/>
    <dgm:cxn modelId="{0C42A7AD-8A48-4654-8443-4ED1E480DFEA}" srcId="{9367BB04-B07B-49E1-8B6D-43203975E8B5}" destId="{BFF75DBF-6780-4344-BFC3-CFC5D1B1E2D5}" srcOrd="4" destOrd="0" parTransId="{D38AD6FA-A87F-4DF0-875D-8E6B18C72FE2}" sibTransId="{D9513406-1200-4C50-A23B-BC1D66F298F5}"/>
    <dgm:cxn modelId="{BAC109B3-5A51-4C1D-B507-983E622734B6}" srcId="{9367BB04-B07B-49E1-8B6D-43203975E8B5}" destId="{28805292-5968-4781-89BA-5C6185BC064E}" srcOrd="0" destOrd="0" parTransId="{9932A2AD-A1E0-4814-A7C4-4F84109092B2}" sibTransId="{9696BB1B-427C-4C63-91B4-CCE088A72E33}"/>
    <dgm:cxn modelId="{CFD6A1E2-BA08-4245-98BA-14BBAF7ACB0F}" type="presOf" srcId="{BFF75DBF-6780-4344-BFC3-CFC5D1B1E2D5}" destId="{0451710B-C8B9-452A-8005-AC5BE6CDF433}" srcOrd="0" destOrd="0" presId="urn:microsoft.com/office/officeart/2005/8/layout/default"/>
    <dgm:cxn modelId="{849C49EC-87E8-4E79-95B1-3410EBA43B1C}" srcId="{9367BB04-B07B-49E1-8B6D-43203975E8B5}" destId="{297808D5-5670-4608-B9DE-9F0341095B7F}" srcOrd="3" destOrd="0" parTransId="{25D0C946-6496-448E-A05F-71C4B31196FD}" sibTransId="{8705ADFF-7D24-4FB5-B066-02B7B2AEEDEA}"/>
    <dgm:cxn modelId="{DF6B69F3-9559-426C-8B2B-567ECAE9D9C1}" type="presOf" srcId="{18927FC5-FB2B-41E2-84A3-56F1439D2625}" destId="{E32941CB-67D3-4BE9-A2F3-7DD9A9E2E478}" srcOrd="0" destOrd="0" presId="urn:microsoft.com/office/officeart/2005/8/layout/default"/>
    <dgm:cxn modelId="{2809878B-46E3-4F22-9D31-2BAB79D23A57}" type="presParOf" srcId="{4F6BA01C-4A56-4DF5-A157-017D113833E6}" destId="{FA3C26E6-56DF-4EFB-A7E6-FBF63188427B}" srcOrd="0" destOrd="0" presId="urn:microsoft.com/office/officeart/2005/8/layout/default"/>
    <dgm:cxn modelId="{DB93D966-ED17-4549-BA31-3335BF56CF34}" type="presParOf" srcId="{4F6BA01C-4A56-4DF5-A157-017D113833E6}" destId="{AF519C64-0960-4D1C-AFA3-3D427F39D904}" srcOrd="1" destOrd="0" presId="urn:microsoft.com/office/officeart/2005/8/layout/default"/>
    <dgm:cxn modelId="{3402E6A9-5124-4954-8B23-8DDA951F08A2}" type="presParOf" srcId="{4F6BA01C-4A56-4DF5-A157-017D113833E6}" destId="{E32941CB-67D3-4BE9-A2F3-7DD9A9E2E478}" srcOrd="2" destOrd="0" presId="urn:microsoft.com/office/officeart/2005/8/layout/default"/>
    <dgm:cxn modelId="{5B3D40A6-555E-495C-9475-F02BD32409C0}" type="presParOf" srcId="{4F6BA01C-4A56-4DF5-A157-017D113833E6}" destId="{80763041-FE3A-4832-918C-BC92831B334E}" srcOrd="3" destOrd="0" presId="urn:microsoft.com/office/officeart/2005/8/layout/default"/>
    <dgm:cxn modelId="{5B3842D8-916B-4A92-973A-40DC02B484B1}" type="presParOf" srcId="{4F6BA01C-4A56-4DF5-A157-017D113833E6}" destId="{7B29FAC0-F829-466B-BE31-26F1650E5A00}" srcOrd="4" destOrd="0" presId="urn:microsoft.com/office/officeart/2005/8/layout/default"/>
    <dgm:cxn modelId="{AAD26A8C-1D35-4901-A455-621A8C862573}" type="presParOf" srcId="{4F6BA01C-4A56-4DF5-A157-017D113833E6}" destId="{F1C4D491-DDE9-4753-BBBD-452CDD5CC05B}" srcOrd="5" destOrd="0" presId="urn:microsoft.com/office/officeart/2005/8/layout/default"/>
    <dgm:cxn modelId="{B0757B2A-1894-48AB-B037-31FA646A236A}" type="presParOf" srcId="{4F6BA01C-4A56-4DF5-A157-017D113833E6}" destId="{A13DBAC2-33F7-44FE-B8A4-F3B48DF5DF8E}" srcOrd="6" destOrd="0" presId="urn:microsoft.com/office/officeart/2005/8/layout/default"/>
    <dgm:cxn modelId="{0827F1CF-2F32-4447-9067-E0323D5CD11B}" type="presParOf" srcId="{4F6BA01C-4A56-4DF5-A157-017D113833E6}" destId="{818D33C7-110B-42E4-862F-A14D05B02C7D}" srcOrd="7" destOrd="0" presId="urn:microsoft.com/office/officeart/2005/8/layout/default"/>
    <dgm:cxn modelId="{5B60CEDC-B128-4FE5-94C4-9B0D360E318C}" type="presParOf" srcId="{4F6BA01C-4A56-4DF5-A157-017D113833E6}" destId="{0451710B-C8B9-452A-8005-AC5BE6CDF433}" srcOrd="8" destOrd="0" presId="urn:microsoft.com/office/officeart/2005/8/layout/default"/>
    <dgm:cxn modelId="{ECDEDADC-DB9E-45B3-9279-A377E3854678}" type="presParOf" srcId="{4F6BA01C-4A56-4DF5-A157-017D113833E6}" destId="{0019A3CA-0BDE-401A-92A4-79135CF08A66}" srcOrd="9" destOrd="0" presId="urn:microsoft.com/office/officeart/2005/8/layout/default"/>
    <dgm:cxn modelId="{FFC49691-0BB8-4943-AE9C-EB834C8A7E57}" type="presParOf" srcId="{4F6BA01C-4A56-4DF5-A157-017D113833E6}" destId="{2BDAA0F7-7A1D-42DE-A746-AB5B33F2A58D}"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A068A83-5FDA-4EEF-BAAC-3D5C8E9D899D}" type="doc">
      <dgm:prSet loTypeId="urn:microsoft.com/office/officeart/2005/8/layout/venn1" loCatId="relationship" qsTypeId="urn:microsoft.com/office/officeart/2005/8/quickstyle/simple1" qsCatId="simple" csTypeId="urn:microsoft.com/office/officeart/2005/8/colors/colorful1" csCatId="colorful" phldr="1"/>
      <dgm:spPr/>
    </dgm:pt>
    <dgm:pt modelId="{A40F5CAA-9D11-43E0-89ED-BCEDF5AB6DE3}">
      <dgm:prSet phldrT="[Text]" custT="1"/>
      <dgm:spPr/>
      <dgm:t>
        <a:bodyPr/>
        <a:lstStyle/>
        <a:p>
          <a:r>
            <a:rPr lang="en-US" sz="2800" b="1" dirty="0"/>
            <a:t>Find</a:t>
          </a:r>
        </a:p>
      </dgm:t>
    </dgm:pt>
    <dgm:pt modelId="{B90BAAD0-88C2-4B4B-B3BF-EF3BCD31A1E8}" type="parTrans" cxnId="{332C94AC-E67E-4AE4-90F4-BBAFF5F09F6B}">
      <dgm:prSet/>
      <dgm:spPr/>
      <dgm:t>
        <a:bodyPr/>
        <a:lstStyle/>
        <a:p>
          <a:endParaRPr lang="en-US"/>
        </a:p>
      </dgm:t>
    </dgm:pt>
    <dgm:pt modelId="{BF2160C4-6B2E-46C2-A2D7-F659374F5C2B}" type="sibTrans" cxnId="{332C94AC-E67E-4AE4-90F4-BBAFF5F09F6B}">
      <dgm:prSet/>
      <dgm:spPr/>
      <dgm:t>
        <a:bodyPr/>
        <a:lstStyle/>
        <a:p>
          <a:endParaRPr lang="en-US"/>
        </a:p>
      </dgm:t>
    </dgm:pt>
    <dgm:pt modelId="{1BEE04F4-DEBF-4833-BA70-667E52D3D817}">
      <dgm:prSet phldrT="[Text]" custT="1"/>
      <dgm:spPr/>
      <dgm:t>
        <a:bodyPr/>
        <a:lstStyle/>
        <a:p>
          <a:endParaRPr lang="en-US" sz="2800" b="1" dirty="0"/>
        </a:p>
      </dgm:t>
    </dgm:pt>
    <dgm:pt modelId="{612C50B6-DD90-472C-909C-CBE937D7D762}" type="parTrans" cxnId="{E5507C8D-A42F-4B9A-A2C0-E0C03D4E9D69}">
      <dgm:prSet/>
      <dgm:spPr/>
      <dgm:t>
        <a:bodyPr/>
        <a:lstStyle/>
        <a:p>
          <a:endParaRPr lang="en-US"/>
        </a:p>
      </dgm:t>
    </dgm:pt>
    <dgm:pt modelId="{5F7B6BD3-EFA7-48E5-A144-AF5824EC2E73}" type="sibTrans" cxnId="{E5507C8D-A42F-4B9A-A2C0-E0C03D4E9D69}">
      <dgm:prSet/>
      <dgm:spPr/>
      <dgm:t>
        <a:bodyPr/>
        <a:lstStyle/>
        <a:p>
          <a:endParaRPr lang="en-US"/>
        </a:p>
      </dgm:t>
    </dgm:pt>
    <dgm:pt modelId="{57FBB7FD-87C5-4A01-82B9-2D5377646F7F}">
      <dgm:prSet phldrT="[Text]" custT="1"/>
      <dgm:spPr/>
      <dgm:t>
        <a:bodyPr/>
        <a:lstStyle/>
        <a:p>
          <a:r>
            <a:rPr lang="en-US" sz="2800" b="1" dirty="0"/>
            <a:t>Grow</a:t>
          </a:r>
        </a:p>
      </dgm:t>
    </dgm:pt>
    <dgm:pt modelId="{3CD2F7F3-7CD9-48EC-85C7-507CFB0F6AD6}" type="sibTrans" cxnId="{2598A164-853A-4419-B202-F5A26047C65B}">
      <dgm:prSet/>
      <dgm:spPr/>
      <dgm:t>
        <a:bodyPr/>
        <a:lstStyle/>
        <a:p>
          <a:endParaRPr lang="en-US"/>
        </a:p>
      </dgm:t>
    </dgm:pt>
    <dgm:pt modelId="{E9BFCDC6-7BAA-41B4-93A1-5E70B927220A}" type="parTrans" cxnId="{2598A164-853A-4419-B202-F5A26047C65B}">
      <dgm:prSet/>
      <dgm:spPr/>
      <dgm:t>
        <a:bodyPr/>
        <a:lstStyle/>
        <a:p>
          <a:endParaRPr lang="en-US"/>
        </a:p>
      </dgm:t>
    </dgm:pt>
    <dgm:pt modelId="{1B39EFB6-388E-494C-8460-BC807983C76C}" type="pres">
      <dgm:prSet presAssocID="{0A068A83-5FDA-4EEF-BAAC-3D5C8E9D899D}" presName="compositeShape" presStyleCnt="0">
        <dgm:presLayoutVars>
          <dgm:chMax val="7"/>
          <dgm:dir/>
          <dgm:resizeHandles val="exact"/>
        </dgm:presLayoutVars>
      </dgm:prSet>
      <dgm:spPr/>
    </dgm:pt>
    <dgm:pt modelId="{307EDEE0-F05F-4890-B59D-7984B6A7368C}" type="pres">
      <dgm:prSet presAssocID="{A40F5CAA-9D11-43E0-89ED-BCEDF5AB6DE3}" presName="circ1" presStyleLbl="vennNode1" presStyleIdx="0" presStyleCnt="3" custLinFactNeighborX="-599" custLinFactNeighborY="1134"/>
      <dgm:spPr/>
    </dgm:pt>
    <dgm:pt modelId="{7D5BB76B-8224-4968-B896-C355E34B221E}" type="pres">
      <dgm:prSet presAssocID="{A40F5CAA-9D11-43E0-89ED-BCEDF5AB6DE3}" presName="circ1Tx" presStyleLbl="revTx" presStyleIdx="0" presStyleCnt="0">
        <dgm:presLayoutVars>
          <dgm:chMax val="0"/>
          <dgm:chPref val="0"/>
          <dgm:bulletEnabled val="1"/>
        </dgm:presLayoutVars>
      </dgm:prSet>
      <dgm:spPr/>
    </dgm:pt>
    <dgm:pt modelId="{23769ABE-0B0C-47FB-80F9-49D7AFE9DD55}" type="pres">
      <dgm:prSet presAssocID="{57FBB7FD-87C5-4A01-82B9-2D5377646F7F}" presName="circ2" presStyleLbl="vennNode1" presStyleIdx="1" presStyleCnt="3" custScaleY="96493" custLinFactNeighborX="-1785" custLinFactNeighborY="-1343"/>
      <dgm:spPr/>
    </dgm:pt>
    <dgm:pt modelId="{DD4082F8-1076-4286-B625-FC13C5BEEDA2}" type="pres">
      <dgm:prSet presAssocID="{57FBB7FD-87C5-4A01-82B9-2D5377646F7F}" presName="circ2Tx" presStyleLbl="revTx" presStyleIdx="0" presStyleCnt="0">
        <dgm:presLayoutVars>
          <dgm:chMax val="0"/>
          <dgm:chPref val="0"/>
          <dgm:bulletEnabled val="1"/>
        </dgm:presLayoutVars>
      </dgm:prSet>
      <dgm:spPr/>
    </dgm:pt>
    <dgm:pt modelId="{64C5E5A2-E974-4EA1-887C-51ACAECACCBD}" type="pres">
      <dgm:prSet presAssocID="{1BEE04F4-DEBF-4833-BA70-667E52D3D817}" presName="circ3" presStyleLbl="vennNode1" presStyleIdx="2" presStyleCnt="3"/>
      <dgm:spPr/>
    </dgm:pt>
    <dgm:pt modelId="{9500F46F-D2FD-45DD-930C-3B1386BDB8B5}" type="pres">
      <dgm:prSet presAssocID="{1BEE04F4-DEBF-4833-BA70-667E52D3D817}" presName="circ3Tx" presStyleLbl="revTx" presStyleIdx="0" presStyleCnt="0">
        <dgm:presLayoutVars>
          <dgm:chMax val="0"/>
          <dgm:chPref val="0"/>
          <dgm:bulletEnabled val="1"/>
        </dgm:presLayoutVars>
      </dgm:prSet>
      <dgm:spPr/>
    </dgm:pt>
  </dgm:ptLst>
  <dgm:cxnLst>
    <dgm:cxn modelId="{7A1C900A-2EC3-44F1-9250-2E96E7F6A408}" type="presOf" srcId="{57FBB7FD-87C5-4A01-82B9-2D5377646F7F}" destId="{23769ABE-0B0C-47FB-80F9-49D7AFE9DD55}" srcOrd="0" destOrd="0" presId="urn:microsoft.com/office/officeart/2005/8/layout/venn1"/>
    <dgm:cxn modelId="{545DDF0D-1C9A-4B9A-82AA-6A50B5565085}" type="presOf" srcId="{1BEE04F4-DEBF-4833-BA70-667E52D3D817}" destId="{9500F46F-D2FD-45DD-930C-3B1386BDB8B5}" srcOrd="1" destOrd="0" presId="urn:microsoft.com/office/officeart/2005/8/layout/venn1"/>
    <dgm:cxn modelId="{7536381A-0D10-4610-A85B-683C7C94DAC4}" type="presOf" srcId="{A40F5CAA-9D11-43E0-89ED-BCEDF5AB6DE3}" destId="{307EDEE0-F05F-4890-B59D-7984B6A7368C}" srcOrd="0" destOrd="0" presId="urn:microsoft.com/office/officeart/2005/8/layout/venn1"/>
    <dgm:cxn modelId="{D642C121-A1E2-4505-9CB0-D887FAF14C9A}" type="presOf" srcId="{A40F5CAA-9D11-43E0-89ED-BCEDF5AB6DE3}" destId="{7D5BB76B-8224-4968-B896-C355E34B221E}" srcOrd="1" destOrd="0" presId="urn:microsoft.com/office/officeart/2005/8/layout/venn1"/>
    <dgm:cxn modelId="{2598A164-853A-4419-B202-F5A26047C65B}" srcId="{0A068A83-5FDA-4EEF-BAAC-3D5C8E9D899D}" destId="{57FBB7FD-87C5-4A01-82B9-2D5377646F7F}" srcOrd="1" destOrd="0" parTransId="{E9BFCDC6-7BAA-41B4-93A1-5E70B927220A}" sibTransId="{3CD2F7F3-7CD9-48EC-85C7-507CFB0F6AD6}"/>
    <dgm:cxn modelId="{2A299347-7C76-4EE8-9BC1-9D6DE671E452}" type="presOf" srcId="{1BEE04F4-DEBF-4833-BA70-667E52D3D817}" destId="{64C5E5A2-E974-4EA1-887C-51ACAECACCBD}" srcOrd="0" destOrd="0" presId="urn:microsoft.com/office/officeart/2005/8/layout/venn1"/>
    <dgm:cxn modelId="{7191CD88-FFB3-4510-B0B8-958B928B17B4}" type="presOf" srcId="{57FBB7FD-87C5-4A01-82B9-2D5377646F7F}" destId="{DD4082F8-1076-4286-B625-FC13C5BEEDA2}" srcOrd="1" destOrd="0" presId="urn:microsoft.com/office/officeart/2005/8/layout/venn1"/>
    <dgm:cxn modelId="{E5507C8D-A42F-4B9A-A2C0-E0C03D4E9D69}" srcId="{0A068A83-5FDA-4EEF-BAAC-3D5C8E9D899D}" destId="{1BEE04F4-DEBF-4833-BA70-667E52D3D817}" srcOrd="2" destOrd="0" parTransId="{612C50B6-DD90-472C-909C-CBE937D7D762}" sibTransId="{5F7B6BD3-EFA7-48E5-A144-AF5824EC2E73}"/>
    <dgm:cxn modelId="{332C94AC-E67E-4AE4-90F4-BBAFF5F09F6B}" srcId="{0A068A83-5FDA-4EEF-BAAC-3D5C8E9D899D}" destId="{A40F5CAA-9D11-43E0-89ED-BCEDF5AB6DE3}" srcOrd="0" destOrd="0" parTransId="{B90BAAD0-88C2-4B4B-B3BF-EF3BCD31A1E8}" sibTransId="{BF2160C4-6B2E-46C2-A2D7-F659374F5C2B}"/>
    <dgm:cxn modelId="{1214C1DE-8DC4-4FD6-93BD-C802433EE0BE}" type="presOf" srcId="{0A068A83-5FDA-4EEF-BAAC-3D5C8E9D899D}" destId="{1B39EFB6-388E-494C-8460-BC807983C76C}" srcOrd="0" destOrd="0" presId="urn:microsoft.com/office/officeart/2005/8/layout/venn1"/>
    <dgm:cxn modelId="{15A1FE68-862D-4A33-A6AE-ACD700CB89BC}" type="presParOf" srcId="{1B39EFB6-388E-494C-8460-BC807983C76C}" destId="{307EDEE0-F05F-4890-B59D-7984B6A7368C}" srcOrd="0" destOrd="0" presId="urn:microsoft.com/office/officeart/2005/8/layout/venn1"/>
    <dgm:cxn modelId="{00661806-1CE8-43B7-A1D0-6AA1ECE4F84A}" type="presParOf" srcId="{1B39EFB6-388E-494C-8460-BC807983C76C}" destId="{7D5BB76B-8224-4968-B896-C355E34B221E}" srcOrd="1" destOrd="0" presId="urn:microsoft.com/office/officeart/2005/8/layout/venn1"/>
    <dgm:cxn modelId="{825CD588-066E-44B0-93A0-A01CBE407BE8}" type="presParOf" srcId="{1B39EFB6-388E-494C-8460-BC807983C76C}" destId="{23769ABE-0B0C-47FB-80F9-49D7AFE9DD55}" srcOrd="2" destOrd="0" presId="urn:microsoft.com/office/officeart/2005/8/layout/venn1"/>
    <dgm:cxn modelId="{17698624-6391-41E0-9EC1-6CEE98D626EE}" type="presParOf" srcId="{1B39EFB6-388E-494C-8460-BC807983C76C}" destId="{DD4082F8-1076-4286-B625-FC13C5BEEDA2}" srcOrd="3" destOrd="0" presId="urn:microsoft.com/office/officeart/2005/8/layout/venn1"/>
    <dgm:cxn modelId="{97D0627F-96E1-4732-9369-6C9A28738EB9}" type="presParOf" srcId="{1B39EFB6-388E-494C-8460-BC807983C76C}" destId="{64C5E5A2-E974-4EA1-887C-51ACAECACCBD}" srcOrd="4" destOrd="0" presId="urn:microsoft.com/office/officeart/2005/8/layout/venn1"/>
    <dgm:cxn modelId="{EF177B6E-35DE-4151-A0E4-453A14CE769B}" type="presParOf" srcId="{1B39EFB6-388E-494C-8460-BC807983C76C}" destId="{9500F46F-D2FD-45DD-930C-3B1386BDB8B5}"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3C26E6-56DF-4EFB-A7E6-FBF63188427B}">
      <dsp:nvSpPr>
        <dsp:cNvPr id="0" name=""/>
        <dsp:cNvSpPr/>
      </dsp:nvSpPr>
      <dsp:spPr>
        <a:xfrm>
          <a:off x="238244" y="1292"/>
          <a:ext cx="3137222" cy="18823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1" kern="1200" dirty="0"/>
            <a:t>Clients would like an integrated talent solution provider</a:t>
          </a:r>
          <a:endParaRPr lang="en-US" sz="2400" kern="1200" dirty="0"/>
        </a:p>
      </dsp:txBody>
      <dsp:txXfrm>
        <a:off x="238244" y="1292"/>
        <a:ext cx="3137222" cy="1882333"/>
      </dsp:txXfrm>
    </dsp:sp>
    <dsp:sp modelId="{E32941CB-67D3-4BE9-A2F3-7DD9A9E2E478}">
      <dsp:nvSpPr>
        <dsp:cNvPr id="0" name=""/>
        <dsp:cNvSpPr/>
      </dsp:nvSpPr>
      <dsp:spPr>
        <a:xfrm>
          <a:off x="3689188" y="1292"/>
          <a:ext cx="3137222" cy="18823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1" kern="1200" dirty="0"/>
            <a:t>Their pain points are the attraction, development and retention of talent</a:t>
          </a:r>
          <a:endParaRPr lang="en-US" sz="2400" kern="1200" dirty="0"/>
        </a:p>
      </dsp:txBody>
      <dsp:txXfrm>
        <a:off x="3689188" y="1292"/>
        <a:ext cx="3137222" cy="1882333"/>
      </dsp:txXfrm>
    </dsp:sp>
    <dsp:sp modelId="{7B29FAC0-F829-466B-BE31-26F1650E5A00}">
      <dsp:nvSpPr>
        <dsp:cNvPr id="0" name=""/>
        <dsp:cNvSpPr/>
      </dsp:nvSpPr>
      <dsp:spPr>
        <a:xfrm>
          <a:off x="7140133" y="1292"/>
          <a:ext cx="3137222" cy="18823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1" kern="1200" dirty="0"/>
            <a:t>Talent solutions need to be tied to the overall organizational strategy and show an ROI</a:t>
          </a:r>
          <a:endParaRPr lang="en-US" sz="2400" kern="1200" dirty="0"/>
        </a:p>
      </dsp:txBody>
      <dsp:txXfrm>
        <a:off x="7140133" y="1292"/>
        <a:ext cx="3137222" cy="1882333"/>
      </dsp:txXfrm>
    </dsp:sp>
    <dsp:sp modelId="{0451710B-C8B9-452A-8005-AC5BE6CDF433}">
      <dsp:nvSpPr>
        <dsp:cNvPr id="0" name=""/>
        <dsp:cNvSpPr/>
      </dsp:nvSpPr>
      <dsp:spPr>
        <a:xfrm>
          <a:off x="1963716" y="2197348"/>
          <a:ext cx="3137222" cy="18823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1" kern="1200" dirty="0"/>
            <a:t>The negative connotation of coaching has changed: Xers want access to external coaching</a:t>
          </a:r>
          <a:endParaRPr lang="en-US" sz="2400" kern="1200" dirty="0"/>
        </a:p>
      </dsp:txBody>
      <dsp:txXfrm>
        <a:off x="1963716" y="2197348"/>
        <a:ext cx="3137222" cy="1882333"/>
      </dsp:txXfrm>
    </dsp:sp>
    <dsp:sp modelId="{2BDAA0F7-7A1D-42DE-A746-AB5B33F2A58D}">
      <dsp:nvSpPr>
        <dsp:cNvPr id="0" name=""/>
        <dsp:cNvSpPr/>
      </dsp:nvSpPr>
      <dsp:spPr>
        <a:xfrm>
          <a:off x="5414661" y="2197348"/>
          <a:ext cx="3137222" cy="18823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1" kern="1200" dirty="0"/>
            <a:t>Development is personalized and performance discussions are ongoing</a:t>
          </a:r>
          <a:endParaRPr lang="en-US" sz="2400" kern="1200" dirty="0"/>
        </a:p>
      </dsp:txBody>
      <dsp:txXfrm>
        <a:off x="5414661" y="2197348"/>
        <a:ext cx="3137222" cy="188233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3C26E6-56DF-4EFB-A7E6-FBF63188427B}">
      <dsp:nvSpPr>
        <dsp:cNvPr id="0" name=""/>
        <dsp:cNvSpPr/>
      </dsp:nvSpPr>
      <dsp:spPr>
        <a:xfrm>
          <a:off x="238244" y="1292"/>
          <a:ext cx="3137222" cy="18823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1" kern="1200" dirty="0"/>
            <a:t>Leadership behaviors need to be congruent with stated culture </a:t>
          </a:r>
          <a:endParaRPr lang="en-US" sz="2400" kern="1200" dirty="0"/>
        </a:p>
      </dsp:txBody>
      <dsp:txXfrm>
        <a:off x="238244" y="1292"/>
        <a:ext cx="3137222" cy="1882333"/>
      </dsp:txXfrm>
    </dsp:sp>
    <dsp:sp modelId="{E32941CB-67D3-4BE9-A2F3-7DD9A9E2E478}">
      <dsp:nvSpPr>
        <dsp:cNvPr id="0" name=""/>
        <dsp:cNvSpPr/>
      </dsp:nvSpPr>
      <dsp:spPr>
        <a:xfrm>
          <a:off x="3689188" y="1292"/>
          <a:ext cx="3137222" cy="18823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1" kern="1200" dirty="0"/>
            <a:t>High potentials want external coaching that supports a tailored development plan</a:t>
          </a:r>
        </a:p>
      </dsp:txBody>
      <dsp:txXfrm>
        <a:off x="3689188" y="1292"/>
        <a:ext cx="3137222" cy="1882333"/>
      </dsp:txXfrm>
    </dsp:sp>
    <dsp:sp modelId="{7B29FAC0-F829-466B-BE31-26F1650E5A00}">
      <dsp:nvSpPr>
        <dsp:cNvPr id="0" name=""/>
        <dsp:cNvSpPr/>
      </dsp:nvSpPr>
      <dsp:spPr>
        <a:xfrm>
          <a:off x="7147505" y="23409"/>
          <a:ext cx="3137222" cy="18823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t>Diagnostically based solutions</a:t>
          </a:r>
        </a:p>
      </dsp:txBody>
      <dsp:txXfrm>
        <a:off x="7147505" y="23409"/>
        <a:ext cx="3137222" cy="1882333"/>
      </dsp:txXfrm>
    </dsp:sp>
    <dsp:sp modelId="{A13DBAC2-33F7-44FE-B8A4-F3B48DF5DF8E}">
      <dsp:nvSpPr>
        <dsp:cNvPr id="0" name=""/>
        <dsp:cNvSpPr/>
      </dsp:nvSpPr>
      <dsp:spPr>
        <a:xfrm>
          <a:off x="238244" y="2197348"/>
          <a:ext cx="3137222" cy="18823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1" kern="1200"/>
            <a:t>Predictive analytics need to be strong. People analytics need to show impact, trends, success</a:t>
          </a:r>
          <a:endParaRPr lang="en-US" sz="2400" b="1" i="1" kern="1200" dirty="0"/>
        </a:p>
      </dsp:txBody>
      <dsp:txXfrm>
        <a:off x="238244" y="2197348"/>
        <a:ext cx="3137222" cy="1882333"/>
      </dsp:txXfrm>
    </dsp:sp>
    <dsp:sp modelId="{0451710B-C8B9-452A-8005-AC5BE6CDF433}">
      <dsp:nvSpPr>
        <dsp:cNvPr id="0" name=""/>
        <dsp:cNvSpPr/>
      </dsp:nvSpPr>
      <dsp:spPr>
        <a:xfrm>
          <a:off x="3689188" y="2197348"/>
          <a:ext cx="3137222" cy="18823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1" kern="1200" dirty="0"/>
            <a:t>High quality leaders impact the bottom line</a:t>
          </a:r>
          <a:endParaRPr lang="en-US" sz="2400" kern="1200" dirty="0"/>
        </a:p>
      </dsp:txBody>
      <dsp:txXfrm>
        <a:off x="3689188" y="2197348"/>
        <a:ext cx="3137222" cy="1882333"/>
      </dsp:txXfrm>
    </dsp:sp>
    <dsp:sp modelId="{2BDAA0F7-7A1D-42DE-A746-AB5B33F2A58D}">
      <dsp:nvSpPr>
        <dsp:cNvPr id="0" name=""/>
        <dsp:cNvSpPr/>
      </dsp:nvSpPr>
      <dsp:spPr>
        <a:xfrm>
          <a:off x="7140133" y="2197348"/>
          <a:ext cx="3137222" cy="18823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1" kern="1200" dirty="0"/>
            <a:t>Integration of talent is key. Misalignment needs to be addressed right away</a:t>
          </a:r>
          <a:endParaRPr lang="en-US" sz="2400" kern="1200" dirty="0"/>
        </a:p>
      </dsp:txBody>
      <dsp:txXfrm>
        <a:off x="7140133" y="2197348"/>
        <a:ext cx="3137222" cy="18823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7EDEE0-F05F-4890-B59D-7984B6A7368C}">
      <dsp:nvSpPr>
        <dsp:cNvPr id="0" name=""/>
        <dsp:cNvSpPr/>
      </dsp:nvSpPr>
      <dsp:spPr>
        <a:xfrm>
          <a:off x="1533768" y="63496"/>
          <a:ext cx="1973580" cy="1973580"/>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US" sz="2800" b="1" kern="1200" dirty="0"/>
            <a:t>Find</a:t>
          </a:r>
        </a:p>
      </dsp:txBody>
      <dsp:txXfrm>
        <a:off x="1796912" y="408873"/>
        <a:ext cx="1447292" cy="888111"/>
      </dsp:txXfrm>
    </dsp:sp>
    <dsp:sp modelId="{23769ABE-0B0C-47FB-80F9-49D7AFE9DD55}">
      <dsp:nvSpPr>
        <dsp:cNvPr id="0" name=""/>
        <dsp:cNvSpPr/>
      </dsp:nvSpPr>
      <dsp:spPr>
        <a:xfrm>
          <a:off x="2222495" y="1282705"/>
          <a:ext cx="1973580" cy="1904366"/>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r>
            <a:rPr lang="en-US" sz="2800" b="1" kern="1200" dirty="0"/>
            <a:t>Grow</a:t>
          </a:r>
        </a:p>
      </dsp:txBody>
      <dsp:txXfrm>
        <a:off x="2826082" y="1774666"/>
        <a:ext cx="1184148" cy="1047401"/>
      </dsp:txXfrm>
    </dsp:sp>
    <dsp:sp modelId="{64C5E5A2-E974-4EA1-887C-51ACAECACCBD}">
      <dsp:nvSpPr>
        <dsp:cNvPr id="0" name=""/>
        <dsp:cNvSpPr/>
      </dsp:nvSpPr>
      <dsp:spPr>
        <a:xfrm>
          <a:off x="833457" y="1274603"/>
          <a:ext cx="1973580" cy="1973580"/>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b="1" kern="1200" dirty="0"/>
        </a:p>
      </dsp:txBody>
      <dsp:txXfrm>
        <a:off x="1019302" y="1784445"/>
        <a:ext cx="1184148" cy="108546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D37B41-32C3-4268-B649-3B7B0B9757B1}" type="datetimeFigureOut">
              <a:rPr lang="en-US" smtClean="0"/>
              <a:t>6/6/2018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D5997F-3367-4083-94E8-9FB0EF8DBB81}" type="slidenum">
              <a:rPr lang="en-US" smtClean="0"/>
              <a:t>‹#›</a:t>
            </a:fld>
            <a:endParaRPr lang="en-US"/>
          </a:p>
        </p:txBody>
      </p:sp>
    </p:spTree>
    <p:extLst>
      <p:ext uri="{BB962C8B-B14F-4D97-AF65-F5344CB8AC3E}">
        <p14:creationId xmlns:p14="http://schemas.microsoft.com/office/powerpoint/2010/main" val="11103852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slide. Holistic, they are interconnected.</a:t>
            </a:r>
          </a:p>
        </p:txBody>
      </p:sp>
      <p:sp>
        <p:nvSpPr>
          <p:cNvPr id="4" name="Slide Number Placeholder 3"/>
          <p:cNvSpPr>
            <a:spLocks noGrp="1"/>
          </p:cNvSpPr>
          <p:nvPr>
            <p:ph type="sldNum" sz="quarter" idx="10"/>
          </p:nvPr>
        </p:nvSpPr>
        <p:spPr/>
        <p:txBody>
          <a:bodyPr/>
          <a:lstStyle/>
          <a:p>
            <a:fld id="{9D7EC5D7-3FC4-45F6-9BEF-135F3B4937D7}" type="slidenum">
              <a:rPr lang="en-US" smtClean="0"/>
              <a:t>4</a:t>
            </a:fld>
            <a:endParaRPr lang="en-US"/>
          </a:p>
        </p:txBody>
      </p:sp>
      <p:sp>
        <p:nvSpPr>
          <p:cNvPr id="5" name="Footer Placeholder 4">
            <a:extLst>
              <a:ext uri="{FF2B5EF4-FFF2-40B4-BE49-F238E27FC236}">
                <a16:creationId xmlns:a16="http://schemas.microsoft.com/office/drawing/2014/main" id="{6E600895-D777-4A3E-9EE8-748A6FEFBC76}"/>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3449516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087D2-77FC-4FD5-AA35-D0F6D9DAB92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AA65017-8FB9-4EA8-94CE-4F375A3B9F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C585E14-66ED-45B4-80A9-677D6053BA2F}"/>
              </a:ext>
            </a:extLst>
          </p:cNvPr>
          <p:cNvSpPr>
            <a:spLocks noGrp="1"/>
          </p:cNvSpPr>
          <p:nvPr>
            <p:ph type="dt" sz="half" idx="10"/>
          </p:nvPr>
        </p:nvSpPr>
        <p:spPr/>
        <p:txBody>
          <a:bodyPr/>
          <a:lstStyle/>
          <a:p>
            <a:fld id="{45A00A87-24F6-4BEF-83D7-268B1937F68F}" type="datetimeFigureOut">
              <a:rPr lang="en-US" smtClean="0"/>
              <a:t>6/6/2018</a:t>
            </a:fld>
            <a:endParaRPr lang="en-US"/>
          </a:p>
        </p:txBody>
      </p:sp>
      <p:sp>
        <p:nvSpPr>
          <p:cNvPr id="5" name="Footer Placeholder 4">
            <a:extLst>
              <a:ext uri="{FF2B5EF4-FFF2-40B4-BE49-F238E27FC236}">
                <a16:creationId xmlns:a16="http://schemas.microsoft.com/office/drawing/2014/main" id="{CD64227C-8CBA-4A32-B172-40A8E4FB95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796206-8146-4E28-B190-2E9A8088AB86}"/>
              </a:ext>
            </a:extLst>
          </p:cNvPr>
          <p:cNvSpPr>
            <a:spLocks noGrp="1"/>
          </p:cNvSpPr>
          <p:nvPr>
            <p:ph type="sldNum" sz="quarter" idx="12"/>
          </p:nvPr>
        </p:nvSpPr>
        <p:spPr/>
        <p:txBody>
          <a:bodyPr/>
          <a:lstStyle/>
          <a:p>
            <a:fld id="{3E9AEE20-80DD-470C-BB23-F39589F09DFC}" type="slidenum">
              <a:rPr lang="en-US" smtClean="0"/>
              <a:t>‹#›</a:t>
            </a:fld>
            <a:endParaRPr lang="en-US"/>
          </a:p>
        </p:txBody>
      </p:sp>
    </p:spTree>
    <p:extLst>
      <p:ext uri="{BB962C8B-B14F-4D97-AF65-F5344CB8AC3E}">
        <p14:creationId xmlns:p14="http://schemas.microsoft.com/office/powerpoint/2010/main" val="2936514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C587A-753A-4318-91C9-115774D6E35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1BB1EEB-6EE0-4753-91D2-C3BA225CF2A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CF9CC5-2993-4DCB-968B-293EA0651465}"/>
              </a:ext>
            </a:extLst>
          </p:cNvPr>
          <p:cNvSpPr>
            <a:spLocks noGrp="1"/>
          </p:cNvSpPr>
          <p:nvPr>
            <p:ph type="dt" sz="half" idx="10"/>
          </p:nvPr>
        </p:nvSpPr>
        <p:spPr/>
        <p:txBody>
          <a:bodyPr/>
          <a:lstStyle/>
          <a:p>
            <a:fld id="{45A00A87-24F6-4BEF-83D7-268B1937F68F}" type="datetimeFigureOut">
              <a:rPr lang="en-US" smtClean="0"/>
              <a:t>6/6/2018</a:t>
            </a:fld>
            <a:endParaRPr lang="en-US"/>
          </a:p>
        </p:txBody>
      </p:sp>
      <p:sp>
        <p:nvSpPr>
          <p:cNvPr id="5" name="Footer Placeholder 4">
            <a:extLst>
              <a:ext uri="{FF2B5EF4-FFF2-40B4-BE49-F238E27FC236}">
                <a16:creationId xmlns:a16="http://schemas.microsoft.com/office/drawing/2014/main" id="{223C288D-AD39-4F7F-A52A-5B4D34EFB4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B612D0-E990-45B1-854B-647EC2693BF0}"/>
              </a:ext>
            </a:extLst>
          </p:cNvPr>
          <p:cNvSpPr>
            <a:spLocks noGrp="1"/>
          </p:cNvSpPr>
          <p:nvPr>
            <p:ph type="sldNum" sz="quarter" idx="12"/>
          </p:nvPr>
        </p:nvSpPr>
        <p:spPr/>
        <p:txBody>
          <a:bodyPr/>
          <a:lstStyle/>
          <a:p>
            <a:fld id="{3E9AEE20-80DD-470C-BB23-F39589F09DFC}" type="slidenum">
              <a:rPr lang="en-US" smtClean="0"/>
              <a:t>‹#›</a:t>
            </a:fld>
            <a:endParaRPr lang="en-US"/>
          </a:p>
        </p:txBody>
      </p:sp>
    </p:spTree>
    <p:extLst>
      <p:ext uri="{BB962C8B-B14F-4D97-AF65-F5344CB8AC3E}">
        <p14:creationId xmlns:p14="http://schemas.microsoft.com/office/powerpoint/2010/main" val="35225592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2632F-7ACA-4D07-9DCE-CA496753EC8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AFD39DF-AB31-4DDB-A4BD-D9686C7DDC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47EB7E1-080F-4326-AC8C-76E449626257}"/>
              </a:ext>
            </a:extLst>
          </p:cNvPr>
          <p:cNvSpPr>
            <a:spLocks noGrp="1"/>
          </p:cNvSpPr>
          <p:nvPr>
            <p:ph type="dt" sz="half" idx="10"/>
          </p:nvPr>
        </p:nvSpPr>
        <p:spPr/>
        <p:txBody>
          <a:bodyPr/>
          <a:lstStyle/>
          <a:p>
            <a:fld id="{45A00A87-24F6-4BEF-83D7-268B1937F68F}" type="datetimeFigureOut">
              <a:rPr lang="en-US" smtClean="0"/>
              <a:t>6/6/2018</a:t>
            </a:fld>
            <a:endParaRPr lang="en-US"/>
          </a:p>
        </p:txBody>
      </p:sp>
      <p:sp>
        <p:nvSpPr>
          <p:cNvPr id="5" name="Footer Placeholder 4">
            <a:extLst>
              <a:ext uri="{FF2B5EF4-FFF2-40B4-BE49-F238E27FC236}">
                <a16:creationId xmlns:a16="http://schemas.microsoft.com/office/drawing/2014/main" id="{5C625D3E-6696-40F7-B2BC-B9A8F9784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EF8C6E-D205-458F-8C72-8DC90D62A5F1}"/>
              </a:ext>
            </a:extLst>
          </p:cNvPr>
          <p:cNvSpPr>
            <a:spLocks noGrp="1"/>
          </p:cNvSpPr>
          <p:nvPr>
            <p:ph type="sldNum" sz="quarter" idx="12"/>
          </p:nvPr>
        </p:nvSpPr>
        <p:spPr/>
        <p:txBody>
          <a:bodyPr/>
          <a:lstStyle/>
          <a:p>
            <a:fld id="{3E9AEE20-80DD-470C-BB23-F39589F09DFC}" type="slidenum">
              <a:rPr lang="en-US" smtClean="0"/>
              <a:t>‹#›</a:t>
            </a:fld>
            <a:endParaRPr lang="en-US"/>
          </a:p>
        </p:txBody>
      </p:sp>
    </p:spTree>
    <p:extLst>
      <p:ext uri="{BB962C8B-B14F-4D97-AF65-F5344CB8AC3E}">
        <p14:creationId xmlns:p14="http://schemas.microsoft.com/office/powerpoint/2010/main" val="3075570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5DA7D-F593-4272-AEF7-68C41732777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F596B81-4A0D-406B-9AAB-D6B45AF1F2E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24899AE-A97A-4CB6-8B33-24AC0B90D31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DEF5C69-08C4-48DD-B72A-638B04610A48}"/>
              </a:ext>
            </a:extLst>
          </p:cNvPr>
          <p:cNvSpPr>
            <a:spLocks noGrp="1"/>
          </p:cNvSpPr>
          <p:nvPr>
            <p:ph type="dt" sz="half" idx="10"/>
          </p:nvPr>
        </p:nvSpPr>
        <p:spPr/>
        <p:txBody>
          <a:bodyPr/>
          <a:lstStyle/>
          <a:p>
            <a:fld id="{45A00A87-24F6-4BEF-83D7-268B1937F68F}" type="datetimeFigureOut">
              <a:rPr lang="en-US" smtClean="0"/>
              <a:t>6/6/2018</a:t>
            </a:fld>
            <a:endParaRPr lang="en-US"/>
          </a:p>
        </p:txBody>
      </p:sp>
      <p:sp>
        <p:nvSpPr>
          <p:cNvPr id="6" name="Footer Placeholder 5">
            <a:extLst>
              <a:ext uri="{FF2B5EF4-FFF2-40B4-BE49-F238E27FC236}">
                <a16:creationId xmlns:a16="http://schemas.microsoft.com/office/drawing/2014/main" id="{861B955D-3E1B-4169-B9EB-C653814ED3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EDFFAF-2563-4D09-AF29-9990523A786A}"/>
              </a:ext>
            </a:extLst>
          </p:cNvPr>
          <p:cNvSpPr>
            <a:spLocks noGrp="1"/>
          </p:cNvSpPr>
          <p:nvPr>
            <p:ph type="sldNum" sz="quarter" idx="12"/>
          </p:nvPr>
        </p:nvSpPr>
        <p:spPr/>
        <p:txBody>
          <a:bodyPr/>
          <a:lstStyle/>
          <a:p>
            <a:fld id="{3E9AEE20-80DD-470C-BB23-F39589F09DFC}" type="slidenum">
              <a:rPr lang="en-US" smtClean="0"/>
              <a:t>‹#›</a:t>
            </a:fld>
            <a:endParaRPr lang="en-US"/>
          </a:p>
        </p:txBody>
      </p:sp>
    </p:spTree>
    <p:extLst>
      <p:ext uri="{BB962C8B-B14F-4D97-AF65-F5344CB8AC3E}">
        <p14:creationId xmlns:p14="http://schemas.microsoft.com/office/powerpoint/2010/main" val="12276233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34561-2F52-4C25-BC46-BDB08058970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FA0CD0F-B2C3-4BA2-B26E-17EC77FF343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C4CA3BD-E0E0-4A76-A856-04E9058DD32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1809238-61CB-4E17-AC50-A070E4D8AB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5F6D329-26EE-478D-A94E-8BA94C44D01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3725455-9BD8-4D93-B87C-BCE32B82B67E}"/>
              </a:ext>
            </a:extLst>
          </p:cNvPr>
          <p:cNvSpPr>
            <a:spLocks noGrp="1"/>
          </p:cNvSpPr>
          <p:nvPr>
            <p:ph type="dt" sz="half" idx="10"/>
          </p:nvPr>
        </p:nvSpPr>
        <p:spPr/>
        <p:txBody>
          <a:bodyPr/>
          <a:lstStyle/>
          <a:p>
            <a:fld id="{45A00A87-24F6-4BEF-83D7-268B1937F68F}" type="datetimeFigureOut">
              <a:rPr lang="en-US" smtClean="0"/>
              <a:t>6/6/2018</a:t>
            </a:fld>
            <a:endParaRPr lang="en-US"/>
          </a:p>
        </p:txBody>
      </p:sp>
      <p:sp>
        <p:nvSpPr>
          <p:cNvPr id="8" name="Footer Placeholder 7">
            <a:extLst>
              <a:ext uri="{FF2B5EF4-FFF2-40B4-BE49-F238E27FC236}">
                <a16:creationId xmlns:a16="http://schemas.microsoft.com/office/drawing/2014/main" id="{498CFD5B-E7FB-427E-8912-341056FAFE2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AA044EE-C9B9-4D8B-B3DF-8C98781E21FC}"/>
              </a:ext>
            </a:extLst>
          </p:cNvPr>
          <p:cNvSpPr>
            <a:spLocks noGrp="1"/>
          </p:cNvSpPr>
          <p:nvPr>
            <p:ph type="sldNum" sz="quarter" idx="12"/>
          </p:nvPr>
        </p:nvSpPr>
        <p:spPr/>
        <p:txBody>
          <a:bodyPr/>
          <a:lstStyle/>
          <a:p>
            <a:fld id="{3E9AEE20-80DD-470C-BB23-F39589F09DFC}" type="slidenum">
              <a:rPr lang="en-US" smtClean="0"/>
              <a:t>‹#›</a:t>
            </a:fld>
            <a:endParaRPr lang="en-US"/>
          </a:p>
        </p:txBody>
      </p:sp>
    </p:spTree>
    <p:extLst>
      <p:ext uri="{BB962C8B-B14F-4D97-AF65-F5344CB8AC3E}">
        <p14:creationId xmlns:p14="http://schemas.microsoft.com/office/powerpoint/2010/main" val="3067488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3A72E-1991-4D16-BF55-7FCC49A5F3A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CD4AABC-420C-40BB-9DDF-10505CEE6251}"/>
              </a:ext>
            </a:extLst>
          </p:cNvPr>
          <p:cNvSpPr>
            <a:spLocks noGrp="1"/>
          </p:cNvSpPr>
          <p:nvPr>
            <p:ph type="dt" sz="half" idx="10"/>
          </p:nvPr>
        </p:nvSpPr>
        <p:spPr/>
        <p:txBody>
          <a:bodyPr/>
          <a:lstStyle/>
          <a:p>
            <a:fld id="{45A00A87-24F6-4BEF-83D7-268B1937F68F}" type="datetimeFigureOut">
              <a:rPr lang="en-US" smtClean="0"/>
              <a:t>6/6/2018</a:t>
            </a:fld>
            <a:endParaRPr lang="en-US"/>
          </a:p>
        </p:txBody>
      </p:sp>
      <p:sp>
        <p:nvSpPr>
          <p:cNvPr id="4" name="Footer Placeholder 3">
            <a:extLst>
              <a:ext uri="{FF2B5EF4-FFF2-40B4-BE49-F238E27FC236}">
                <a16:creationId xmlns:a16="http://schemas.microsoft.com/office/drawing/2014/main" id="{4D1BC6AC-1BFE-4C00-AF1C-01C93597C9F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298DD87-437A-4F60-AA5E-BB85107D6348}"/>
              </a:ext>
            </a:extLst>
          </p:cNvPr>
          <p:cNvSpPr>
            <a:spLocks noGrp="1"/>
          </p:cNvSpPr>
          <p:nvPr>
            <p:ph type="sldNum" sz="quarter" idx="12"/>
          </p:nvPr>
        </p:nvSpPr>
        <p:spPr/>
        <p:txBody>
          <a:bodyPr/>
          <a:lstStyle/>
          <a:p>
            <a:fld id="{3E9AEE20-80DD-470C-BB23-F39589F09DFC}" type="slidenum">
              <a:rPr lang="en-US" smtClean="0"/>
              <a:t>‹#›</a:t>
            </a:fld>
            <a:endParaRPr lang="en-US"/>
          </a:p>
        </p:txBody>
      </p:sp>
    </p:spTree>
    <p:extLst>
      <p:ext uri="{BB962C8B-B14F-4D97-AF65-F5344CB8AC3E}">
        <p14:creationId xmlns:p14="http://schemas.microsoft.com/office/powerpoint/2010/main" val="3465571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607C26-00C8-4E22-BED6-D47E5E51F9E4}"/>
              </a:ext>
            </a:extLst>
          </p:cNvPr>
          <p:cNvSpPr>
            <a:spLocks noGrp="1"/>
          </p:cNvSpPr>
          <p:nvPr>
            <p:ph type="dt" sz="half" idx="10"/>
          </p:nvPr>
        </p:nvSpPr>
        <p:spPr/>
        <p:txBody>
          <a:bodyPr/>
          <a:lstStyle/>
          <a:p>
            <a:fld id="{45A00A87-24F6-4BEF-83D7-268B1937F68F}" type="datetimeFigureOut">
              <a:rPr lang="en-US" smtClean="0"/>
              <a:t>6/6/2018</a:t>
            </a:fld>
            <a:endParaRPr lang="en-US"/>
          </a:p>
        </p:txBody>
      </p:sp>
      <p:sp>
        <p:nvSpPr>
          <p:cNvPr id="3" name="Footer Placeholder 2">
            <a:extLst>
              <a:ext uri="{FF2B5EF4-FFF2-40B4-BE49-F238E27FC236}">
                <a16:creationId xmlns:a16="http://schemas.microsoft.com/office/drawing/2014/main" id="{97244AB2-DF05-4146-85E3-185B4689F11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D4ACCB5-8A12-416E-8A28-7F7830E34576}"/>
              </a:ext>
            </a:extLst>
          </p:cNvPr>
          <p:cNvSpPr>
            <a:spLocks noGrp="1"/>
          </p:cNvSpPr>
          <p:nvPr>
            <p:ph type="sldNum" sz="quarter" idx="12"/>
          </p:nvPr>
        </p:nvSpPr>
        <p:spPr/>
        <p:txBody>
          <a:bodyPr/>
          <a:lstStyle/>
          <a:p>
            <a:fld id="{3E9AEE20-80DD-470C-BB23-F39589F09DFC}" type="slidenum">
              <a:rPr lang="en-US" smtClean="0"/>
              <a:t>‹#›</a:t>
            </a:fld>
            <a:endParaRPr lang="en-US"/>
          </a:p>
        </p:txBody>
      </p:sp>
    </p:spTree>
    <p:extLst>
      <p:ext uri="{BB962C8B-B14F-4D97-AF65-F5344CB8AC3E}">
        <p14:creationId xmlns:p14="http://schemas.microsoft.com/office/powerpoint/2010/main" val="41308739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5A9D5-D970-4892-A12B-1ABCE121CB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37DA84C-C20C-4BA3-AACB-C0E4B5D034E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CF12DC-97D8-4A50-9E38-D086ED7185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7035C3E-8C8B-4863-B793-21F72E4267A8}"/>
              </a:ext>
            </a:extLst>
          </p:cNvPr>
          <p:cNvSpPr>
            <a:spLocks noGrp="1"/>
          </p:cNvSpPr>
          <p:nvPr>
            <p:ph type="dt" sz="half" idx="10"/>
          </p:nvPr>
        </p:nvSpPr>
        <p:spPr/>
        <p:txBody>
          <a:bodyPr/>
          <a:lstStyle/>
          <a:p>
            <a:fld id="{45A00A87-24F6-4BEF-83D7-268B1937F68F}" type="datetimeFigureOut">
              <a:rPr lang="en-US" smtClean="0"/>
              <a:t>6/6/2018</a:t>
            </a:fld>
            <a:endParaRPr lang="en-US"/>
          </a:p>
        </p:txBody>
      </p:sp>
      <p:sp>
        <p:nvSpPr>
          <p:cNvPr id="6" name="Footer Placeholder 5">
            <a:extLst>
              <a:ext uri="{FF2B5EF4-FFF2-40B4-BE49-F238E27FC236}">
                <a16:creationId xmlns:a16="http://schemas.microsoft.com/office/drawing/2014/main" id="{4BFAF3A3-C47C-4243-BD70-A7CC273B49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1AEDD67-8E47-471E-A821-191AD035AF10}"/>
              </a:ext>
            </a:extLst>
          </p:cNvPr>
          <p:cNvSpPr>
            <a:spLocks noGrp="1"/>
          </p:cNvSpPr>
          <p:nvPr>
            <p:ph type="sldNum" sz="quarter" idx="12"/>
          </p:nvPr>
        </p:nvSpPr>
        <p:spPr/>
        <p:txBody>
          <a:bodyPr/>
          <a:lstStyle/>
          <a:p>
            <a:fld id="{3E9AEE20-80DD-470C-BB23-F39589F09DFC}" type="slidenum">
              <a:rPr lang="en-US" smtClean="0"/>
              <a:t>‹#›</a:t>
            </a:fld>
            <a:endParaRPr lang="en-US"/>
          </a:p>
        </p:txBody>
      </p:sp>
    </p:spTree>
    <p:extLst>
      <p:ext uri="{BB962C8B-B14F-4D97-AF65-F5344CB8AC3E}">
        <p14:creationId xmlns:p14="http://schemas.microsoft.com/office/powerpoint/2010/main" val="560586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B65FC-2E02-4CF3-B8DE-2164CE6C55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031FF1F-DEA2-4CB4-8184-CF4D9A36DC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7660A0A-80C9-40CC-89A4-6AFD2C1AB2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3C03A19-DB34-4E00-B783-295121C0B3FC}"/>
              </a:ext>
            </a:extLst>
          </p:cNvPr>
          <p:cNvSpPr>
            <a:spLocks noGrp="1"/>
          </p:cNvSpPr>
          <p:nvPr>
            <p:ph type="dt" sz="half" idx="10"/>
          </p:nvPr>
        </p:nvSpPr>
        <p:spPr/>
        <p:txBody>
          <a:bodyPr/>
          <a:lstStyle/>
          <a:p>
            <a:fld id="{45A00A87-24F6-4BEF-83D7-268B1937F68F}" type="datetimeFigureOut">
              <a:rPr lang="en-US" smtClean="0"/>
              <a:t>6/6/2018</a:t>
            </a:fld>
            <a:endParaRPr lang="en-US"/>
          </a:p>
        </p:txBody>
      </p:sp>
      <p:sp>
        <p:nvSpPr>
          <p:cNvPr id="6" name="Footer Placeholder 5">
            <a:extLst>
              <a:ext uri="{FF2B5EF4-FFF2-40B4-BE49-F238E27FC236}">
                <a16:creationId xmlns:a16="http://schemas.microsoft.com/office/drawing/2014/main" id="{FC7089DC-49FC-46E7-921D-C6391C5887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195E77-92F5-4BD3-943C-4394826D8064}"/>
              </a:ext>
            </a:extLst>
          </p:cNvPr>
          <p:cNvSpPr>
            <a:spLocks noGrp="1"/>
          </p:cNvSpPr>
          <p:nvPr>
            <p:ph type="sldNum" sz="quarter" idx="12"/>
          </p:nvPr>
        </p:nvSpPr>
        <p:spPr/>
        <p:txBody>
          <a:bodyPr/>
          <a:lstStyle/>
          <a:p>
            <a:fld id="{3E9AEE20-80DD-470C-BB23-F39589F09DFC}" type="slidenum">
              <a:rPr lang="en-US" smtClean="0"/>
              <a:t>‹#›</a:t>
            </a:fld>
            <a:endParaRPr lang="en-US"/>
          </a:p>
        </p:txBody>
      </p:sp>
    </p:spTree>
    <p:extLst>
      <p:ext uri="{BB962C8B-B14F-4D97-AF65-F5344CB8AC3E}">
        <p14:creationId xmlns:p14="http://schemas.microsoft.com/office/powerpoint/2010/main" val="2042529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BC23A-2DCA-4C8B-AD71-39A78F33C38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9870FB8-38D5-4419-81DF-88B7CA3F6D1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6622C8-A372-443E-A9CA-B369F3ED48E2}"/>
              </a:ext>
            </a:extLst>
          </p:cNvPr>
          <p:cNvSpPr>
            <a:spLocks noGrp="1"/>
          </p:cNvSpPr>
          <p:nvPr>
            <p:ph type="dt" sz="half" idx="10"/>
          </p:nvPr>
        </p:nvSpPr>
        <p:spPr/>
        <p:txBody>
          <a:bodyPr/>
          <a:lstStyle/>
          <a:p>
            <a:fld id="{45A00A87-24F6-4BEF-83D7-268B1937F68F}" type="datetimeFigureOut">
              <a:rPr lang="en-US" smtClean="0"/>
              <a:t>6/6/2018</a:t>
            </a:fld>
            <a:endParaRPr lang="en-US"/>
          </a:p>
        </p:txBody>
      </p:sp>
      <p:sp>
        <p:nvSpPr>
          <p:cNvPr id="5" name="Footer Placeholder 4">
            <a:extLst>
              <a:ext uri="{FF2B5EF4-FFF2-40B4-BE49-F238E27FC236}">
                <a16:creationId xmlns:a16="http://schemas.microsoft.com/office/drawing/2014/main" id="{E498D5EE-79F5-4C65-B292-66A555181AC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FE289F-F7AC-474E-A7EF-2F447DFBBAB9}"/>
              </a:ext>
            </a:extLst>
          </p:cNvPr>
          <p:cNvSpPr>
            <a:spLocks noGrp="1"/>
          </p:cNvSpPr>
          <p:nvPr>
            <p:ph type="sldNum" sz="quarter" idx="12"/>
          </p:nvPr>
        </p:nvSpPr>
        <p:spPr/>
        <p:txBody>
          <a:bodyPr/>
          <a:lstStyle/>
          <a:p>
            <a:fld id="{3E9AEE20-80DD-470C-BB23-F39589F09DFC}" type="slidenum">
              <a:rPr lang="en-US" smtClean="0"/>
              <a:t>‹#›</a:t>
            </a:fld>
            <a:endParaRPr lang="en-US"/>
          </a:p>
        </p:txBody>
      </p:sp>
    </p:spTree>
    <p:extLst>
      <p:ext uri="{BB962C8B-B14F-4D97-AF65-F5344CB8AC3E}">
        <p14:creationId xmlns:p14="http://schemas.microsoft.com/office/powerpoint/2010/main" val="420738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386B729-5EA8-4CB3-91C7-73B2932698D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71D3C4E-5FDE-4539-B582-08592622189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E0C9EB-EBB5-437E-BD72-D0CE747744C4}"/>
              </a:ext>
            </a:extLst>
          </p:cNvPr>
          <p:cNvSpPr>
            <a:spLocks noGrp="1"/>
          </p:cNvSpPr>
          <p:nvPr>
            <p:ph type="dt" sz="half" idx="10"/>
          </p:nvPr>
        </p:nvSpPr>
        <p:spPr/>
        <p:txBody>
          <a:bodyPr/>
          <a:lstStyle/>
          <a:p>
            <a:fld id="{45A00A87-24F6-4BEF-83D7-268B1937F68F}" type="datetimeFigureOut">
              <a:rPr lang="en-US" smtClean="0"/>
              <a:t>6/6/2018</a:t>
            </a:fld>
            <a:endParaRPr lang="en-US"/>
          </a:p>
        </p:txBody>
      </p:sp>
      <p:sp>
        <p:nvSpPr>
          <p:cNvPr id="5" name="Footer Placeholder 4">
            <a:extLst>
              <a:ext uri="{FF2B5EF4-FFF2-40B4-BE49-F238E27FC236}">
                <a16:creationId xmlns:a16="http://schemas.microsoft.com/office/drawing/2014/main" id="{23D46F32-C349-4347-83F5-7D4AEAA1E4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9DE6E1-7925-4F1F-9CDE-378969D15F95}"/>
              </a:ext>
            </a:extLst>
          </p:cNvPr>
          <p:cNvSpPr>
            <a:spLocks noGrp="1"/>
          </p:cNvSpPr>
          <p:nvPr>
            <p:ph type="sldNum" sz="quarter" idx="12"/>
          </p:nvPr>
        </p:nvSpPr>
        <p:spPr/>
        <p:txBody>
          <a:bodyPr/>
          <a:lstStyle/>
          <a:p>
            <a:fld id="{3E9AEE20-80DD-470C-BB23-F39589F09DFC}" type="slidenum">
              <a:rPr lang="en-US" smtClean="0"/>
              <a:t>‹#›</a:t>
            </a:fld>
            <a:endParaRPr lang="en-US"/>
          </a:p>
        </p:txBody>
      </p:sp>
    </p:spTree>
    <p:extLst>
      <p:ext uri="{BB962C8B-B14F-4D97-AF65-F5344CB8AC3E}">
        <p14:creationId xmlns:p14="http://schemas.microsoft.com/office/powerpoint/2010/main" val="115535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C6E696A-E6E0-4056-A5AC-83AFD67460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CFA1E4A-F651-4CEF-801E-7430F0579F5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E64C15-B673-4993-BB2B-C6A720A25E6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A00A87-24F6-4BEF-83D7-268B1937F68F}" type="datetimeFigureOut">
              <a:rPr lang="en-US" smtClean="0"/>
              <a:t>6/6/2018</a:t>
            </a:fld>
            <a:endParaRPr lang="en-US"/>
          </a:p>
        </p:txBody>
      </p:sp>
      <p:sp>
        <p:nvSpPr>
          <p:cNvPr id="5" name="Footer Placeholder 4">
            <a:extLst>
              <a:ext uri="{FF2B5EF4-FFF2-40B4-BE49-F238E27FC236}">
                <a16:creationId xmlns:a16="http://schemas.microsoft.com/office/drawing/2014/main" id="{B981D83D-86CC-4DBF-86A5-0CE09F8B2A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AE39CBA-3435-4E03-916C-B59DEBC09E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9AEE20-80DD-470C-BB23-F39589F09DFC}" type="slidenum">
              <a:rPr lang="en-US" smtClean="0"/>
              <a:t>‹#›</a:t>
            </a:fld>
            <a:endParaRPr lang="en-US"/>
          </a:p>
        </p:txBody>
      </p:sp>
    </p:spTree>
    <p:extLst>
      <p:ext uri="{BB962C8B-B14F-4D97-AF65-F5344CB8AC3E}">
        <p14:creationId xmlns:p14="http://schemas.microsoft.com/office/powerpoint/2010/main" val="7226032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spring.org.uk/2015/03/easily-distracted-study-finds-a-fabulous-real-world-advantage.php" TargetMode="External"/><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hyperlink" Target="https://creativecommons.org/licenses/by-nc/2.0/"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leadershipfreak.wordpress.com/2010/02/08/a-column-for-verbs/" TargetMode="External"/><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theswirlworld.com/category/keep-calm/" TargetMode="External"/><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hyperlink" Target="https://creativecommons.org/licenses/by/4.0/" TargetMode="External"/><Relationship Id="rId5" Type="http://schemas.openxmlformats.org/officeDocument/2006/relationships/hyperlink" Target="http://www.society30.com/sharing-economy/" TargetMode="External"/><Relationship Id="rId4" Type="http://schemas.openxmlformats.org/officeDocument/2006/relationships/image" Target="../media/image8.jpg&amp;ehk=ssKAX6LYE3s"/></Relationships>
</file>

<file path=ppt/slides/_rels/slide19.xml.rels><?xml version="1.0" encoding="UTF-8" standalone="yes"?>
<Relationships xmlns="http://schemas.openxmlformats.org/package/2006/relationships"><Relationship Id="rId3" Type="http://schemas.openxmlformats.org/officeDocument/2006/relationships/hyperlink" Target="mailto:Ginger@HumanCapitalGroup.com" TargetMode="External"/><Relationship Id="rId2" Type="http://schemas.openxmlformats.org/officeDocument/2006/relationships/hyperlink" Target="http://www.humancapitalgroup.com/" TargetMode="Externa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4" name="Rectangle 50">
            <a:extLst>
              <a:ext uri="{FF2B5EF4-FFF2-40B4-BE49-F238E27FC236}">
                <a16:creationId xmlns:a16="http://schemas.microsoft.com/office/drawing/2014/main" id="{559AE206-7EBA-4D33-8BC9-9D8158553F0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65" name="Straight Connector 52">
            <a:extLst>
              <a:ext uri="{FF2B5EF4-FFF2-40B4-BE49-F238E27FC236}">
                <a16:creationId xmlns:a16="http://schemas.microsoft.com/office/drawing/2014/main" id="{9E8E38ED-369A-44C2-B635-0BED0E48A6E8}"/>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00392" y="4525347"/>
            <a:ext cx="0" cy="1737360"/>
          </a:xfrm>
          <a:prstGeom prst="line">
            <a:avLst/>
          </a:prstGeom>
          <a:ln w="19050" cap="sq">
            <a:solidFill>
              <a:schemeClr val="tx1"/>
            </a:solidFill>
          </a:ln>
        </p:spPr>
        <p:style>
          <a:lnRef idx="1">
            <a:schemeClr val="accent1"/>
          </a:lnRef>
          <a:fillRef idx="0">
            <a:schemeClr val="accent1"/>
          </a:fillRef>
          <a:effectRef idx="0">
            <a:schemeClr val="accent1"/>
          </a:effectRef>
          <a:fontRef idx="minor">
            <a:schemeClr val="tx1"/>
          </a:fontRef>
        </p:style>
      </p:cxnSp>
      <p:sp>
        <p:nvSpPr>
          <p:cNvPr id="66" name="Oval 54">
            <a:extLst>
              <a:ext uri="{FF2B5EF4-FFF2-40B4-BE49-F238E27FC236}">
                <a16:creationId xmlns:a16="http://schemas.microsoft.com/office/drawing/2014/main" id="{B672F332-AF08-46C6-94F0-77684310D7B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95001" y="2466604"/>
            <a:ext cx="962395" cy="962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7" name="Oval 56">
            <a:extLst>
              <a:ext uri="{FF2B5EF4-FFF2-40B4-BE49-F238E27FC236}">
                <a16:creationId xmlns:a16="http://schemas.microsoft.com/office/drawing/2014/main" id="{34244EF8-D73A-40E1-BE73-D46E6B4B04E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5829" y="2327988"/>
            <a:ext cx="293695" cy="29369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Oval 58">
            <a:extLst>
              <a:ext uri="{FF2B5EF4-FFF2-40B4-BE49-F238E27FC236}">
                <a16:creationId xmlns:a16="http://schemas.microsoft.com/office/drawing/2014/main" id="{6437D937-A7F1-4011-92B4-328E5BE1B166}"/>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8567" y="620480"/>
            <a:ext cx="2243800" cy="224379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9" name="Freeform: Shape 60">
            <a:extLst>
              <a:ext uri="{FF2B5EF4-FFF2-40B4-BE49-F238E27FC236}">
                <a16:creationId xmlns:a16="http://schemas.microsoft.com/office/drawing/2014/main" id="{AB84D7E8-4ECB-42D7-ADBF-01689B0F24A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2113" y="0"/>
            <a:ext cx="5699887" cy="4059244"/>
          </a:xfrm>
          <a:custGeom>
            <a:avLst/>
            <a:gdLst>
              <a:gd name="connsiteX0" fmla="*/ 0 w 5699887"/>
              <a:gd name="connsiteY0" fmla="*/ 0 h 4059244"/>
              <a:gd name="connsiteX1" fmla="*/ 5699887 w 5699887"/>
              <a:gd name="connsiteY1" fmla="*/ 0 h 4059244"/>
              <a:gd name="connsiteX2" fmla="*/ 5699887 w 5699887"/>
              <a:gd name="connsiteY2" fmla="*/ 3944096 h 4059244"/>
              <a:gd name="connsiteX3" fmla="*/ 5525775 w 5699887"/>
              <a:gd name="connsiteY3" fmla="*/ 3980429 h 4059244"/>
              <a:gd name="connsiteX4" fmla="*/ 4663256 w 5699887"/>
              <a:gd name="connsiteY4" fmla="*/ 4059244 h 4059244"/>
              <a:gd name="connsiteX5" fmla="*/ 8566 w 5699887"/>
              <a:gd name="connsiteY5" fmla="*/ 67422 h 405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99887" h="4059244">
                <a:moveTo>
                  <a:pt x="0" y="0"/>
                </a:moveTo>
                <a:lnTo>
                  <a:pt x="5699887" y="0"/>
                </a:lnTo>
                <a:lnTo>
                  <a:pt x="5699887" y="3944096"/>
                </a:lnTo>
                <a:lnTo>
                  <a:pt x="5525775" y="3980429"/>
                </a:lnTo>
                <a:cubicBezTo>
                  <a:pt x="5246154" y="4032190"/>
                  <a:pt x="4957865" y="4059244"/>
                  <a:pt x="4663256" y="4059244"/>
                </a:cubicBezTo>
                <a:cubicBezTo>
                  <a:pt x="2306390" y="4059244"/>
                  <a:pt x="353936" y="2327747"/>
                  <a:pt x="8566" y="67422"/>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E91A509-7ED0-4AAB-AF72-40A49F3EF31D}"/>
              </a:ext>
            </a:extLst>
          </p:cNvPr>
          <p:cNvSpPr>
            <a:spLocks noGrp="1"/>
          </p:cNvSpPr>
          <p:nvPr>
            <p:ph type="ctrTitle"/>
          </p:nvPr>
        </p:nvSpPr>
        <p:spPr>
          <a:xfrm>
            <a:off x="838199" y="4525347"/>
            <a:ext cx="6801321" cy="1737360"/>
          </a:xfrm>
        </p:spPr>
        <p:txBody>
          <a:bodyPr anchor="ctr">
            <a:normAutofit/>
          </a:bodyPr>
          <a:lstStyle/>
          <a:p>
            <a:pPr algn="r"/>
            <a:r>
              <a:rPr lang="en-US"/>
              <a:t>Brand Expansion</a:t>
            </a:r>
          </a:p>
        </p:txBody>
      </p:sp>
      <p:sp>
        <p:nvSpPr>
          <p:cNvPr id="3" name="Subtitle 2">
            <a:extLst>
              <a:ext uri="{FF2B5EF4-FFF2-40B4-BE49-F238E27FC236}">
                <a16:creationId xmlns:a16="http://schemas.microsoft.com/office/drawing/2014/main" id="{8F8A64E8-F4AF-417E-B3C8-DA3E92CDB07E}"/>
              </a:ext>
            </a:extLst>
          </p:cNvPr>
          <p:cNvSpPr>
            <a:spLocks noGrp="1"/>
          </p:cNvSpPr>
          <p:nvPr>
            <p:ph type="subTitle" idx="1"/>
          </p:nvPr>
        </p:nvSpPr>
        <p:spPr>
          <a:xfrm>
            <a:off x="7961258" y="4525347"/>
            <a:ext cx="3258675" cy="1737360"/>
          </a:xfrm>
        </p:spPr>
        <p:txBody>
          <a:bodyPr anchor="ctr">
            <a:normAutofit/>
          </a:bodyPr>
          <a:lstStyle/>
          <a:p>
            <a:r>
              <a:rPr lang="en-US" i="1" dirty="0"/>
              <a:t>Becoming a Leadership Advisory Firm</a:t>
            </a:r>
          </a:p>
        </p:txBody>
      </p:sp>
      <p:pic>
        <p:nvPicPr>
          <p:cNvPr id="5" name="Picture 4" descr="A close up of a logo&#10;&#10;Description generated with very high confidence">
            <a:extLst>
              <a:ext uri="{FF2B5EF4-FFF2-40B4-BE49-F238E27FC236}">
                <a16:creationId xmlns:a16="http://schemas.microsoft.com/office/drawing/2014/main" id="{E92D151B-97D5-4513-828F-9E20CF1FB1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4627" y="1239458"/>
            <a:ext cx="2011680" cy="1005840"/>
          </a:xfrm>
          <a:prstGeom prst="rect">
            <a:avLst/>
          </a:prstGeom>
        </p:spPr>
      </p:pic>
    </p:spTree>
    <p:extLst>
      <p:ext uri="{BB962C8B-B14F-4D97-AF65-F5344CB8AC3E}">
        <p14:creationId xmlns:p14="http://schemas.microsoft.com/office/powerpoint/2010/main" val="10406924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 name="Content Placeholder 4" descr="A close up of a mans face&#10;&#10;Description generated with very high confidence">
            <a:extLst>
              <a:ext uri="{FF2B5EF4-FFF2-40B4-BE49-F238E27FC236}">
                <a16:creationId xmlns:a16="http://schemas.microsoft.com/office/drawing/2014/main" id="{626BBF8C-3026-4479-BBFC-DCE50306822E}"/>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4449"/>
          <a:stretch/>
        </p:blipFill>
        <p:spPr>
          <a:xfrm>
            <a:off x="20" y="10"/>
            <a:ext cx="12191980" cy="6857990"/>
          </a:xfrm>
          <a:prstGeom prst="rect">
            <a:avLst/>
          </a:prstGeom>
        </p:spPr>
      </p:pic>
      <p:sp>
        <p:nvSpPr>
          <p:cNvPr id="2" name="Title 1">
            <a:extLst>
              <a:ext uri="{FF2B5EF4-FFF2-40B4-BE49-F238E27FC236}">
                <a16:creationId xmlns:a16="http://schemas.microsoft.com/office/drawing/2014/main" id="{E206E576-1732-40BF-8462-176AA288A117}"/>
              </a:ext>
            </a:extLst>
          </p:cNvPr>
          <p:cNvSpPr>
            <a:spLocks noGrp="1"/>
          </p:cNvSpPr>
          <p:nvPr>
            <p:ph type="title"/>
          </p:nvPr>
        </p:nvSpPr>
        <p:spPr>
          <a:xfrm>
            <a:off x="838200" y="630875"/>
            <a:ext cx="10515600" cy="794064"/>
          </a:xfrm>
          <a:solidFill>
            <a:srgbClr val="000000">
              <a:alpha val="60000"/>
            </a:srgbClr>
          </a:solidFill>
        </p:spPr>
        <p:txBody>
          <a:bodyPr vert="horz" lIns="91440" tIns="45720" rIns="91440" bIns="45720" rtlCol="0" anchor="ctr">
            <a:normAutofit/>
          </a:bodyPr>
          <a:lstStyle/>
          <a:p>
            <a:r>
              <a:rPr lang="en-US">
                <a:solidFill>
                  <a:srgbClr val="FFFFFF"/>
                </a:solidFill>
              </a:rPr>
              <a:t>Where Do We Start?</a:t>
            </a:r>
          </a:p>
        </p:txBody>
      </p:sp>
      <p:sp>
        <p:nvSpPr>
          <p:cNvPr id="6" name="TextBox 5">
            <a:extLst>
              <a:ext uri="{FF2B5EF4-FFF2-40B4-BE49-F238E27FC236}">
                <a16:creationId xmlns:a16="http://schemas.microsoft.com/office/drawing/2014/main" id="{29F81C77-C4C7-426A-BE07-273EE74F3B59}"/>
              </a:ext>
            </a:extLst>
          </p:cNvPr>
          <p:cNvSpPr txBox="1"/>
          <p:nvPr/>
        </p:nvSpPr>
        <p:spPr>
          <a:xfrm>
            <a:off x="9872134" y="6657945"/>
            <a:ext cx="2319866"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www.spring.org.uk/2015/03/easily-distracted-study-finds-a-fabulous-real-world-advantage.php"/>
              </a:rPr>
              <a:t>This Photo</a:t>
            </a:r>
            <a:r>
              <a:rPr lang="en-US" sz="700">
                <a:solidFill>
                  <a:srgbClr val="FFFFFF"/>
                </a:solidFill>
              </a:rPr>
              <a:t> by Unknown Author is licensed under </a:t>
            </a:r>
            <a:r>
              <a:rPr lang="en-US" sz="700">
                <a:solidFill>
                  <a:srgbClr val="FFFFFF"/>
                </a:solidFill>
                <a:hlinkClick r:id="rId4" tooltip="https://creativecommons.org/licenses/by-nc/2.0/"/>
              </a:rPr>
              <a:t>CC BY-NC</a:t>
            </a:r>
            <a:endParaRPr lang="en-US" sz="700">
              <a:solidFill>
                <a:srgbClr val="FFFFFF"/>
              </a:solidFill>
            </a:endParaRPr>
          </a:p>
        </p:txBody>
      </p:sp>
    </p:spTree>
    <p:extLst>
      <p:ext uri="{BB962C8B-B14F-4D97-AF65-F5344CB8AC3E}">
        <p14:creationId xmlns:p14="http://schemas.microsoft.com/office/powerpoint/2010/main" val="3974189653"/>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17">
            <a:extLst>
              <a:ext uri="{FF2B5EF4-FFF2-40B4-BE49-F238E27FC236}">
                <a16:creationId xmlns:a16="http://schemas.microsoft.com/office/drawing/2014/main" id="{21739CA5-F0F5-48E1-8E8C-F24B71827E46}"/>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ounded Rectangle 3">
            <a:extLst>
              <a:ext uri="{FF2B5EF4-FFF2-40B4-BE49-F238E27FC236}">
                <a16:creationId xmlns:a16="http://schemas.microsoft.com/office/drawing/2014/main" id="{3EAD2937-F230-41D4-B9C5-975B129BFC20}"/>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1">
            <a:extLst>
              <a:ext uri="{FF2B5EF4-FFF2-40B4-BE49-F238E27FC236}">
                <a16:creationId xmlns:a16="http://schemas.microsoft.com/office/drawing/2014/main" id="{CCD444A3-C338-4886-B7F1-4BA2AF46EB64}"/>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9153C4-C9BE-4490-B1D4-EEFC5E0E8F04}"/>
              </a:ext>
            </a:extLst>
          </p:cNvPr>
          <p:cNvSpPr>
            <a:spLocks noGrp="1"/>
          </p:cNvSpPr>
          <p:nvPr>
            <p:ph type="title"/>
          </p:nvPr>
        </p:nvSpPr>
        <p:spPr>
          <a:xfrm>
            <a:off x="1452656" y="1444741"/>
            <a:ext cx="9357865" cy="1041901"/>
          </a:xfrm>
        </p:spPr>
        <p:txBody>
          <a:bodyPr>
            <a:normAutofit fontScale="90000"/>
          </a:bodyPr>
          <a:lstStyle/>
          <a:p>
            <a:br>
              <a:rPr lang="en-US" sz="4000" b="1" dirty="0"/>
            </a:br>
            <a:r>
              <a:rPr lang="en-US" sz="4000" b="1" dirty="0"/>
              <a:t>        The Human Capital Group Current State</a:t>
            </a:r>
          </a:p>
        </p:txBody>
      </p:sp>
      <p:sp>
        <p:nvSpPr>
          <p:cNvPr id="3" name="Content Placeholder 2">
            <a:extLst>
              <a:ext uri="{FF2B5EF4-FFF2-40B4-BE49-F238E27FC236}">
                <a16:creationId xmlns:a16="http://schemas.microsoft.com/office/drawing/2014/main" id="{7F3C6881-1E76-4A58-95E9-738909520607}"/>
              </a:ext>
            </a:extLst>
          </p:cNvPr>
          <p:cNvSpPr>
            <a:spLocks noGrp="1"/>
          </p:cNvSpPr>
          <p:nvPr>
            <p:ph sz="half" idx="1"/>
          </p:nvPr>
        </p:nvSpPr>
        <p:spPr>
          <a:xfrm>
            <a:off x="1452656" y="2701427"/>
            <a:ext cx="4483324" cy="2699968"/>
          </a:xfrm>
        </p:spPr>
        <p:txBody>
          <a:bodyPr>
            <a:normAutofit/>
          </a:bodyPr>
          <a:lstStyle/>
          <a:p>
            <a:r>
              <a:rPr lang="en-US" b="1" dirty="0"/>
              <a:t>Executive Search</a:t>
            </a:r>
          </a:p>
          <a:p>
            <a:pPr lvl="1"/>
            <a:r>
              <a:rPr lang="en-US" sz="2000" b="1" dirty="0"/>
              <a:t>85% revenue</a:t>
            </a:r>
          </a:p>
          <a:p>
            <a:pPr lvl="1"/>
            <a:r>
              <a:rPr lang="en-US" sz="2000" b="1" dirty="0"/>
              <a:t>8 staff support</a:t>
            </a:r>
          </a:p>
        </p:txBody>
      </p:sp>
      <p:sp>
        <p:nvSpPr>
          <p:cNvPr id="4" name="Content Placeholder 3">
            <a:extLst>
              <a:ext uri="{FF2B5EF4-FFF2-40B4-BE49-F238E27FC236}">
                <a16:creationId xmlns:a16="http://schemas.microsoft.com/office/drawing/2014/main" id="{BF759774-07CC-4DDD-9691-243D524C9B77}"/>
              </a:ext>
            </a:extLst>
          </p:cNvPr>
          <p:cNvSpPr>
            <a:spLocks noGrp="1"/>
          </p:cNvSpPr>
          <p:nvPr>
            <p:ph sz="half" idx="2"/>
          </p:nvPr>
        </p:nvSpPr>
        <p:spPr>
          <a:xfrm>
            <a:off x="6256020" y="2701427"/>
            <a:ext cx="4554501" cy="2699968"/>
          </a:xfrm>
        </p:spPr>
        <p:txBody>
          <a:bodyPr>
            <a:normAutofit/>
          </a:bodyPr>
          <a:lstStyle/>
          <a:p>
            <a:r>
              <a:rPr lang="en-US" b="1" dirty="0"/>
              <a:t>Leadership Consulting</a:t>
            </a:r>
          </a:p>
          <a:p>
            <a:pPr lvl="1"/>
            <a:r>
              <a:rPr lang="en-US" sz="2000" b="1" dirty="0"/>
              <a:t>15% revenue</a:t>
            </a:r>
          </a:p>
          <a:p>
            <a:pPr lvl="1"/>
            <a:r>
              <a:rPr lang="en-US" sz="2000" b="1" dirty="0"/>
              <a:t>1 staff support</a:t>
            </a:r>
          </a:p>
        </p:txBody>
      </p:sp>
      <p:pic>
        <p:nvPicPr>
          <p:cNvPr id="7" name="Picture 6" descr="A close up of a logo&#10;&#10;Description generated with very high confidence">
            <a:extLst>
              <a:ext uri="{FF2B5EF4-FFF2-40B4-BE49-F238E27FC236}">
                <a16:creationId xmlns:a16="http://schemas.microsoft.com/office/drawing/2014/main" id="{4EC80099-A60E-4130-B32A-83B1E39525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47260" y="635596"/>
            <a:ext cx="2377440" cy="1188720"/>
          </a:xfrm>
          <a:prstGeom prst="rect">
            <a:avLst/>
          </a:prstGeom>
        </p:spPr>
      </p:pic>
    </p:spTree>
    <p:extLst>
      <p:ext uri="{BB962C8B-B14F-4D97-AF65-F5344CB8AC3E}">
        <p14:creationId xmlns:p14="http://schemas.microsoft.com/office/powerpoint/2010/main" val="2849244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803536A-1550-4184-80B1-6653469C5430}"/>
              </a:ext>
            </a:extLst>
          </p:cNvPr>
          <p:cNvSpPr/>
          <p:nvPr/>
        </p:nvSpPr>
        <p:spPr>
          <a:xfrm>
            <a:off x="723900" y="2870200"/>
            <a:ext cx="3429000" cy="2781300"/>
          </a:xfrm>
          <a:prstGeom prst="round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a16="http://schemas.microsoft.com/office/drawing/2014/main" id="{1618BD8F-6492-413B-9811-2319DD9E5A6C}"/>
              </a:ext>
            </a:extLst>
          </p:cNvPr>
          <p:cNvSpPr/>
          <p:nvPr/>
        </p:nvSpPr>
        <p:spPr>
          <a:xfrm>
            <a:off x="4449338" y="2870200"/>
            <a:ext cx="3429000" cy="2781300"/>
          </a:xfrm>
          <a:prstGeom prst="round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a16="http://schemas.microsoft.com/office/drawing/2014/main" id="{481DE365-AA8D-4EDF-8E60-536413C1F75F}"/>
              </a:ext>
            </a:extLst>
          </p:cNvPr>
          <p:cNvSpPr/>
          <p:nvPr/>
        </p:nvSpPr>
        <p:spPr>
          <a:xfrm>
            <a:off x="8140699" y="2783936"/>
            <a:ext cx="3429000" cy="2781300"/>
          </a:xfrm>
          <a:prstGeom prst="round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4844ACD9-F65A-4DBE-A83C-B95199E48B7C}"/>
              </a:ext>
            </a:extLst>
          </p:cNvPr>
          <p:cNvSpPr/>
          <p:nvPr/>
        </p:nvSpPr>
        <p:spPr>
          <a:xfrm>
            <a:off x="762000" y="1545441"/>
            <a:ext cx="10680700" cy="1077218"/>
          </a:xfrm>
          <a:prstGeom prst="rect">
            <a:avLst/>
          </a:prstGeom>
        </p:spPr>
        <p:txBody>
          <a:bodyPr wrap="square">
            <a:spAutoFit/>
          </a:bodyPr>
          <a:lstStyle/>
          <a:p>
            <a:pPr algn="ctr"/>
            <a:r>
              <a:rPr lang="en-US" sz="3200" b="1" dirty="0">
                <a:solidFill>
                  <a:srgbClr val="000000"/>
                </a:solidFill>
                <a:ea typeface="Calibri" panose="020F0502020204030204" pitchFamily="34" charset="0"/>
                <a:cs typeface="Calibri" panose="020F0502020204030204" pitchFamily="34" charset="0"/>
              </a:rPr>
              <a:t> </a:t>
            </a:r>
          </a:p>
          <a:p>
            <a:pPr algn="ctr"/>
            <a:r>
              <a:rPr lang="en-US" sz="3200" b="1" dirty="0">
                <a:solidFill>
                  <a:srgbClr val="000000"/>
                </a:solidFill>
                <a:ea typeface="Calibri" panose="020F0502020204030204" pitchFamily="34" charset="0"/>
                <a:cs typeface="Calibri" panose="020F0502020204030204" pitchFamily="34" charset="0"/>
              </a:rPr>
              <a:t> </a:t>
            </a:r>
          </a:p>
        </p:txBody>
      </p:sp>
      <p:sp>
        <p:nvSpPr>
          <p:cNvPr id="9" name="TextBox 8">
            <a:extLst>
              <a:ext uri="{FF2B5EF4-FFF2-40B4-BE49-F238E27FC236}">
                <a16:creationId xmlns:a16="http://schemas.microsoft.com/office/drawing/2014/main" id="{8C99C653-1AFC-481A-80E7-E9EF8EEE3573}"/>
              </a:ext>
            </a:extLst>
          </p:cNvPr>
          <p:cNvSpPr txBox="1"/>
          <p:nvPr/>
        </p:nvSpPr>
        <p:spPr>
          <a:xfrm>
            <a:off x="8140699" y="3157935"/>
            <a:ext cx="3427622" cy="1569660"/>
          </a:xfrm>
          <a:prstGeom prst="rect">
            <a:avLst/>
          </a:prstGeom>
          <a:noFill/>
        </p:spPr>
        <p:txBody>
          <a:bodyPr wrap="square" lIns="0" rIns="182880" rtlCol="0">
            <a:spAutoFit/>
          </a:bodyPr>
          <a:lstStyle/>
          <a:p>
            <a:pPr marL="228600" algn="ctr">
              <a:buClr>
                <a:schemeClr val="bg1">
                  <a:lumMod val="65000"/>
                </a:schemeClr>
              </a:buClr>
            </a:pPr>
            <a:r>
              <a:rPr lang="en-US" sz="2400" b="1" dirty="0">
                <a:ea typeface="Times New Roman" panose="02020603050405020304" pitchFamily="18" charset="0"/>
                <a:cs typeface="Calibri" panose="020F0502020204030204" pitchFamily="34" charset="0"/>
              </a:rPr>
              <a:t>Develop</a:t>
            </a:r>
            <a:r>
              <a:rPr lang="en-US" sz="2400" b="1" dirty="0">
                <a:solidFill>
                  <a:schemeClr val="bg1"/>
                </a:solidFill>
                <a:ea typeface="Times New Roman" panose="02020603050405020304" pitchFamily="18" charset="0"/>
                <a:cs typeface="Calibri" panose="020F0502020204030204" pitchFamily="34" charset="0"/>
              </a:rPr>
              <a:t> a focused and integrative</a:t>
            </a:r>
            <a:r>
              <a:rPr lang="en-US" sz="2400" b="1" dirty="0">
                <a:ea typeface="Times New Roman" panose="02020603050405020304" pitchFamily="18" charset="0"/>
                <a:cs typeface="Calibri" panose="020F0502020204030204" pitchFamily="34" charset="0"/>
              </a:rPr>
              <a:t> </a:t>
            </a:r>
            <a:r>
              <a:rPr lang="en-US" sz="2400" b="1" dirty="0">
                <a:solidFill>
                  <a:schemeClr val="bg1"/>
                </a:solidFill>
                <a:ea typeface="Times New Roman" panose="02020603050405020304" pitchFamily="18" charset="0"/>
                <a:cs typeface="Calibri" panose="020F0502020204030204" pitchFamily="34" charset="0"/>
              </a:rPr>
              <a:t>brand to leadership advisory</a:t>
            </a:r>
            <a:endParaRPr lang="en-US" sz="2400" b="1" dirty="0">
              <a:solidFill>
                <a:schemeClr val="bg1"/>
              </a:solidFill>
              <a:ea typeface="Calibri" panose="020F0502020204030204" pitchFamily="34" charset="0"/>
              <a:cs typeface="Calibri" panose="020F0502020204030204" pitchFamily="34" charset="0"/>
            </a:endParaRPr>
          </a:p>
          <a:p>
            <a:pPr algn="ctr"/>
            <a:endParaRPr lang="en-US" sz="2400" dirty="0">
              <a:solidFill>
                <a:schemeClr val="bg1"/>
              </a:solidFill>
            </a:endParaRPr>
          </a:p>
        </p:txBody>
      </p:sp>
      <p:sp>
        <p:nvSpPr>
          <p:cNvPr id="10" name="TextBox 9">
            <a:extLst>
              <a:ext uri="{FF2B5EF4-FFF2-40B4-BE49-F238E27FC236}">
                <a16:creationId xmlns:a16="http://schemas.microsoft.com/office/drawing/2014/main" id="{0DBB6CBE-C583-412F-A17E-7E90985929C4}"/>
              </a:ext>
            </a:extLst>
          </p:cNvPr>
          <p:cNvSpPr txBox="1"/>
          <p:nvPr/>
        </p:nvSpPr>
        <p:spPr>
          <a:xfrm>
            <a:off x="4408278" y="3291354"/>
            <a:ext cx="3427622" cy="1569660"/>
          </a:xfrm>
          <a:prstGeom prst="rect">
            <a:avLst/>
          </a:prstGeom>
          <a:noFill/>
        </p:spPr>
        <p:txBody>
          <a:bodyPr wrap="square" lIns="0" rIns="182880" rtlCol="0">
            <a:spAutoFit/>
          </a:bodyPr>
          <a:lstStyle/>
          <a:p>
            <a:pPr marL="228600" algn="ctr">
              <a:buClr>
                <a:schemeClr val="bg1">
                  <a:lumMod val="65000"/>
                </a:schemeClr>
              </a:buClr>
            </a:pPr>
            <a:r>
              <a:rPr lang="en-US" sz="2400" b="1" dirty="0">
                <a:ea typeface="Times New Roman" panose="02020603050405020304" pitchFamily="18" charset="0"/>
                <a:cs typeface="Calibri" panose="020F0502020204030204" pitchFamily="34" charset="0"/>
              </a:rPr>
              <a:t>Align</a:t>
            </a:r>
            <a:r>
              <a:rPr lang="en-US" sz="2400" b="1" dirty="0">
                <a:solidFill>
                  <a:schemeClr val="bg1"/>
                </a:solidFill>
                <a:ea typeface="Times New Roman" panose="02020603050405020304" pitchFamily="18" charset="0"/>
                <a:cs typeface="Calibri" panose="020F0502020204030204" pitchFamily="34" charset="0"/>
              </a:rPr>
              <a:t> internal culture and talent </a:t>
            </a:r>
            <a:br>
              <a:rPr lang="en-US" sz="2400" b="1" dirty="0">
                <a:solidFill>
                  <a:schemeClr val="bg1"/>
                </a:solidFill>
                <a:ea typeface="Times New Roman" panose="02020603050405020304" pitchFamily="18" charset="0"/>
                <a:cs typeface="Calibri" panose="020F0502020204030204" pitchFamily="34" charset="0"/>
              </a:rPr>
            </a:br>
            <a:r>
              <a:rPr lang="en-US" sz="2400" b="1" dirty="0">
                <a:solidFill>
                  <a:schemeClr val="bg1"/>
                </a:solidFill>
                <a:ea typeface="Times New Roman" panose="02020603050405020304" pitchFamily="18" charset="0"/>
                <a:cs typeface="Calibri" panose="020F0502020204030204" pitchFamily="34" charset="0"/>
              </a:rPr>
              <a:t>to business</a:t>
            </a:r>
            <a:br>
              <a:rPr lang="en-US" sz="2400" b="1" dirty="0">
                <a:solidFill>
                  <a:schemeClr val="bg1"/>
                </a:solidFill>
                <a:ea typeface="Times New Roman" panose="02020603050405020304" pitchFamily="18" charset="0"/>
                <a:cs typeface="Calibri" panose="020F0502020204030204" pitchFamily="34" charset="0"/>
              </a:rPr>
            </a:br>
            <a:r>
              <a:rPr lang="en-US" sz="2400" b="1" dirty="0">
                <a:solidFill>
                  <a:schemeClr val="bg1"/>
                </a:solidFill>
                <a:ea typeface="Times New Roman" panose="02020603050405020304" pitchFamily="18" charset="0"/>
                <a:cs typeface="Calibri" panose="020F0502020204030204" pitchFamily="34" charset="0"/>
              </a:rPr>
              <a:t>strategy </a:t>
            </a:r>
            <a:endParaRPr lang="en-US" sz="2400" dirty="0">
              <a:solidFill>
                <a:schemeClr val="bg1"/>
              </a:solidFill>
            </a:endParaRPr>
          </a:p>
        </p:txBody>
      </p:sp>
      <p:sp>
        <p:nvSpPr>
          <p:cNvPr id="11" name="TextBox 10">
            <a:extLst>
              <a:ext uri="{FF2B5EF4-FFF2-40B4-BE49-F238E27FC236}">
                <a16:creationId xmlns:a16="http://schemas.microsoft.com/office/drawing/2014/main" id="{A3C30A93-3D02-46DC-9AC7-C045F0606930}"/>
              </a:ext>
            </a:extLst>
          </p:cNvPr>
          <p:cNvSpPr txBox="1"/>
          <p:nvPr/>
        </p:nvSpPr>
        <p:spPr>
          <a:xfrm>
            <a:off x="1157080" y="3476020"/>
            <a:ext cx="2551322" cy="1200329"/>
          </a:xfrm>
          <a:prstGeom prst="rect">
            <a:avLst/>
          </a:prstGeom>
          <a:noFill/>
        </p:spPr>
        <p:txBody>
          <a:bodyPr wrap="square" lIns="0" rIns="182880" rtlCol="0">
            <a:spAutoFit/>
          </a:bodyPr>
          <a:lstStyle/>
          <a:p>
            <a:pPr marL="228600" algn="ctr">
              <a:buClr>
                <a:schemeClr val="bg1">
                  <a:lumMod val="65000"/>
                </a:schemeClr>
              </a:buClr>
            </a:pPr>
            <a:r>
              <a:rPr lang="en-US" sz="2400" b="1" dirty="0">
                <a:ea typeface="Times New Roman" panose="02020603050405020304" pitchFamily="18" charset="0"/>
                <a:cs typeface="Calibri" panose="020F0502020204030204" pitchFamily="34" charset="0"/>
              </a:rPr>
              <a:t>Assess</a:t>
            </a:r>
            <a:r>
              <a:rPr lang="en-US" sz="2400" b="1" dirty="0">
                <a:solidFill>
                  <a:schemeClr val="bg1"/>
                </a:solidFill>
                <a:ea typeface="Times New Roman" panose="02020603050405020304" pitchFamily="18" charset="0"/>
                <a:cs typeface="Calibri" panose="020F0502020204030204" pitchFamily="34" charset="0"/>
              </a:rPr>
              <a:t> current state to build </a:t>
            </a:r>
            <a:br>
              <a:rPr lang="en-US" sz="2400" b="1" dirty="0">
                <a:solidFill>
                  <a:schemeClr val="bg1"/>
                </a:solidFill>
                <a:ea typeface="Times New Roman" panose="02020603050405020304" pitchFamily="18" charset="0"/>
                <a:cs typeface="Calibri" panose="020F0502020204030204" pitchFamily="34" charset="0"/>
              </a:rPr>
            </a:br>
            <a:r>
              <a:rPr lang="en-US" sz="2400" b="1" dirty="0">
                <a:solidFill>
                  <a:schemeClr val="bg1"/>
                </a:solidFill>
                <a:ea typeface="Times New Roman" panose="02020603050405020304" pitchFamily="18" charset="0"/>
                <a:cs typeface="Calibri" panose="020F0502020204030204" pitchFamily="34" charset="0"/>
              </a:rPr>
              <a:t>future state</a:t>
            </a:r>
          </a:p>
        </p:txBody>
      </p:sp>
      <p:sp>
        <p:nvSpPr>
          <p:cNvPr id="12" name="Arrow: Pentagon 11">
            <a:extLst>
              <a:ext uri="{FF2B5EF4-FFF2-40B4-BE49-F238E27FC236}">
                <a16:creationId xmlns:a16="http://schemas.microsoft.com/office/drawing/2014/main" id="{0C5A6ADA-D10B-484F-8537-C60A9EDC31A3}"/>
              </a:ext>
            </a:extLst>
          </p:cNvPr>
          <p:cNvSpPr/>
          <p:nvPr/>
        </p:nvSpPr>
        <p:spPr>
          <a:xfrm>
            <a:off x="0" y="198783"/>
            <a:ext cx="4356100" cy="1618657"/>
          </a:xfrm>
          <a:prstGeom prst="homePlate">
            <a:avLst>
              <a:gd name="adj" fmla="val 28723"/>
            </a:avLst>
          </a:prstGeom>
          <a:solidFill>
            <a:srgbClr val="BF3B2F"/>
          </a:solidFill>
          <a:ln>
            <a:noFill/>
          </a:ln>
        </p:spPr>
        <p:style>
          <a:lnRef idx="2">
            <a:schemeClr val="accent1">
              <a:shade val="50000"/>
            </a:schemeClr>
          </a:lnRef>
          <a:fillRef idx="1">
            <a:schemeClr val="accent1"/>
          </a:fillRef>
          <a:effectRef idx="0">
            <a:schemeClr val="accent1"/>
          </a:effectRef>
          <a:fontRef idx="minor">
            <a:schemeClr val="lt1"/>
          </a:fontRef>
        </p:style>
        <p:txBody>
          <a:bodyPr rIns="0" rtlCol="0" anchor="ctr"/>
          <a:lstStyle/>
          <a:p>
            <a:pPr algn="ctr"/>
            <a:r>
              <a:rPr lang="en-US" sz="3600" b="1" dirty="0">
                <a:latin typeface="+mj-lt"/>
              </a:rPr>
              <a:t>Brand Expansion:</a:t>
            </a:r>
          </a:p>
        </p:txBody>
      </p:sp>
    </p:spTree>
    <p:extLst>
      <p:ext uri="{BB962C8B-B14F-4D97-AF65-F5344CB8AC3E}">
        <p14:creationId xmlns:p14="http://schemas.microsoft.com/office/powerpoint/2010/main" val="4269597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9" grpId="0"/>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D5264CD-8D6C-4014-9B71-2E29E2F1ED8E}"/>
              </a:ext>
            </a:extLst>
          </p:cNvPr>
          <p:cNvSpPr/>
          <p:nvPr/>
        </p:nvSpPr>
        <p:spPr>
          <a:xfrm>
            <a:off x="1118861" y="1664094"/>
            <a:ext cx="10126555" cy="369332"/>
          </a:xfrm>
          <a:prstGeom prst="rect">
            <a:avLst/>
          </a:prstGeom>
        </p:spPr>
        <p:txBody>
          <a:bodyPr wrap="square">
            <a:spAutoFit/>
          </a:bodyPr>
          <a:lstStyle/>
          <a:p>
            <a:r>
              <a:rPr lang="en-US" dirty="0">
                <a:latin typeface="Calibri" panose="020F0502020204030204" pitchFamily="34" charset="0"/>
                <a:ea typeface="Calibri" panose="020F0502020204030204" pitchFamily="34" charset="0"/>
              </a:rPr>
              <a:t> </a:t>
            </a:r>
          </a:p>
        </p:txBody>
      </p:sp>
      <p:sp>
        <p:nvSpPr>
          <p:cNvPr id="3" name="Title 3">
            <a:extLst>
              <a:ext uri="{FF2B5EF4-FFF2-40B4-BE49-F238E27FC236}">
                <a16:creationId xmlns:a16="http://schemas.microsoft.com/office/drawing/2014/main" id="{12698B6F-7C4B-4587-97DE-657553F3ED8B}"/>
              </a:ext>
            </a:extLst>
          </p:cNvPr>
          <p:cNvSpPr txBox="1">
            <a:spLocks/>
          </p:cNvSpPr>
          <p:nvPr/>
        </p:nvSpPr>
        <p:spPr>
          <a:xfrm>
            <a:off x="838200" y="365125"/>
            <a:ext cx="10515600" cy="1325563"/>
          </a:xfrm>
          <a:prstGeom prst="homePlate">
            <a:avLst>
              <a:gd name="adj" fmla="val 28723"/>
            </a:avLst>
          </a:prstGeom>
          <a:solidFill>
            <a:srgbClr val="BF3B2F"/>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Ins="0" rtlCol="0" anchor="ct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en-US" sz="3600" b="1" dirty="0">
                <a:latin typeface="+mj-lt"/>
              </a:rPr>
              <a:t>Brand Expansion</a:t>
            </a:r>
            <a:endParaRPr lang="en-US" sz="2800" b="1" i="1" dirty="0">
              <a:latin typeface="+mj-lt"/>
            </a:endParaRPr>
          </a:p>
        </p:txBody>
      </p:sp>
      <p:sp>
        <p:nvSpPr>
          <p:cNvPr id="4" name="Rectangle 3">
            <a:extLst>
              <a:ext uri="{FF2B5EF4-FFF2-40B4-BE49-F238E27FC236}">
                <a16:creationId xmlns:a16="http://schemas.microsoft.com/office/drawing/2014/main" id="{BCD49EF4-B71F-47B3-B551-70AF365C2F46}"/>
              </a:ext>
            </a:extLst>
          </p:cNvPr>
          <p:cNvSpPr/>
          <p:nvPr/>
        </p:nvSpPr>
        <p:spPr>
          <a:xfrm>
            <a:off x="3312542" y="1817298"/>
            <a:ext cx="5831457" cy="4801314"/>
          </a:xfrm>
          <a:prstGeom prst="rect">
            <a:avLst/>
          </a:prstGeom>
        </p:spPr>
        <p:txBody>
          <a:bodyPr wrap="square">
            <a:spAutoFit/>
          </a:bodyPr>
          <a:lstStyle/>
          <a:p>
            <a:r>
              <a:rPr lang="en-US" b="1" i="1" dirty="0">
                <a:latin typeface="Arial" panose="020B0604020202020204" pitchFamily="34" charset="0"/>
                <a:ea typeface="Calibri" panose="020F0502020204030204" pitchFamily="34" charset="0"/>
              </a:rPr>
              <a:t>We started with Defined Outcomes:</a:t>
            </a:r>
            <a:endParaRPr lang="en-US" dirty="0">
              <a:latin typeface="Calibri" panose="020F0502020204030204" pitchFamily="34" charset="0"/>
              <a:ea typeface="Calibri" panose="020F0502020204030204" pitchFamily="34" charset="0"/>
            </a:endParaRPr>
          </a:p>
          <a:p>
            <a:pPr marL="342900" marR="0" lvl="0" indent="-342900">
              <a:spcBef>
                <a:spcPts val="0"/>
              </a:spcBef>
              <a:spcAft>
                <a:spcPts val="0"/>
              </a:spcAft>
              <a:buFont typeface="+mj-lt"/>
              <a:buAutoNum type="arabicPeriod"/>
              <a:tabLst>
                <a:tab pos="457200" algn="l"/>
              </a:tabLst>
            </a:pPr>
            <a:r>
              <a:rPr lang="en-US" dirty="0">
                <a:latin typeface="Arial" panose="020B0604020202020204" pitchFamily="34" charset="0"/>
                <a:ea typeface="Calibri" panose="020F0502020204030204" pitchFamily="34" charset="0"/>
              </a:rPr>
              <a:t>Assess current needs/state and identify most critical issues that need to be addressed</a:t>
            </a:r>
            <a:endParaRPr lang="en-US" dirty="0">
              <a:latin typeface="Calibri" panose="020F0502020204030204" pitchFamily="34" charset="0"/>
              <a:ea typeface="Calibri" panose="020F0502020204030204" pitchFamily="34" charset="0"/>
            </a:endParaRPr>
          </a:p>
          <a:p>
            <a:pPr marL="342900" marR="0" lvl="0" indent="-342900">
              <a:spcBef>
                <a:spcPts val="0"/>
              </a:spcBef>
              <a:spcAft>
                <a:spcPts val="0"/>
              </a:spcAft>
              <a:buFont typeface="+mj-lt"/>
              <a:buAutoNum type="arabicPeriod"/>
              <a:tabLst>
                <a:tab pos="457200" algn="l"/>
              </a:tabLst>
            </a:pPr>
            <a:r>
              <a:rPr lang="en-US" dirty="0">
                <a:latin typeface="Arial" panose="020B0604020202020204" pitchFamily="34" charset="0"/>
                <a:ea typeface="Calibri" panose="020F0502020204030204" pitchFamily="34" charset="0"/>
              </a:rPr>
              <a:t>Define future state</a:t>
            </a:r>
          </a:p>
          <a:p>
            <a:pPr marL="342900" marR="0" lvl="0" indent="-342900">
              <a:spcBef>
                <a:spcPts val="0"/>
              </a:spcBef>
              <a:spcAft>
                <a:spcPts val="0"/>
              </a:spcAft>
              <a:buFont typeface="+mj-lt"/>
              <a:buAutoNum type="arabicPeriod"/>
              <a:tabLst>
                <a:tab pos="457200" algn="l"/>
              </a:tabLst>
            </a:pPr>
            <a:r>
              <a:rPr lang="en-US" dirty="0">
                <a:latin typeface="Arial" panose="020B0604020202020204" pitchFamily="34" charset="0"/>
                <a:ea typeface="Calibri" panose="020F0502020204030204" pitchFamily="34" charset="0"/>
              </a:rPr>
              <a:t>Provide a gap analysis</a:t>
            </a:r>
            <a:endParaRPr lang="en-US" dirty="0">
              <a:latin typeface="Calibri" panose="020F0502020204030204" pitchFamily="34" charset="0"/>
              <a:ea typeface="Calibri" panose="020F0502020204030204" pitchFamily="34" charset="0"/>
            </a:endParaRPr>
          </a:p>
          <a:p>
            <a:pPr marL="342900" marR="0" lvl="0" indent="-342900">
              <a:spcBef>
                <a:spcPts val="0"/>
              </a:spcBef>
              <a:spcAft>
                <a:spcPts val="0"/>
              </a:spcAft>
              <a:buFont typeface="+mj-lt"/>
              <a:buAutoNum type="arabicPeriod"/>
              <a:tabLst>
                <a:tab pos="457200" algn="l"/>
              </a:tabLst>
            </a:pPr>
            <a:r>
              <a:rPr lang="en-US" dirty="0">
                <a:latin typeface="Arial" panose="020B0604020202020204" pitchFamily="34" charset="0"/>
                <a:ea typeface="Calibri" panose="020F0502020204030204" pitchFamily="34" charset="0"/>
              </a:rPr>
              <a:t>Build out a Strategic Plan around needs and identify ways our solution can be most effective in supporting our clients. Gain alignment.</a:t>
            </a:r>
            <a:endParaRPr lang="en-US" dirty="0">
              <a:latin typeface="Calibri" panose="020F0502020204030204" pitchFamily="34" charset="0"/>
              <a:ea typeface="Calibri" panose="020F0502020204030204" pitchFamily="34" charset="0"/>
            </a:endParaRPr>
          </a:p>
          <a:p>
            <a:pPr marL="342900" marR="0" lvl="0" indent="-342900">
              <a:spcBef>
                <a:spcPts val="0"/>
              </a:spcBef>
              <a:spcAft>
                <a:spcPts val="0"/>
              </a:spcAft>
              <a:buFont typeface="+mj-lt"/>
              <a:buAutoNum type="arabicPeriod"/>
              <a:tabLst>
                <a:tab pos="457200" algn="l"/>
              </a:tabLst>
            </a:pPr>
            <a:r>
              <a:rPr lang="en-US" dirty="0">
                <a:latin typeface="Arial" panose="020B0604020202020204" pitchFamily="34" charset="0"/>
                <a:ea typeface="Calibri" panose="020F0502020204030204" pitchFamily="34" charset="0"/>
              </a:rPr>
              <a:t>Design a plan encompassing goals and processes that are measurable and reportable to ensure the tracking of successful work efforts</a:t>
            </a:r>
            <a:endParaRPr lang="en-US" dirty="0">
              <a:latin typeface="Calibri" panose="020F0502020204030204" pitchFamily="34" charset="0"/>
              <a:ea typeface="Calibri" panose="020F0502020204030204" pitchFamily="34" charset="0"/>
            </a:endParaRPr>
          </a:p>
          <a:p>
            <a:pPr marL="342900" marR="0" lvl="0" indent="-342900">
              <a:spcBef>
                <a:spcPts val="0"/>
              </a:spcBef>
              <a:spcAft>
                <a:spcPts val="0"/>
              </a:spcAft>
              <a:buFont typeface="+mj-lt"/>
              <a:buAutoNum type="arabicPeriod"/>
              <a:tabLst>
                <a:tab pos="457200" algn="l"/>
              </a:tabLst>
            </a:pPr>
            <a:r>
              <a:rPr lang="en-US" dirty="0">
                <a:latin typeface="Arial" panose="020B0604020202020204" pitchFamily="34" charset="0"/>
                <a:ea typeface="Calibri" panose="020F0502020204030204" pitchFamily="34" charset="0"/>
              </a:rPr>
              <a:t>Work with internal and external key stakeholders to collaboratively design the transition plan from current to future state. </a:t>
            </a:r>
            <a:endParaRPr lang="en-US" dirty="0">
              <a:latin typeface="Calibri" panose="020F0502020204030204" pitchFamily="34" charset="0"/>
              <a:ea typeface="Calibri" panose="020F0502020204030204" pitchFamily="34" charset="0"/>
            </a:endParaRPr>
          </a:p>
          <a:p>
            <a:pPr marL="342900" marR="0" lvl="0" indent="-342900">
              <a:spcBef>
                <a:spcPts val="0"/>
              </a:spcBef>
              <a:spcAft>
                <a:spcPts val="0"/>
              </a:spcAft>
              <a:buFont typeface="+mj-lt"/>
              <a:buAutoNum type="arabicPeriod"/>
              <a:tabLst>
                <a:tab pos="457200" algn="l"/>
              </a:tabLst>
            </a:pPr>
            <a:r>
              <a:rPr lang="en-US" dirty="0">
                <a:latin typeface="Arial" panose="020B0604020202020204" pitchFamily="34" charset="0"/>
                <a:ea typeface="Calibri" panose="020F0502020204030204" pitchFamily="34" charset="0"/>
              </a:rPr>
              <a:t>Guide implementation by enabling impact. Support plan, process and team as needed before, during and after expansion </a:t>
            </a:r>
            <a:endParaRPr lang="en-US"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5946576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4F9F79B-A093-478E-96B5-EE02BC93A858}"/>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0" name="Straight Connector 9">
            <a:extLst>
              <a:ext uri="{FF2B5EF4-FFF2-40B4-BE49-F238E27FC236}">
                <a16:creationId xmlns:a16="http://schemas.microsoft.com/office/drawing/2014/main" id="{D4C22394-EBC2-4FAF-A555-6C02D589EED7}"/>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1508760" y="3431556"/>
            <a:ext cx="0" cy="1737360"/>
          </a:xfrm>
          <a:prstGeom prst="line">
            <a:avLst/>
          </a:prstGeom>
          <a:ln w="19050" cap="sq">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Oval 11">
            <a:extLst>
              <a:ext uri="{FF2B5EF4-FFF2-40B4-BE49-F238E27FC236}">
                <a16:creationId xmlns:a16="http://schemas.microsoft.com/office/drawing/2014/main" id="{F7194F93-1F71-4A70-9DF1-28F18377111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32897" y="5004581"/>
            <a:ext cx="962395" cy="96239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9BBC0C84-DC2A-43AE-9576-0A44295E8B9C}"/>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63725" y="4865965"/>
            <a:ext cx="293695" cy="2936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11394CD8-BD30-4B74-86F4-51FDF3383419}"/>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2113" y="0"/>
            <a:ext cx="5699887" cy="4059244"/>
          </a:xfrm>
          <a:custGeom>
            <a:avLst/>
            <a:gdLst>
              <a:gd name="connsiteX0" fmla="*/ 0 w 5699887"/>
              <a:gd name="connsiteY0" fmla="*/ 0 h 4059244"/>
              <a:gd name="connsiteX1" fmla="*/ 5699887 w 5699887"/>
              <a:gd name="connsiteY1" fmla="*/ 0 h 4059244"/>
              <a:gd name="connsiteX2" fmla="*/ 5699887 w 5699887"/>
              <a:gd name="connsiteY2" fmla="*/ 3944096 h 4059244"/>
              <a:gd name="connsiteX3" fmla="*/ 5525775 w 5699887"/>
              <a:gd name="connsiteY3" fmla="*/ 3980429 h 4059244"/>
              <a:gd name="connsiteX4" fmla="*/ 4663256 w 5699887"/>
              <a:gd name="connsiteY4" fmla="*/ 4059244 h 4059244"/>
              <a:gd name="connsiteX5" fmla="*/ 8566 w 5699887"/>
              <a:gd name="connsiteY5" fmla="*/ 67422 h 405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99887" h="4059244">
                <a:moveTo>
                  <a:pt x="0" y="0"/>
                </a:moveTo>
                <a:lnTo>
                  <a:pt x="5699887" y="0"/>
                </a:lnTo>
                <a:lnTo>
                  <a:pt x="5699887" y="3944096"/>
                </a:lnTo>
                <a:lnTo>
                  <a:pt x="5525775" y="3980429"/>
                </a:lnTo>
                <a:cubicBezTo>
                  <a:pt x="5246154" y="4032190"/>
                  <a:pt x="4957865" y="4059244"/>
                  <a:pt x="4663256" y="4059244"/>
                </a:cubicBezTo>
                <a:cubicBezTo>
                  <a:pt x="2306390" y="4059244"/>
                  <a:pt x="353936" y="2327747"/>
                  <a:pt x="8566" y="67422"/>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D6476F4-3C2C-4ADA-836B-7AF081A2077E}"/>
              </a:ext>
            </a:extLst>
          </p:cNvPr>
          <p:cNvSpPr>
            <a:spLocks noGrp="1"/>
          </p:cNvSpPr>
          <p:nvPr>
            <p:ph type="title"/>
          </p:nvPr>
        </p:nvSpPr>
        <p:spPr>
          <a:xfrm>
            <a:off x="640079" y="4526280"/>
            <a:ext cx="7410681" cy="1737360"/>
          </a:xfrm>
        </p:spPr>
        <p:txBody>
          <a:bodyPr>
            <a:normAutofit/>
          </a:bodyPr>
          <a:lstStyle/>
          <a:p>
            <a:r>
              <a:rPr lang="en-US" sz="5400" b="1" dirty="0">
                <a:solidFill>
                  <a:schemeClr val="accent1"/>
                </a:solidFill>
              </a:rPr>
              <a:t>Research</a:t>
            </a:r>
          </a:p>
        </p:txBody>
      </p:sp>
      <p:sp>
        <p:nvSpPr>
          <p:cNvPr id="3" name="Content Placeholder 2">
            <a:extLst>
              <a:ext uri="{FF2B5EF4-FFF2-40B4-BE49-F238E27FC236}">
                <a16:creationId xmlns:a16="http://schemas.microsoft.com/office/drawing/2014/main" id="{7EBE38ED-CE64-422E-AE2F-B4E0F4204B98}"/>
              </a:ext>
            </a:extLst>
          </p:cNvPr>
          <p:cNvSpPr>
            <a:spLocks noGrp="1"/>
          </p:cNvSpPr>
          <p:nvPr>
            <p:ph idx="1"/>
          </p:nvPr>
        </p:nvSpPr>
        <p:spPr>
          <a:xfrm>
            <a:off x="640080" y="595294"/>
            <a:ext cx="5676637" cy="3336626"/>
          </a:xfrm>
        </p:spPr>
        <p:txBody>
          <a:bodyPr anchor="ctr">
            <a:noAutofit/>
          </a:bodyPr>
          <a:lstStyle/>
          <a:p>
            <a:r>
              <a:rPr lang="en-US" sz="2400" b="1" i="1" dirty="0"/>
              <a:t>Cornerstone</a:t>
            </a:r>
          </a:p>
          <a:p>
            <a:r>
              <a:rPr lang="en-US" sz="2400" b="1" i="1" dirty="0"/>
              <a:t>AESC</a:t>
            </a:r>
          </a:p>
          <a:p>
            <a:r>
              <a:rPr lang="en-US" sz="2400" b="1" i="1" dirty="0"/>
              <a:t>The Conference Board</a:t>
            </a:r>
          </a:p>
          <a:p>
            <a:r>
              <a:rPr lang="en-US" sz="2400" b="1" i="1" dirty="0"/>
              <a:t>Developmental Dimensions International (DDI)</a:t>
            </a:r>
          </a:p>
          <a:p>
            <a:r>
              <a:rPr lang="en-US" sz="2400" b="1" i="1" dirty="0"/>
              <a:t>Centers for Creative Leadership (CCL)</a:t>
            </a:r>
          </a:p>
          <a:p>
            <a:r>
              <a:rPr lang="en-US" sz="2400" b="1" i="1" dirty="0"/>
              <a:t>Harvard Business Review</a:t>
            </a:r>
          </a:p>
          <a:p>
            <a:r>
              <a:rPr lang="en-US" sz="2400" b="1" i="1" dirty="0"/>
              <a:t>Peers</a:t>
            </a:r>
          </a:p>
          <a:p>
            <a:r>
              <a:rPr lang="en-US" sz="2400" b="1" i="1" dirty="0"/>
              <a:t>Competitors</a:t>
            </a:r>
          </a:p>
        </p:txBody>
      </p:sp>
    </p:spTree>
    <p:extLst>
      <p:ext uri="{BB962C8B-B14F-4D97-AF65-F5344CB8AC3E}">
        <p14:creationId xmlns:p14="http://schemas.microsoft.com/office/powerpoint/2010/main" val="962528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4F9F79B-A093-478E-96B5-EE02BC93A858}"/>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0" name="Straight Connector 9">
            <a:extLst>
              <a:ext uri="{FF2B5EF4-FFF2-40B4-BE49-F238E27FC236}">
                <a16:creationId xmlns:a16="http://schemas.microsoft.com/office/drawing/2014/main" id="{D4C22394-EBC2-4FAF-A555-6C02D589EED7}"/>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1508760" y="3431556"/>
            <a:ext cx="0" cy="1737360"/>
          </a:xfrm>
          <a:prstGeom prst="line">
            <a:avLst/>
          </a:prstGeom>
          <a:ln w="19050" cap="sq">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Oval 11">
            <a:extLst>
              <a:ext uri="{FF2B5EF4-FFF2-40B4-BE49-F238E27FC236}">
                <a16:creationId xmlns:a16="http://schemas.microsoft.com/office/drawing/2014/main" id="{F7194F93-1F71-4A70-9DF1-28F18377111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32897" y="5004581"/>
            <a:ext cx="962395" cy="96239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9BBC0C84-DC2A-43AE-9576-0A44295E8B9C}"/>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63725" y="4865965"/>
            <a:ext cx="293695" cy="2936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11394CD8-BD30-4B74-86F4-51FDF3383419}"/>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2113" y="0"/>
            <a:ext cx="5699887" cy="4059244"/>
          </a:xfrm>
          <a:custGeom>
            <a:avLst/>
            <a:gdLst>
              <a:gd name="connsiteX0" fmla="*/ 0 w 5699887"/>
              <a:gd name="connsiteY0" fmla="*/ 0 h 4059244"/>
              <a:gd name="connsiteX1" fmla="*/ 5699887 w 5699887"/>
              <a:gd name="connsiteY1" fmla="*/ 0 h 4059244"/>
              <a:gd name="connsiteX2" fmla="*/ 5699887 w 5699887"/>
              <a:gd name="connsiteY2" fmla="*/ 3944096 h 4059244"/>
              <a:gd name="connsiteX3" fmla="*/ 5525775 w 5699887"/>
              <a:gd name="connsiteY3" fmla="*/ 3980429 h 4059244"/>
              <a:gd name="connsiteX4" fmla="*/ 4663256 w 5699887"/>
              <a:gd name="connsiteY4" fmla="*/ 4059244 h 4059244"/>
              <a:gd name="connsiteX5" fmla="*/ 8566 w 5699887"/>
              <a:gd name="connsiteY5" fmla="*/ 67422 h 4059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99887" h="4059244">
                <a:moveTo>
                  <a:pt x="0" y="0"/>
                </a:moveTo>
                <a:lnTo>
                  <a:pt x="5699887" y="0"/>
                </a:lnTo>
                <a:lnTo>
                  <a:pt x="5699887" y="3944096"/>
                </a:lnTo>
                <a:lnTo>
                  <a:pt x="5525775" y="3980429"/>
                </a:lnTo>
                <a:cubicBezTo>
                  <a:pt x="5246154" y="4032190"/>
                  <a:pt x="4957865" y="4059244"/>
                  <a:pt x="4663256" y="4059244"/>
                </a:cubicBezTo>
                <a:cubicBezTo>
                  <a:pt x="2306390" y="4059244"/>
                  <a:pt x="353936" y="2327747"/>
                  <a:pt x="8566" y="67422"/>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D6476F4-3C2C-4ADA-836B-7AF081A2077E}"/>
              </a:ext>
            </a:extLst>
          </p:cNvPr>
          <p:cNvSpPr>
            <a:spLocks noGrp="1"/>
          </p:cNvSpPr>
          <p:nvPr>
            <p:ph type="title"/>
          </p:nvPr>
        </p:nvSpPr>
        <p:spPr>
          <a:xfrm>
            <a:off x="640079" y="4526280"/>
            <a:ext cx="7410681" cy="1737360"/>
          </a:xfrm>
        </p:spPr>
        <p:txBody>
          <a:bodyPr>
            <a:normAutofit/>
          </a:bodyPr>
          <a:lstStyle/>
          <a:p>
            <a:r>
              <a:rPr lang="en-US" sz="5400" b="1" dirty="0">
                <a:solidFill>
                  <a:schemeClr val="accent1"/>
                </a:solidFill>
              </a:rPr>
              <a:t>Interviews</a:t>
            </a:r>
          </a:p>
        </p:txBody>
      </p:sp>
      <p:sp>
        <p:nvSpPr>
          <p:cNvPr id="3" name="Content Placeholder 2">
            <a:extLst>
              <a:ext uri="{FF2B5EF4-FFF2-40B4-BE49-F238E27FC236}">
                <a16:creationId xmlns:a16="http://schemas.microsoft.com/office/drawing/2014/main" id="{7EBE38ED-CE64-422E-AE2F-B4E0F4204B98}"/>
              </a:ext>
            </a:extLst>
          </p:cNvPr>
          <p:cNvSpPr>
            <a:spLocks noGrp="1"/>
          </p:cNvSpPr>
          <p:nvPr>
            <p:ph idx="1"/>
          </p:nvPr>
        </p:nvSpPr>
        <p:spPr>
          <a:xfrm>
            <a:off x="640080" y="595293"/>
            <a:ext cx="5676637" cy="3463951"/>
          </a:xfrm>
        </p:spPr>
        <p:txBody>
          <a:bodyPr anchor="ctr">
            <a:normAutofit/>
          </a:bodyPr>
          <a:lstStyle/>
          <a:p>
            <a:r>
              <a:rPr lang="en-US" b="1" i="1" dirty="0"/>
              <a:t>Competitors</a:t>
            </a:r>
          </a:p>
          <a:p>
            <a:r>
              <a:rPr lang="en-US" b="1" i="1" dirty="0"/>
              <a:t>Peers</a:t>
            </a:r>
          </a:p>
          <a:p>
            <a:r>
              <a:rPr lang="en-US" b="1" i="1" dirty="0"/>
              <a:t>Current Clients</a:t>
            </a:r>
          </a:p>
          <a:p>
            <a:r>
              <a:rPr lang="en-US" b="1" i="1" dirty="0"/>
              <a:t>Potential Clients</a:t>
            </a:r>
          </a:p>
        </p:txBody>
      </p:sp>
    </p:spTree>
    <p:extLst>
      <p:ext uri="{BB962C8B-B14F-4D97-AF65-F5344CB8AC3E}">
        <p14:creationId xmlns:p14="http://schemas.microsoft.com/office/powerpoint/2010/main" val="3733880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4C3103B-AE2E-41DA-8805-65F1A948FD5A}"/>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CB1340FC-C4E2-4CD5-9BCA-7A022E8B4989}"/>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348" y="999969"/>
            <a:ext cx="3444236" cy="3444236"/>
          </a:xfrm>
          <a:prstGeom prst="ellipse">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E3BC0C31-69A7-4200-9AFE-927230E1E04C}"/>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30410"/>
            <a:ext cx="7005134" cy="4827590"/>
          </a:xfrm>
          <a:custGeom>
            <a:avLst/>
            <a:gdLst>
              <a:gd name="connsiteX0" fmla="*/ 1974535 w 7005134"/>
              <a:gd name="connsiteY0" fmla="*/ 0 h 4827590"/>
              <a:gd name="connsiteX1" fmla="*/ 7003848 w 7005134"/>
              <a:gd name="connsiteY1" fmla="*/ 4776721 h 4827590"/>
              <a:gd name="connsiteX2" fmla="*/ 7005134 w 7005134"/>
              <a:gd name="connsiteY2" fmla="*/ 4827590 h 4827590"/>
              <a:gd name="connsiteX3" fmla="*/ 0 w 7005134"/>
              <a:gd name="connsiteY3" fmla="*/ 4827590 h 4827590"/>
              <a:gd name="connsiteX4" fmla="*/ 0 w 7005134"/>
              <a:gd name="connsiteY4" fmla="*/ 402231 h 4827590"/>
              <a:gd name="connsiteX5" fmla="*/ 14349 w 7005134"/>
              <a:gd name="connsiteY5" fmla="*/ 395744 h 4827590"/>
              <a:gd name="connsiteX6" fmla="*/ 1974535 w 7005134"/>
              <a:gd name="connsiteY6" fmla="*/ 0 h 4827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05134" h="4827590">
                <a:moveTo>
                  <a:pt x="1974535" y="0"/>
                </a:moveTo>
                <a:cubicBezTo>
                  <a:pt x="4668853" y="0"/>
                  <a:pt x="6868971" y="2115921"/>
                  <a:pt x="7003848" y="4776721"/>
                </a:cubicBezTo>
                <a:lnTo>
                  <a:pt x="7005134" y="4827590"/>
                </a:lnTo>
                <a:lnTo>
                  <a:pt x="0" y="4827590"/>
                </a:lnTo>
                <a:lnTo>
                  <a:pt x="0" y="402231"/>
                </a:lnTo>
                <a:lnTo>
                  <a:pt x="14349" y="395744"/>
                </a:lnTo>
                <a:cubicBezTo>
                  <a:pt x="616832" y="140915"/>
                  <a:pt x="1279227" y="0"/>
                  <a:pt x="1974535" y="0"/>
                </a:cubicBezTo>
                <a:close/>
              </a:path>
            </a:pathLst>
          </a:cu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4" name="Straight Connector 13">
            <a:extLst>
              <a:ext uri="{FF2B5EF4-FFF2-40B4-BE49-F238E27FC236}">
                <a16:creationId xmlns:a16="http://schemas.microsoft.com/office/drawing/2014/main" id="{45B5AFC7-2F07-4F7B-9151-E45D7548D8F3}"/>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72540" y="4450080"/>
            <a:ext cx="1234440"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7185EAE-08DD-4362-AEC1-0B9B6CE2F863}"/>
              </a:ext>
            </a:extLst>
          </p:cNvPr>
          <p:cNvSpPr>
            <a:spLocks noGrp="1"/>
          </p:cNvSpPr>
          <p:nvPr>
            <p:ph type="title"/>
          </p:nvPr>
        </p:nvSpPr>
        <p:spPr>
          <a:xfrm>
            <a:off x="1158240" y="4894262"/>
            <a:ext cx="10307952" cy="1325563"/>
          </a:xfrm>
        </p:spPr>
        <p:txBody>
          <a:bodyPr>
            <a:normAutofit fontScale="90000"/>
          </a:bodyPr>
          <a:lstStyle/>
          <a:p>
            <a:r>
              <a:rPr lang="en-US" b="1" dirty="0"/>
              <a:t>AESC Report Forecast </a:t>
            </a:r>
            <a:br>
              <a:rPr lang="en-US" b="1" dirty="0"/>
            </a:br>
            <a:r>
              <a:rPr lang="en-US" b="1" i="1" dirty="0"/>
              <a:t>How will our profession evolve? </a:t>
            </a:r>
            <a:br>
              <a:rPr lang="en-US" b="1" i="1" dirty="0"/>
            </a:br>
            <a:r>
              <a:rPr lang="en-US" sz="2200" b="1" i="1" dirty="0"/>
              <a:t>Services that will compromise the greatest revenue in the profession in 10 years</a:t>
            </a:r>
          </a:p>
        </p:txBody>
      </p:sp>
      <p:sp>
        <p:nvSpPr>
          <p:cNvPr id="3" name="Content Placeholder 2">
            <a:extLst>
              <a:ext uri="{FF2B5EF4-FFF2-40B4-BE49-F238E27FC236}">
                <a16:creationId xmlns:a16="http://schemas.microsoft.com/office/drawing/2014/main" id="{9466CBB6-B613-4835-8940-BF24B0E048E1}"/>
              </a:ext>
            </a:extLst>
          </p:cNvPr>
          <p:cNvSpPr>
            <a:spLocks noGrp="1"/>
          </p:cNvSpPr>
          <p:nvPr>
            <p:ph idx="1"/>
          </p:nvPr>
        </p:nvSpPr>
        <p:spPr>
          <a:xfrm>
            <a:off x="1161288" y="701019"/>
            <a:ext cx="6484094" cy="3382247"/>
          </a:xfrm>
        </p:spPr>
        <p:txBody>
          <a:bodyPr anchor="ctr">
            <a:normAutofit/>
          </a:bodyPr>
          <a:lstStyle/>
          <a:p>
            <a:r>
              <a:rPr lang="en-US" sz="2000" b="1" dirty="0"/>
              <a:t>Executive Search</a:t>
            </a:r>
          </a:p>
          <a:p>
            <a:r>
              <a:rPr lang="en-US" sz="2000" b="1" dirty="0"/>
              <a:t>Leadership Assessment</a:t>
            </a:r>
          </a:p>
          <a:p>
            <a:r>
              <a:rPr lang="en-US" sz="2000" b="1" dirty="0"/>
              <a:t>Board Search</a:t>
            </a:r>
          </a:p>
          <a:p>
            <a:r>
              <a:rPr lang="en-US" sz="2000" b="1" dirty="0"/>
              <a:t>Board Effectiveness Consulting</a:t>
            </a:r>
          </a:p>
          <a:p>
            <a:r>
              <a:rPr lang="en-US" sz="2000" b="1" dirty="0"/>
              <a:t>Talent Mapping</a:t>
            </a:r>
          </a:p>
          <a:p>
            <a:r>
              <a:rPr lang="en-US" sz="2000" b="1" dirty="0"/>
              <a:t>Talent “Big Data” Analytics</a:t>
            </a:r>
          </a:p>
          <a:p>
            <a:r>
              <a:rPr lang="en-US" sz="2000" b="1" dirty="0"/>
              <a:t>Culture Shaping</a:t>
            </a:r>
          </a:p>
        </p:txBody>
      </p:sp>
    </p:spTree>
    <p:extLst>
      <p:ext uri="{BB962C8B-B14F-4D97-AF65-F5344CB8AC3E}">
        <p14:creationId xmlns:p14="http://schemas.microsoft.com/office/powerpoint/2010/main" val="4174455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4C3103B-AE2E-41DA-8805-65F1A948FD5A}"/>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CB1340FC-C4E2-4CD5-9BCA-7A022E8B4989}"/>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348" y="999969"/>
            <a:ext cx="3444236" cy="3444236"/>
          </a:xfrm>
          <a:prstGeom prst="ellipse">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E3BC0C31-69A7-4200-9AFE-927230E1E04C}"/>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30410"/>
            <a:ext cx="7005134" cy="4827590"/>
          </a:xfrm>
          <a:custGeom>
            <a:avLst/>
            <a:gdLst>
              <a:gd name="connsiteX0" fmla="*/ 1974535 w 7005134"/>
              <a:gd name="connsiteY0" fmla="*/ 0 h 4827590"/>
              <a:gd name="connsiteX1" fmla="*/ 7003848 w 7005134"/>
              <a:gd name="connsiteY1" fmla="*/ 4776721 h 4827590"/>
              <a:gd name="connsiteX2" fmla="*/ 7005134 w 7005134"/>
              <a:gd name="connsiteY2" fmla="*/ 4827590 h 4827590"/>
              <a:gd name="connsiteX3" fmla="*/ 0 w 7005134"/>
              <a:gd name="connsiteY3" fmla="*/ 4827590 h 4827590"/>
              <a:gd name="connsiteX4" fmla="*/ 0 w 7005134"/>
              <a:gd name="connsiteY4" fmla="*/ 402231 h 4827590"/>
              <a:gd name="connsiteX5" fmla="*/ 14349 w 7005134"/>
              <a:gd name="connsiteY5" fmla="*/ 395744 h 4827590"/>
              <a:gd name="connsiteX6" fmla="*/ 1974535 w 7005134"/>
              <a:gd name="connsiteY6" fmla="*/ 0 h 4827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05134" h="4827590">
                <a:moveTo>
                  <a:pt x="1974535" y="0"/>
                </a:moveTo>
                <a:cubicBezTo>
                  <a:pt x="4668853" y="0"/>
                  <a:pt x="6868971" y="2115921"/>
                  <a:pt x="7003848" y="4776721"/>
                </a:cubicBezTo>
                <a:lnTo>
                  <a:pt x="7005134" y="4827590"/>
                </a:lnTo>
                <a:lnTo>
                  <a:pt x="0" y="4827590"/>
                </a:lnTo>
                <a:lnTo>
                  <a:pt x="0" y="402231"/>
                </a:lnTo>
                <a:lnTo>
                  <a:pt x="14349" y="395744"/>
                </a:lnTo>
                <a:cubicBezTo>
                  <a:pt x="616832" y="140915"/>
                  <a:pt x="1279227" y="0"/>
                  <a:pt x="1974535" y="0"/>
                </a:cubicBezTo>
                <a:close/>
              </a:path>
            </a:pathLst>
          </a:cu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14" name="Straight Connector 13">
            <a:extLst>
              <a:ext uri="{FF2B5EF4-FFF2-40B4-BE49-F238E27FC236}">
                <a16:creationId xmlns:a16="http://schemas.microsoft.com/office/drawing/2014/main" id="{45B5AFC7-2F07-4F7B-9151-E45D7548D8F3}"/>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72540" y="4450080"/>
            <a:ext cx="1234440"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7185EAE-08DD-4362-AEC1-0B9B6CE2F863}"/>
              </a:ext>
            </a:extLst>
          </p:cNvPr>
          <p:cNvSpPr>
            <a:spLocks noGrp="1"/>
          </p:cNvSpPr>
          <p:nvPr>
            <p:ph type="title"/>
          </p:nvPr>
        </p:nvSpPr>
        <p:spPr>
          <a:xfrm>
            <a:off x="1158240" y="4894262"/>
            <a:ext cx="10307952" cy="1325563"/>
          </a:xfrm>
        </p:spPr>
        <p:txBody>
          <a:bodyPr>
            <a:normAutofit/>
          </a:bodyPr>
          <a:lstStyle/>
          <a:p>
            <a:r>
              <a:rPr lang="en-US" b="1" dirty="0"/>
              <a:t>Cornerstone International</a:t>
            </a:r>
            <a:endParaRPr lang="en-US" sz="2200" b="1" i="1" dirty="0"/>
          </a:p>
        </p:txBody>
      </p:sp>
      <p:sp>
        <p:nvSpPr>
          <p:cNvPr id="3" name="Content Placeholder 2">
            <a:extLst>
              <a:ext uri="{FF2B5EF4-FFF2-40B4-BE49-F238E27FC236}">
                <a16:creationId xmlns:a16="http://schemas.microsoft.com/office/drawing/2014/main" id="{9466CBB6-B613-4835-8940-BF24B0E048E1}"/>
              </a:ext>
            </a:extLst>
          </p:cNvPr>
          <p:cNvSpPr>
            <a:spLocks noGrp="1"/>
          </p:cNvSpPr>
          <p:nvPr>
            <p:ph idx="1"/>
          </p:nvPr>
        </p:nvSpPr>
        <p:spPr>
          <a:xfrm>
            <a:off x="1161288" y="701019"/>
            <a:ext cx="6484094" cy="3382247"/>
          </a:xfrm>
        </p:spPr>
        <p:txBody>
          <a:bodyPr anchor="ctr">
            <a:normAutofit fontScale="92500" lnSpcReduction="10000"/>
          </a:bodyPr>
          <a:lstStyle/>
          <a:p>
            <a:r>
              <a:rPr lang="en-US" b="1" dirty="0"/>
              <a:t>Onboarding: </a:t>
            </a:r>
            <a:r>
              <a:rPr lang="en-US" dirty="0"/>
              <a:t>The drop-off rate among newly hired executives is staggeringly high. Research indicates that 40% of new senior executives fail within the initial 18 months.</a:t>
            </a:r>
          </a:p>
          <a:p>
            <a:r>
              <a:rPr lang="en-US" b="1" dirty="0"/>
              <a:t>Internal Coaching Programs: </a:t>
            </a:r>
            <a:r>
              <a:rPr lang="en-US" dirty="0"/>
              <a:t>Many forward-looking global companies are leveraging the power of coaching by training their key executives, managers and leaders in professional coaching skills.</a:t>
            </a:r>
            <a:endParaRPr lang="en-US" sz="2000" b="1" dirty="0"/>
          </a:p>
        </p:txBody>
      </p:sp>
    </p:spTree>
    <p:extLst>
      <p:ext uri="{BB962C8B-B14F-4D97-AF65-F5344CB8AC3E}">
        <p14:creationId xmlns:p14="http://schemas.microsoft.com/office/powerpoint/2010/main" val="19184118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Freeform: Shape 34">
            <a:extLst>
              <a:ext uri="{FF2B5EF4-FFF2-40B4-BE49-F238E27FC236}">
                <a16:creationId xmlns:a16="http://schemas.microsoft.com/office/drawing/2014/main" id="{65C9B8F0-FF66-4C15-BD05-E86B87331846}"/>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3037" y="5367908"/>
            <a:ext cx="3428963" cy="1490093"/>
          </a:xfrm>
          <a:custGeom>
            <a:avLst/>
            <a:gdLst>
              <a:gd name="connsiteX0" fmla="*/ 690108 w 3428963"/>
              <a:gd name="connsiteY0" fmla="*/ 0 h 1490093"/>
              <a:gd name="connsiteX1" fmla="*/ 3428963 w 3428963"/>
              <a:gd name="connsiteY1" fmla="*/ 0 h 1490093"/>
              <a:gd name="connsiteX2" fmla="*/ 3428963 w 3428963"/>
              <a:gd name="connsiteY2" fmla="*/ 1490093 h 1490093"/>
              <a:gd name="connsiteX3" fmla="*/ 0 w 3428963"/>
              <a:gd name="connsiteY3" fmla="*/ 1490093 h 1490093"/>
            </a:gdLst>
            <a:ahLst/>
            <a:cxnLst>
              <a:cxn ang="0">
                <a:pos x="connsiteX0" y="connsiteY0"/>
              </a:cxn>
              <a:cxn ang="0">
                <a:pos x="connsiteX1" y="connsiteY1"/>
              </a:cxn>
              <a:cxn ang="0">
                <a:pos x="connsiteX2" y="connsiteY2"/>
              </a:cxn>
              <a:cxn ang="0">
                <a:pos x="connsiteX3" y="connsiteY3"/>
              </a:cxn>
            </a:cxnLst>
            <a:rect l="l" t="t" r="r" b="b"/>
            <a:pathLst>
              <a:path w="3428963" h="1490093">
                <a:moveTo>
                  <a:pt x="690108" y="0"/>
                </a:moveTo>
                <a:lnTo>
                  <a:pt x="3428963" y="0"/>
                </a:lnTo>
                <a:lnTo>
                  <a:pt x="3428963" y="1490093"/>
                </a:lnTo>
                <a:lnTo>
                  <a:pt x="0" y="1490093"/>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Freeform: Shape 36">
            <a:extLst>
              <a:ext uri="{FF2B5EF4-FFF2-40B4-BE49-F238E27FC236}">
                <a16:creationId xmlns:a16="http://schemas.microsoft.com/office/drawing/2014/main" id="{E4505C23-674B-4195-81D6-0C127FEAE3F8}"/>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67908"/>
            <a:ext cx="9161029" cy="1490093"/>
          </a:xfrm>
          <a:custGeom>
            <a:avLst/>
            <a:gdLst>
              <a:gd name="connsiteX0" fmla="*/ 0 w 9161029"/>
              <a:gd name="connsiteY0" fmla="*/ 0 h 1490093"/>
              <a:gd name="connsiteX1" fmla="*/ 2046494 w 9161029"/>
              <a:gd name="connsiteY1" fmla="*/ 0 h 1490093"/>
              <a:gd name="connsiteX2" fmla="*/ 2496613 w 9161029"/>
              <a:gd name="connsiteY2" fmla="*/ 0 h 1490093"/>
              <a:gd name="connsiteX3" fmla="*/ 3235839 w 9161029"/>
              <a:gd name="connsiteY3" fmla="*/ 0 h 1490093"/>
              <a:gd name="connsiteX4" fmla="*/ 9161029 w 9161029"/>
              <a:gd name="connsiteY4" fmla="*/ 0 h 1490093"/>
              <a:gd name="connsiteX5" fmla="*/ 8470921 w 9161029"/>
              <a:gd name="connsiteY5" fmla="*/ 1490093 h 1490093"/>
              <a:gd name="connsiteX6" fmla="*/ 0 w 9161029"/>
              <a:gd name="connsiteY6" fmla="*/ 1490093 h 1490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61029" h="1490093">
                <a:moveTo>
                  <a:pt x="0" y="0"/>
                </a:moveTo>
                <a:lnTo>
                  <a:pt x="2046494" y="0"/>
                </a:lnTo>
                <a:lnTo>
                  <a:pt x="2496613" y="0"/>
                </a:lnTo>
                <a:lnTo>
                  <a:pt x="3235839" y="0"/>
                </a:lnTo>
                <a:lnTo>
                  <a:pt x="9161029" y="0"/>
                </a:lnTo>
                <a:lnTo>
                  <a:pt x="8470921" y="1490093"/>
                </a:lnTo>
                <a:lnTo>
                  <a:pt x="0" y="1490093"/>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6476F4-3C2C-4ADA-836B-7AF081A2077E}"/>
              </a:ext>
            </a:extLst>
          </p:cNvPr>
          <p:cNvSpPr>
            <a:spLocks noGrp="1"/>
          </p:cNvSpPr>
          <p:nvPr>
            <p:ph type="title"/>
          </p:nvPr>
        </p:nvSpPr>
        <p:spPr>
          <a:xfrm>
            <a:off x="838200" y="5529884"/>
            <a:ext cx="7719381" cy="1096331"/>
          </a:xfrm>
        </p:spPr>
        <p:txBody>
          <a:bodyPr>
            <a:normAutofit/>
          </a:bodyPr>
          <a:lstStyle/>
          <a:p>
            <a:r>
              <a:rPr lang="en-US" b="1"/>
              <a:t>What did we find out?</a:t>
            </a:r>
          </a:p>
        </p:txBody>
      </p:sp>
      <p:graphicFrame>
        <p:nvGraphicFramePr>
          <p:cNvPr id="30" name="Content Placeholder 2">
            <a:extLst>
              <a:ext uri="{FF2B5EF4-FFF2-40B4-BE49-F238E27FC236}">
                <a16:creationId xmlns:a16="http://schemas.microsoft.com/office/drawing/2014/main" id="{A7A89C22-6B3C-4124-877F-97FBAAEB3A6E}"/>
              </a:ext>
            </a:extLst>
          </p:cNvPr>
          <p:cNvGraphicFramePr>
            <a:graphicFrameLocks noGrp="1"/>
          </p:cNvGraphicFramePr>
          <p:nvPr>
            <p:ph idx="1"/>
            <p:extLst>
              <p:ext uri="{D42A27DB-BD31-4B8C-83A1-F6EECF244321}">
                <p14:modId xmlns:p14="http://schemas.microsoft.com/office/powerpoint/2010/main" val="2758277180"/>
              </p:ext>
            </p:extLst>
          </p:nvPr>
        </p:nvGraphicFramePr>
        <p:xfrm>
          <a:off x="838200" y="643467"/>
          <a:ext cx="10515600" cy="40809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58428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Freeform: Shape 34">
            <a:extLst>
              <a:ext uri="{FF2B5EF4-FFF2-40B4-BE49-F238E27FC236}">
                <a16:creationId xmlns:a16="http://schemas.microsoft.com/office/drawing/2014/main" id="{65C9B8F0-FF66-4C15-BD05-E86B87331846}"/>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63037" y="5367908"/>
            <a:ext cx="3428963" cy="1490093"/>
          </a:xfrm>
          <a:custGeom>
            <a:avLst/>
            <a:gdLst>
              <a:gd name="connsiteX0" fmla="*/ 690108 w 3428963"/>
              <a:gd name="connsiteY0" fmla="*/ 0 h 1490093"/>
              <a:gd name="connsiteX1" fmla="*/ 3428963 w 3428963"/>
              <a:gd name="connsiteY1" fmla="*/ 0 h 1490093"/>
              <a:gd name="connsiteX2" fmla="*/ 3428963 w 3428963"/>
              <a:gd name="connsiteY2" fmla="*/ 1490093 h 1490093"/>
              <a:gd name="connsiteX3" fmla="*/ 0 w 3428963"/>
              <a:gd name="connsiteY3" fmla="*/ 1490093 h 1490093"/>
            </a:gdLst>
            <a:ahLst/>
            <a:cxnLst>
              <a:cxn ang="0">
                <a:pos x="connsiteX0" y="connsiteY0"/>
              </a:cxn>
              <a:cxn ang="0">
                <a:pos x="connsiteX1" y="connsiteY1"/>
              </a:cxn>
              <a:cxn ang="0">
                <a:pos x="connsiteX2" y="connsiteY2"/>
              </a:cxn>
              <a:cxn ang="0">
                <a:pos x="connsiteX3" y="connsiteY3"/>
              </a:cxn>
            </a:cxnLst>
            <a:rect l="l" t="t" r="r" b="b"/>
            <a:pathLst>
              <a:path w="3428963" h="1490093">
                <a:moveTo>
                  <a:pt x="690108" y="0"/>
                </a:moveTo>
                <a:lnTo>
                  <a:pt x="3428963" y="0"/>
                </a:lnTo>
                <a:lnTo>
                  <a:pt x="3428963" y="1490093"/>
                </a:lnTo>
                <a:lnTo>
                  <a:pt x="0" y="1490093"/>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Freeform: Shape 36">
            <a:extLst>
              <a:ext uri="{FF2B5EF4-FFF2-40B4-BE49-F238E27FC236}">
                <a16:creationId xmlns:a16="http://schemas.microsoft.com/office/drawing/2014/main" id="{E4505C23-674B-4195-81D6-0C127FEAE3F8}"/>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67908"/>
            <a:ext cx="9161029" cy="1490093"/>
          </a:xfrm>
          <a:custGeom>
            <a:avLst/>
            <a:gdLst>
              <a:gd name="connsiteX0" fmla="*/ 0 w 9161029"/>
              <a:gd name="connsiteY0" fmla="*/ 0 h 1490093"/>
              <a:gd name="connsiteX1" fmla="*/ 2046494 w 9161029"/>
              <a:gd name="connsiteY1" fmla="*/ 0 h 1490093"/>
              <a:gd name="connsiteX2" fmla="*/ 2496613 w 9161029"/>
              <a:gd name="connsiteY2" fmla="*/ 0 h 1490093"/>
              <a:gd name="connsiteX3" fmla="*/ 3235839 w 9161029"/>
              <a:gd name="connsiteY3" fmla="*/ 0 h 1490093"/>
              <a:gd name="connsiteX4" fmla="*/ 9161029 w 9161029"/>
              <a:gd name="connsiteY4" fmla="*/ 0 h 1490093"/>
              <a:gd name="connsiteX5" fmla="*/ 8470921 w 9161029"/>
              <a:gd name="connsiteY5" fmla="*/ 1490093 h 1490093"/>
              <a:gd name="connsiteX6" fmla="*/ 0 w 9161029"/>
              <a:gd name="connsiteY6" fmla="*/ 1490093 h 1490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61029" h="1490093">
                <a:moveTo>
                  <a:pt x="0" y="0"/>
                </a:moveTo>
                <a:lnTo>
                  <a:pt x="2046494" y="0"/>
                </a:lnTo>
                <a:lnTo>
                  <a:pt x="2496613" y="0"/>
                </a:lnTo>
                <a:lnTo>
                  <a:pt x="3235839" y="0"/>
                </a:lnTo>
                <a:lnTo>
                  <a:pt x="9161029" y="0"/>
                </a:lnTo>
                <a:lnTo>
                  <a:pt x="8470921" y="1490093"/>
                </a:lnTo>
                <a:lnTo>
                  <a:pt x="0" y="1490093"/>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6476F4-3C2C-4ADA-836B-7AF081A2077E}"/>
              </a:ext>
            </a:extLst>
          </p:cNvPr>
          <p:cNvSpPr>
            <a:spLocks noGrp="1"/>
          </p:cNvSpPr>
          <p:nvPr>
            <p:ph type="title"/>
          </p:nvPr>
        </p:nvSpPr>
        <p:spPr>
          <a:xfrm>
            <a:off x="838200" y="5529884"/>
            <a:ext cx="7719381" cy="1096331"/>
          </a:xfrm>
        </p:spPr>
        <p:txBody>
          <a:bodyPr>
            <a:normAutofit/>
          </a:bodyPr>
          <a:lstStyle/>
          <a:p>
            <a:r>
              <a:rPr lang="en-US" b="1"/>
              <a:t>What did we find out?</a:t>
            </a:r>
          </a:p>
        </p:txBody>
      </p:sp>
      <p:graphicFrame>
        <p:nvGraphicFramePr>
          <p:cNvPr id="30" name="Content Placeholder 2">
            <a:extLst>
              <a:ext uri="{FF2B5EF4-FFF2-40B4-BE49-F238E27FC236}">
                <a16:creationId xmlns:a16="http://schemas.microsoft.com/office/drawing/2014/main" id="{A7A89C22-6B3C-4124-877F-97FBAAEB3A6E}"/>
              </a:ext>
            </a:extLst>
          </p:cNvPr>
          <p:cNvGraphicFramePr>
            <a:graphicFrameLocks noGrp="1"/>
          </p:cNvGraphicFramePr>
          <p:nvPr>
            <p:ph idx="1"/>
            <p:extLst>
              <p:ext uri="{D42A27DB-BD31-4B8C-83A1-F6EECF244321}">
                <p14:modId xmlns:p14="http://schemas.microsoft.com/office/powerpoint/2010/main" val="1615130813"/>
              </p:ext>
            </p:extLst>
          </p:nvPr>
        </p:nvGraphicFramePr>
        <p:xfrm>
          <a:off x="838200" y="643467"/>
          <a:ext cx="10515600" cy="40809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057652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6">
            <a:extLst>
              <a:ext uri="{FF2B5EF4-FFF2-40B4-BE49-F238E27FC236}">
                <a16:creationId xmlns:a16="http://schemas.microsoft.com/office/drawing/2014/main" id="{3ED9C876-9B20-4BB3-8D7E-CBA537C2C38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19382" y="720993"/>
            <a:ext cx="4047843" cy="4047843"/>
          </a:xfrm>
          <a:prstGeom prst="rect">
            <a:avLst/>
          </a:prstGeom>
        </p:spPr>
      </p:pic>
      <p:sp>
        <p:nvSpPr>
          <p:cNvPr id="2" name="Title 1">
            <a:extLst>
              <a:ext uri="{FF2B5EF4-FFF2-40B4-BE49-F238E27FC236}">
                <a16:creationId xmlns:a16="http://schemas.microsoft.com/office/drawing/2014/main" id="{9B88592D-22D9-425B-8C40-9A3954B2AEF4}"/>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6000" kern="1200">
                <a:solidFill>
                  <a:schemeClr val="tx1"/>
                </a:solidFill>
                <a:latin typeface="+mj-lt"/>
                <a:ea typeface="+mj-ea"/>
                <a:cs typeface="+mj-cs"/>
              </a:rPr>
              <a:t>The Human Capital Group  Growth </a:t>
            </a:r>
          </a:p>
        </p:txBody>
      </p:sp>
      <p:sp>
        <p:nvSpPr>
          <p:cNvPr id="3" name="Content Placeholder 2">
            <a:extLst>
              <a:ext uri="{FF2B5EF4-FFF2-40B4-BE49-F238E27FC236}">
                <a16:creationId xmlns:a16="http://schemas.microsoft.com/office/drawing/2014/main" id="{9EA97362-6860-495B-A7E2-E475F88E35AF}"/>
              </a:ext>
            </a:extLst>
          </p:cNvPr>
          <p:cNvSpPr>
            <a:spLocks noGrp="1"/>
          </p:cNvSpPr>
          <p:nvPr>
            <p:ph idx="1"/>
          </p:nvPr>
        </p:nvSpPr>
        <p:spPr>
          <a:xfrm>
            <a:off x="6746627" y="4750893"/>
            <a:ext cx="4645250" cy="1147863"/>
          </a:xfrm>
        </p:spPr>
        <p:txBody>
          <a:bodyPr vert="horz" lIns="91440" tIns="45720" rIns="91440" bIns="45720" rtlCol="0" anchor="t">
            <a:normAutofit/>
          </a:bodyPr>
          <a:lstStyle/>
          <a:p>
            <a:pPr marL="0" indent="0">
              <a:buNone/>
            </a:pPr>
            <a:r>
              <a:rPr lang="en-US" sz="3600" b="1" kern="1200" dirty="0">
                <a:solidFill>
                  <a:schemeClr val="accent1"/>
                </a:solidFill>
                <a:latin typeface="+mn-lt"/>
                <a:ea typeface="+mn-ea"/>
                <a:cs typeface="+mn-cs"/>
              </a:rPr>
              <a:t>Expansion of brand with clarity and focus</a:t>
            </a:r>
          </a:p>
        </p:txBody>
      </p:sp>
    </p:spTree>
    <p:extLst>
      <p:ext uri="{BB962C8B-B14F-4D97-AF65-F5344CB8AC3E}">
        <p14:creationId xmlns:p14="http://schemas.microsoft.com/office/powerpoint/2010/main" val="3263242093"/>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5960" y="1"/>
            <a:ext cx="7863840" cy="1325881"/>
          </a:xfrm>
        </p:spPr>
        <p:txBody>
          <a:bodyPr>
            <a:noAutofit/>
          </a:bodyPr>
          <a:lstStyle/>
          <a:p>
            <a:pPr algn="l"/>
            <a:r>
              <a:rPr lang="en-US" sz="3200" dirty="0"/>
              <a:t>At The Human Capital Group we partner with our clients to help them ..</a:t>
            </a:r>
          </a:p>
        </p:txBody>
      </p:sp>
      <p:sp>
        <p:nvSpPr>
          <p:cNvPr id="5" name="Rectangle 4"/>
          <p:cNvSpPr/>
          <p:nvPr/>
        </p:nvSpPr>
        <p:spPr>
          <a:xfrm>
            <a:off x="9829800" y="0"/>
            <a:ext cx="838200" cy="68580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3"/>
          <p:cNvSpPr>
            <a:spLocks noGrp="1"/>
          </p:cNvSpPr>
          <p:nvPr>
            <p:ph type="sldNum" sz="quarter" idx="12"/>
          </p:nvPr>
        </p:nvSpPr>
        <p:spPr>
          <a:xfrm>
            <a:off x="8229600" y="6372011"/>
            <a:ext cx="2133600" cy="365125"/>
          </a:xfrm>
        </p:spPr>
        <p:txBody>
          <a:bodyPr/>
          <a:lstStyle/>
          <a:p>
            <a:endParaRPr lang="en-US" b="1" dirty="0"/>
          </a:p>
        </p:txBody>
      </p:sp>
      <p:sp>
        <p:nvSpPr>
          <p:cNvPr id="7" name="Rectangle 6"/>
          <p:cNvSpPr/>
          <p:nvPr/>
        </p:nvSpPr>
        <p:spPr>
          <a:xfrm>
            <a:off x="1981200" y="1325882"/>
            <a:ext cx="8686800" cy="91757"/>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8" name="Picture 2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02716" y="6274429"/>
            <a:ext cx="1240463" cy="410307"/>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9" name="Diagram 8"/>
          <p:cNvGraphicFramePr/>
          <p:nvPr>
            <p:extLst/>
          </p:nvPr>
        </p:nvGraphicFramePr>
        <p:xfrm>
          <a:off x="1709420" y="2146299"/>
          <a:ext cx="5064761" cy="3289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Right Brace 9"/>
          <p:cNvSpPr/>
          <p:nvPr/>
        </p:nvSpPr>
        <p:spPr>
          <a:xfrm>
            <a:off x="6686549" y="2076451"/>
            <a:ext cx="660401" cy="3568700"/>
          </a:xfrm>
          <a:prstGeom prst="rightBrace">
            <a:avLst/>
          </a:prstGeom>
          <a:solidFill>
            <a:schemeClr val="accent1">
              <a:lumMod val="40000"/>
              <a:lumOff val="60000"/>
            </a:schemeClr>
          </a:solidFill>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50"/>
          </a:p>
        </p:txBody>
      </p:sp>
      <p:sp>
        <p:nvSpPr>
          <p:cNvPr id="11" name="TextBox 10"/>
          <p:cNvSpPr txBox="1"/>
          <p:nvPr/>
        </p:nvSpPr>
        <p:spPr>
          <a:xfrm>
            <a:off x="7482206" y="3272178"/>
            <a:ext cx="1619251" cy="1569660"/>
          </a:xfrm>
          <a:prstGeom prst="rect">
            <a:avLst/>
          </a:prstGeom>
          <a:noFill/>
        </p:spPr>
        <p:txBody>
          <a:bodyPr wrap="square" rtlCol="0">
            <a:spAutoFit/>
          </a:bodyPr>
          <a:lstStyle/>
          <a:p>
            <a:pPr algn="ctr"/>
            <a:r>
              <a:rPr lang="en-US" sz="2400" dirty="0"/>
              <a:t>Their Leadership Talent and Teams</a:t>
            </a:r>
          </a:p>
        </p:txBody>
      </p:sp>
      <p:sp>
        <p:nvSpPr>
          <p:cNvPr id="12" name="Rectangle 11"/>
          <p:cNvSpPr/>
          <p:nvPr/>
        </p:nvSpPr>
        <p:spPr>
          <a:xfrm>
            <a:off x="2152650" y="2076450"/>
            <a:ext cx="4502151" cy="35687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 name="TextBox 3"/>
          <p:cNvSpPr txBox="1"/>
          <p:nvPr/>
        </p:nvSpPr>
        <p:spPr>
          <a:xfrm>
            <a:off x="2415396" y="4077419"/>
            <a:ext cx="1826404" cy="523220"/>
          </a:xfrm>
          <a:prstGeom prst="rect">
            <a:avLst/>
          </a:prstGeom>
          <a:noFill/>
        </p:spPr>
        <p:txBody>
          <a:bodyPr wrap="square" rtlCol="0">
            <a:spAutoFit/>
          </a:bodyPr>
          <a:lstStyle/>
          <a:p>
            <a:r>
              <a:rPr lang="en-US" sz="2800" b="1" dirty="0"/>
              <a:t>Strengthen</a:t>
            </a:r>
          </a:p>
        </p:txBody>
      </p:sp>
      <p:sp>
        <p:nvSpPr>
          <p:cNvPr id="13" name="Rectangle 12"/>
          <p:cNvSpPr/>
          <p:nvPr/>
        </p:nvSpPr>
        <p:spPr>
          <a:xfrm>
            <a:off x="1524001" y="0"/>
            <a:ext cx="457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120633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5960" y="1"/>
            <a:ext cx="7863840" cy="1325881"/>
          </a:xfrm>
        </p:spPr>
        <p:txBody>
          <a:bodyPr>
            <a:noAutofit/>
          </a:bodyPr>
          <a:lstStyle/>
          <a:p>
            <a:pPr algn="l"/>
            <a:r>
              <a:rPr lang="en-US" sz="3200" dirty="0"/>
              <a:t>At The Human Capital Group we partner with clients to ..</a:t>
            </a:r>
          </a:p>
        </p:txBody>
      </p:sp>
      <p:sp>
        <p:nvSpPr>
          <p:cNvPr id="5" name="Rectangle 4"/>
          <p:cNvSpPr/>
          <p:nvPr/>
        </p:nvSpPr>
        <p:spPr>
          <a:xfrm>
            <a:off x="9829800" y="0"/>
            <a:ext cx="838200" cy="68580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3"/>
          <p:cNvSpPr>
            <a:spLocks noGrp="1"/>
          </p:cNvSpPr>
          <p:nvPr>
            <p:ph type="sldNum" sz="quarter" idx="12"/>
          </p:nvPr>
        </p:nvSpPr>
        <p:spPr>
          <a:xfrm>
            <a:off x="8229600" y="6372011"/>
            <a:ext cx="2133600" cy="365125"/>
          </a:xfrm>
        </p:spPr>
        <p:txBody>
          <a:bodyPr/>
          <a:lstStyle/>
          <a:p>
            <a:endParaRPr lang="en-US" b="1" dirty="0"/>
          </a:p>
        </p:txBody>
      </p:sp>
      <p:sp>
        <p:nvSpPr>
          <p:cNvPr id="7" name="Rectangle 6"/>
          <p:cNvSpPr/>
          <p:nvPr/>
        </p:nvSpPr>
        <p:spPr>
          <a:xfrm>
            <a:off x="1981200" y="1325882"/>
            <a:ext cx="8686800" cy="91757"/>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8" name="Picture 2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02716" y="6274429"/>
            <a:ext cx="1240463" cy="410307"/>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Rectangle 12"/>
          <p:cNvSpPr/>
          <p:nvPr/>
        </p:nvSpPr>
        <p:spPr>
          <a:xfrm>
            <a:off x="5181600" y="1693065"/>
            <a:ext cx="1756730" cy="8515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prstClr val="white"/>
                </a:solidFill>
              </a:rPr>
              <a:t>Leadership Advisors</a:t>
            </a:r>
          </a:p>
        </p:txBody>
      </p:sp>
      <p:sp>
        <p:nvSpPr>
          <p:cNvPr id="14" name="Rectangle 13"/>
          <p:cNvSpPr/>
          <p:nvPr/>
        </p:nvSpPr>
        <p:spPr>
          <a:xfrm>
            <a:off x="3204522" y="2785266"/>
            <a:ext cx="1786571" cy="8515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prstClr val="white"/>
                </a:solidFill>
              </a:rPr>
              <a:t>Find </a:t>
            </a:r>
            <a:endParaRPr lang="en-US" sz="1500" dirty="0">
              <a:solidFill>
                <a:prstClr val="white"/>
              </a:solidFill>
            </a:endParaRPr>
          </a:p>
        </p:txBody>
      </p:sp>
      <p:sp>
        <p:nvSpPr>
          <p:cNvPr id="15" name="Rectangle 14"/>
          <p:cNvSpPr/>
          <p:nvPr/>
        </p:nvSpPr>
        <p:spPr>
          <a:xfrm>
            <a:off x="5201446" y="2785267"/>
            <a:ext cx="1771651" cy="8515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prstClr val="white"/>
                </a:solidFill>
              </a:rPr>
              <a:t>Strengthen</a:t>
            </a:r>
          </a:p>
        </p:txBody>
      </p:sp>
      <p:sp>
        <p:nvSpPr>
          <p:cNvPr id="16" name="Rectangle 15"/>
          <p:cNvSpPr/>
          <p:nvPr/>
        </p:nvSpPr>
        <p:spPr>
          <a:xfrm>
            <a:off x="7218527" y="2785266"/>
            <a:ext cx="1771651" cy="8515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prstClr val="white"/>
                </a:solidFill>
              </a:rPr>
              <a:t>Grow</a:t>
            </a:r>
            <a:endParaRPr lang="en-US" sz="1500" b="1" dirty="0">
              <a:solidFill>
                <a:prstClr val="white"/>
              </a:solidFill>
            </a:endParaRPr>
          </a:p>
        </p:txBody>
      </p:sp>
      <p:sp>
        <p:nvSpPr>
          <p:cNvPr id="17" name="Rectangle 16"/>
          <p:cNvSpPr/>
          <p:nvPr/>
        </p:nvSpPr>
        <p:spPr>
          <a:xfrm>
            <a:off x="3176903" y="5188813"/>
            <a:ext cx="5820733" cy="5397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black"/>
                </a:solidFill>
              </a:rPr>
              <a:t>Delivering Lasting Results through people</a:t>
            </a:r>
          </a:p>
        </p:txBody>
      </p:sp>
      <p:sp>
        <p:nvSpPr>
          <p:cNvPr id="18" name="Rectangle 17"/>
          <p:cNvSpPr/>
          <p:nvPr/>
        </p:nvSpPr>
        <p:spPr>
          <a:xfrm>
            <a:off x="3204522" y="3696492"/>
            <a:ext cx="1786571" cy="85153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solidFill>
            </a:endParaRPr>
          </a:p>
          <a:p>
            <a:pPr algn="ctr"/>
            <a:r>
              <a:rPr lang="en-US" dirty="0">
                <a:solidFill>
                  <a:prstClr val="black"/>
                </a:solidFill>
              </a:rPr>
              <a:t>Leaders</a:t>
            </a:r>
          </a:p>
          <a:p>
            <a:pPr algn="ctr"/>
            <a:endParaRPr lang="en-US" dirty="0">
              <a:solidFill>
                <a:prstClr val="black"/>
              </a:solidFill>
            </a:endParaRPr>
          </a:p>
        </p:txBody>
      </p:sp>
      <p:sp>
        <p:nvSpPr>
          <p:cNvPr id="19" name="Rectangle 18"/>
          <p:cNvSpPr/>
          <p:nvPr/>
        </p:nvSpPr>
        <p:spPr>
          <a:xfrm>
            <a:off x="5201446" y="3696492"/>
            <a:ext cx="1771651" cy="85153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black"/>
                </a:solidFill>
              </a:rPr>
              <a:t>Leaders &amp; Teams</a:t>
            </a:r>
          </a:p>
        </p:txBody>
      </p:sp>
      <p:sp>
        <p:nvSpPr>
          <p:cNvPr id="20" name="Rectangle 19"/>
          <p:cNvSpPr/>
          <p:nvPr/>
        </p:nvSpPr>
        <p:spPr>
          <a:xfrm>
            <a:off x="7218527" y="3696492"/>
            <a:ext cx="1771651" cy="85153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black"/>
                </a:solidFill>
              </a:rPr>
              <a:t>Leaders, Teams &amp; Organizations</a:t>
            </a:r>
          </a:p>
        </p:txBody>
      </p:sp>
      <p:sp>
        <p:nvSpPr>
          <p:cNvPr id="21" name="Rectangle 20"/>
          <p:cNvSpPr/>
          <p:nvPr/>
        </p:nvSpPr>
        <p:spPr>
          <a:xfrm>
            <a:off x="3176904" y="4601602"/>
            <a:ext cx="5820733" cy="5397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prstClr val="black"/>
                </a:solidFill>
              </a:rPr>
              <a:t>Alignment </a:t>
            </a:r>
          </a:p>
        </p:txBody>
      </p:sp>
      <p:sp>
        <p:nvSpPr>
          <p:cNvPr id="3" name="Right Arrow 2"/>
          <p:cNvSpPr/>
          <p:nvPr/>
        </p:nvSpPr>
        <p:spPr>
          <a:xfrm>
            <a:off x="1828800" y="3636800"/>
            <a:ext cx="1143000" cy="964802"/>
          </a:xfrm>
          <a:prstGeom prst="rightArrow">
            <a:avLst/>
          </a:prstGeom>
          <a:solidFill>
            <a:srgbClr val="00FD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1524001" y="0"/>
            <a:ext cx="4571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22165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17">
            <a:extLst>
              <a:ext uri="{FF2B5EF4-FFF2-40B4-BE49-F238E27FC236}">
                <a16:creationId xmlns:a16="http://schemas.microsoft.com/office/drawing/2014/main" id="{21739CA5-F0F5-48E1-8E8C-F24B71827E46}"/>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ounded Rectangle 3">
            <a:extLst>
              <a:ext uri="{FF2B5EF4-FFF2-40B4-BE49-F238E27FC236}">
                <a16:creationId xmlns:a16="http://schemas.microsoft.com/office/drawing/2014/main" id="{3EAD2937-F230-41D4-B9C5-975B129BFC20}"/>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1">
            <a:extLst>
              <a:ext uri="{FF2B5EF4-FFF2-40B4-BE49-F238E27FC236}">
                <a16:creationId xmlns:a16="http://schemas.microsoft.com/office/drawing/2014/main" id="{CCD444A3-C338-4886-B7F1-4BA2AF46EB64}"/>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9153C4-C9BE-4490-B1D4-EEFC5E0E8F04}"/>
              </a:ext>
            </a:extLst>
          </p:cNvPr>
          <p:cNvSpPr>
            <a:spLocks noGrp="1"/>
          </p:cNvSpPr>
          <p:nvPr>
            <p:ph type="title"/>
          </p:nvPr>
        </p:nvSpPr>
        <p:spPr>
          <a:xfrm>
            <a:off x="1452656" y="1456605"/>
            <a:ext cx="9357865" cy="1030037"/>
          </a:xfrm>
        </p:spPr>
        <p:txBody>
          <a:bodyPr>
            <a:noAutofit/>
          </a:bodyPr>
          <a:lstStyle/>
          <a:p>
            <a:pPr algn="ctr"/>
            <a:br>
              <a:rPr lang="en-US" sz="4000" b="1" dirty="0"/>
            </a:br>
            <a:br>
              <a:rPr lang="en-US" sz="4000" b="1" dirty="0"/>
            </a:br>
            <a:r>
              <a:rPr lang="en-US" sz="4000" b="1" dirty="0"/>
              <a:t>The Human Capital Group</a:t>
            </a:r>
            <a:r>
              <a:rPr lang="en-US" sz="4000" b="1" dirty="0">
                <a:solidFill>
                  <a:schemeClr val="accent1"/>
                </a:solidFill>
              </a:rPr>
              <a:t> </a:t>
            </a:r>
            <a:r>
              <a:rPr lang="en-US" sz="4000" b="1" dirty="0"/>
              <a:t>Future State </a:t>
            </a:r>
            <a:br>
              <a:rPr lang="en-US" sz="4000" b="1" dirty="0"/>
            </a:br>
            <a:r>
              <a:rPr lang="en-US" sz="3200" b="1" dirty="0"/>
              <a:t>Talent Advisory</a:t>
            </a:r>
            <a:br>
              <a:rPr lang="en-US" sz="3800" b="1" dirty="0"/>
            </a:br>
            <a:endParaRPr lang="en-US" sz="3800" b="1" dirty="0"/>
          </a:p>
        </p:txBody>
      </p:sp>
      <p:sp>
        <p:nvSpPr>
          <p:cNvPr id="3" name="Content Placeholder 2">
            <a:extLst>
              <a:ext uri="{FF2B5EF4-FFF2-40B4-BE49-F238E27FC236}">
                <a16:creationId xmlns:a16="http://schemas.microsoft.com/office/drawing/2014/main" id="{7F3C6881-1E76-4A58-95E9-738909520607}"/>
              </a:ext>
            </a:extLst>
          </p:cNvPr>
          <p:cNvSpPr>
            <a:spLocks noGrp="1"/>
          </p:cNvSpPr>
          <p:nvPr>
            <p:ph sz="half" idx="1"/>
          </p:nvPr>
        </p:nvSpPr>
        <p:spPr>
          <a:xfrm>
            <a:off x="1452656" y="2983137"/>
            <a:ext cx="4483324" cy="2677434"/>
          </a:xfrm>
        </p:spPr>
        <p:txBody>
          <a:bodyPr>
            <a:normAutofit fontScale="25000" lnSpcReduction="20000"/>
          </a:bodyPr>
          <a:lstStyle/>
          <a:p>
            <a:r>
              <a:rPr lang="en-US" sz="9600" b="1" dirty="0"/>
              <a:t>Executive Search</a:t>
            </a:r>
          </a:p>
          <a:p>
            <a:pPr lvl="1"/>
            <a:r>
              <a:rPr lang="en-US" sz="6400" b="1" dirty="0"/>
              <a:t>Re-brand &amp; Add services</a:t>
            </a:r>
          </a:p>
          <a:p>
            <a:pPr lvl="2"/>
            <a:r>
              <a:rPr lang="en-US" sz="6400" b="1" dirty="0"/>
              <a:t>Generalist with industry expertise</a:t>
            </a:r>
          </a:p>
          <a:p>
            <a:pPr lvl="3"/>
            <a:r>
              <a:rPr lang="en-US" sz="6400" b="1" dirty="0"/>
              <a:t>Industrial</a:t>
            </a:r>
          </a:p>
          <a:p>
            <a:pPr lvl="3"/>
            <a:r>
              <a:rPr lang="en-US" sz="6400" b="1" dirty="0"/>
              <a:t>Private Equity &amp; Technology</a:t>
            </a:r>
          </a:p>
          <a:p>
            <a:pPr lvl="3"/>
            <a:r>
              <a:rPr lang="en-US" sz="6400" b="1" dirty="0"/>
              <a:t>Consumer Goods</a:t>
            </a:r>
          </a:p>
          <a:p>
            <a:pPr lvl="3"/>
            <a:r>
              <a:rPr lang="en-US" sz="6400" b="1" dirty="0"/>
              <a:t>Healthcare</a:t>
            </a:r>
          </a:p>
          <a:p>
            <a:pPr lvl="3"/>
            <a:r>
              <a:rPr lang="en-US" sz="6400" b="1" dirty="0"/>
              <a:t>Education &amp; Non Profit</a:t>
            </a:r>
          </a:p>
          <a:p>
            <a:pPr lvl="1"/>
            <a:r>
              <a:rPr lang="en-US" sz="6400" b="1" dirty="0"/>
              <a:t>Top 5 functions served: C-Suite, Operations, HR, Sales &amp; marketing, Finance</a:t>
            </a:r>
          </a:p>
          <a:p>
            <a:pPr marL="457200" lvl="1" indent="0">
              <a:buNone/>
            </a:pPr>
            <a:r>
              <a:rPr lang="en-US" sz="6400" b="1" dirty="0"/>
              <a:t>		</a:t>
            </a:r>
          </a:p>
          <a:p>
            <a:pPr marL="457200" lvl="1" indent="0">
              <a:buNone/>
            </a:pPr>
            <a:r>
              <a:rPr lang="en-US" sz="2000" b="1" dirty="0"/>
              <a:t>	</a:t>
            </a:r>
          </a:p>
        </p:txBody>
      </p:sp>
      <p:sp>
        <p:nvSpPr>
          <p:cNvPr id="4" name="Content Placeholder 3">
            <a:extLst>
              <a:ext uri="{FF2B5EF4-FFF2-40B4-BE49-F238E27FC236}">
                <a16:creationId xmlns:a16="http://schemas.microsoft.com/office/drawing/2014/main" id="{BF759774-07CC-4DDD-9691-243D524C9B77}"/>
              </a:ext>
            </a:extLst>
          </p:cNvPr>
          <p:cNvSpPr>
            <a:spLocks noGrp="1"/>
          </p:cNvSpPr>
          <p:nvPr>
            <p:ph sz="half" idx="2"/>
          </p:nvPr>
        </p:nvSpPr>
        <p:spPr>
          <a:xfrm>
            <a:off x="6256020" y="2931885"/>
            <a:ext cx="4554501" cy="2469509"/>
          </a:xfrm>
        </p:spPr>
        <p:txBody>
          <a:bodyPr>
            <a:normAutofit fontScale="25000" lnSpcReduction="20000"/>
          </a:bodyPr>
          <a:lstStyle/>
          <a:p>
            <a:r>
              <a:rPr lang="en-US" sz="9600" b="1" dirty="0"/>
              <a:t>Leadership Consulting</a:t>
            </a:r>
          </a:p>
          <a:p>
            <a:pPr lvl="1"/>
            <a:r>
              <a:rPr lang="en-US" sz="6400" b="1" dirty="0"/>
              <a:t>Focus on Strengthen and Grow</a:t>
            </a:r>
          </a:p>
          <a:p>
            <a:pPr lvl="1"/>
            <a:r>
              <a:rPr lang="en-US" sz="6400" b="1" dirty="0"/>
              <a:t>Design programs/process for consistency</a:t>
            </a:r>
          </a:p>
          <a:p>
            <a:pPr lvl="1"/>
            <a:r>
              <a:rPr lang="en-US" sz="6400" b="1" dirty="0"/>
              <a:t>Add adjunct support</a:t>
            </a:r>
          </a:p>
          <a:p>
            <a:pPr lvl="1"/>
            <a:endParaRPr lang="en-US" sz="1600" b="1" dirty="0"/>
          </a:p>
        </p:txBody>
      </p:sp>
      <p:pic>
        <p:nvPicPr>
          <p:cNvPr id="6" name="Picture 5" descr="A close up of a logo&#10;&#10;Description generated with very high confidence">
            <a:extLst>
              <a:ext uri="{FF2B5EF4-FFF2-40B4-BE49-F238E27FC236}">
                <a16:creationId xmlns:a16="http://schemas.microsoft.com/office/drawing/2014/main" id="{0DE4BE0D-5552-4F07-8BE8-224BC08EA8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47260" y="647460"/>
            <a:ext cx="2377440" cy="1188720"/>
          </a:xfrm>
          <a:prstGeom prst="rect">
            <a:avLst/>
          </a:prstGeom>
        </p:spPr>
      </p:pic>
    </p:spTree>
    <p:extLst>
      <p:ext uri="{BB962C8B-B14F-4D97-AF65-F5344CB8AC3E}">
        <p14:creationId xmlns:p14="http://schemas.microsoft.com/office/powerpoint/2010/main" val="2230980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7">
            <a:extLst>
              <a:ext uri="{FF2B5EF4-FFF2-40B4-BE49-F238E27FC236}">
                <a16:creationId xmlns:a16="http://schemas.microsoft.com/office/drawing/2014/main" id="{8D70B121-56F4-4848-B38B-182089D909FA}"/>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9">
            <a:extLst>
              <a:ext uri="{FF2B5EF4-FFF2-40B4-BE49-F238E27FC236}">
                <a16:creationId xmlns:a16="http://schemas.microsoft.com/office/drawing/2014/main" id="{2D72A2C9-F3CA-4216-8BAD-FA4C970C3C4E}"/>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AF9ABD-F153-43CF-8FAA-4E901B33D619}"/>
              </a:ext>
            </a:extLst>
          </p:cNvPr>
          <p:cNvSpPr>
            <a:spLocks noGrp="1"/>
          </p:cNvSpPr>
          <p:nvPr>
            <p:ph type="title"/>
          </p:nvPr>
        </p:nvSpPr>
        <p:spPr>
          <a:xfrm>
            <a:off x="838200" y="963877"/>
            <a:ext cx="3494362" cy="4930246"/>
          </a:xfrm>
        </p:spPr>
        <p:txBody>
          <a:bodyPr>
            <a:normAutofit/>
          </a:bodyPr>
          <a:lstStyle/>
          <a:p>
            <a:pPr algn="r"/>
            <a:r>
              <a:rPr lang="en-US" b="1" i="1" dirty="0">
                <a:solidFill>
                  <a:schemeClr val="accent1"/>
                </a:solidFill>
              </a:rPr>
              <a:t>Review:</a:t>
            </a:r>
            <a:br>
              <a:rPr lang="en-US" b="1" i="1" dirty="0">
                <a:solidFill>
                  <a:schemeClr val="accent1"/>
                </a:solidFill>
              </a:rPr>
            </a:br>
            <a:r>
              <a:rPr lang="en-US" b="1" i="1" dirty="0">
                <a:solidFill>
                  <a:schemeClr val="accent1"/>
                </a:solidFill>
              </a:rPr>
              <a:t>Steps taken to get there</a:t>
            </a:r>
            <a:br>
              <a:rPr lang="en-US" b="1" i="1" dirty="0">
                <a:solidFill>
                  <a:schemeClr val="accent1"/>
                </a:solidFill>
              </a:rPr>
            </a:br>
            <a:r>
              <a:rPr lang="en-US" sz="2400" b="1" i="1" dirty="0">
                <a:solidFill>
                  <a:schemeClr val="accent1"/>
                </a:solidFill>
              </a:rPr>
              <a:t>Why</a:t>
            </a:r>
            <a:br>
              <a:rPr lang="en-US" sz="2400" b="1" i="1" dirty="0">
                <a:solidFill>
                  <a:schemeClr val="accent1"/>
                </a:solidFill>
              </a:rPr>
            </a:br>
            <a:r>
              <a:rPr lang="en-US" sz="2400" b="1" i="1" dirty="0">
                <a:solidFill>
                  <a:schemeClr val="accent1"/>
                </a:solidFill>
              </a:rPr>
              <a:t>What</a:t>
            </a:r>
            <a:br>
              <a:rPr lang="en-US" sz="2400" b="1" i="1" dirty="0">
                <a:solidFill>
                  <a:schemeClr val="accent1"/>
                </a:solidFill>
              </a:rPr>
            </a:br>
            <a:r>
              <a:rPr lang="en-US" sz="2400" b="1" i="1" dirty="0">
                <a:solidFill>
                  <a:schemeClr val="accent1"/>
                </a:solidFill>
              </a:rPr>
              <a:t>How</a:t>
            </a:r>
            <a:br>
              <a:rPr lang="en-US" sz="2400" b="1" i="1" dirty="0">
                <a:solidFill>
                  <a:schemeClr val="accent1"/>
                </a:solidFill>
              </a:rPr>
            </a:br>
            <a:r>
              <a:rPr lang="en-US" sz="2400" b="1" i="1" dirty="0">
                <a:solidFill>
                  <a:schemeClr val="accent1"/>
                </a:solidFill>
              </a:rPr>
              <a:t>When</a:t>
            </a:r>
          </a:p>
        </p:txBody>
      </p:sp>
      <p:sp>
        <p:nvSpPr>
          <p:cNvPr id="24" name="Content Placeholder 2">
            <a:extLst>
              <a:ext uri="{FF2B5EF4-FFF2-40B4-BE49-F238E27FC236}">
                <a16:creationId xmlns:a16="http://schemas.microsoft.com/office/drawing/2014/main" id="{9D2EC1F4-3875-4A96-A503-2D7F3074BA82}"/>
              </a:ext>
            </a:extLst>
          </p:cNvPr>
          <p:cNvSpPr>
            <a:spLocks noGrp="1"/>
          </p:cNvSpPr>
          <p:nvPr>
            <p:ph idx="1"/>
          </p:nvPr>
        </p:nvSpPr>
        <p:spPr>
          <a:xfrm>
            <a:off x="4976031" y="963877"/>
            <a:ext cx="6377769" cy="4930246"/>
          </a:xfrm>
        </p:spPr>
        <p:txBody>
          <a:bodyPr anchor="ctr">
            <a:normAutofit/>
          </a:bodyPr>
          <a:lstStyle/>
          <a:p>
            <a:r>
              <a:rPr lang="en-US" sz="2400" dirty="0"/>
              <a:t>Research</a:t>
            </a:r>
          </a:p>
          <a:p>
            <a:r>
              <a:rPr lang="en-US" sz="2400" dirty="0"/>
              <a:t>Interviews &amp; </a:t>
            </a:r>
            <a:r>
              <a:rPr lang="en-US" sz="2400" b="1" dirty="0">
                <a:solidFill>
                  <a:srgbClr val="FF0000"/>
                </a:solidFill>
              </a:rPr>
              <a:t>Leveraging Relationships</a:t>
            </a:r>
          </a:p>
          <a:p>
            <a:r>
              <a:rPr lang="en-US" sz="2400" dirty="0"/>
              <a:t>Leadership Strategic Planning</a:t>
            </a:r>
          </a:p>
          <a:p>
            <a:r>
              <a:rPr lang="en-US" sz="2400" dirty="0"/>
              <a:t>Vision, Mission and Values Alignment </a:t>
            </a:r>
          </a:p>
          <a:p>
            <a:pPr marL="0" indent="0">
              <a:buNone/>
            </a:pPr>
            <a:r>
              <a:rPr lang="en-US" sz="2400" i="1" dirty="0"/>
              <a:t>	</a:t>
            </a:r>
            <a:r>
              <a:rPr lang="en-US" sz="2400" b="1" i="1" dirty="0">
                <a:solidFill>
                  <a:schemeClr val="accent2">
                    <a:lumMod val="75000"/>
                  </a:schemeClr>
                </a:solidFill>
              </a:rPr>
              <a:t>“Serve One Another Through Love”</a:t>
            </a:r>
          </a:p>
          <a:p>
            <a:r>
              <a:rPr lang="en-US" sz="2400" dirty="0"/>
              <a:t>Branding of new program offerings</a:t>
            </a:r>
          </a:p>
          <a:p>
            <a:r>
              <a:rPr lang="en-US" sz="2400" dirty="0"/>
              <a:t>Additional resources</a:t>
            </a:r>
          </a:p>
          <a:p>
            <a:r>
              <a:rPr lang="en-US" sz="2400" dirty="0"/>
              <a:t>Website redesign</a:t>
            </a:r>
          </a:p>
          <a:p>
            <a:r>
              <a:rPr lang="en-US" sz="2400" dirty="0"/>
              <a:t>Marketing Plan</a:t>
            </a:r>
          </a:p>
          <a:p>
            <a:r>
              <a:rPr lang="en-US" sz="2400" dirty="0"/>
              <a:t>Social Media Plan</a:t>
            </a:r>
          </a:p>
        </p:txBody>
      </p:sp>
    </p:spTree>
    <p:extLst>
      <p:ext uri="{BB962C8B-B14F-4D97-AF65-F5344CB8AC3E}">
        <p14:creationId xmlns:p14="http://schemas.microsoft.com/office/powerpoint/2010/main" val="20770553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F73FCEB7-CD02-4399-BA74-12D9191D6F72}"/>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Content Placeholder 4">
            <a:extLst>
              <a:ext uri="{FF2B5EF4-FFF2-40B4-BE49-F238E27FC236}">
                <a16:creationId xmlns:a16="http://schemas.microsoft.com/office/drawing/2014/main" id="{408EB526-5D0E-4016-9773-64FED07F4CA7}"/>
              </a:ext>
            </a:extLst>
          </p:cNvPr>
          <p:cNvPicPr>
            <a:picLocks noGrp="1" noChangeAspect="1"/>
          </p:cNvPicPr>
          <p:nvPr>
            <p:ph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4647" r="12940"/>
          <a:stretch/>
        </p:blipFill>
        <p:spPr>
          <a:xfrm>
            <a:off x="5192222" y="492573"/>
            <a:ext cx="6476744" cy="5880796"/>
          </a:xfrm>
          <a:prstGeom prst="rect">
            <a:avLst/>
          </a:prstGeom>
        </p:spPr>
      </p:pic>
      <p:sp>
        <p:nvSpPr>
          <p:cNvPr id="28" name="Rectangle 27">
            <a:extLst>
              <a:ext uri="{FF2B5EF4-FFF2-40B4-BE49-F238E27FC236}">
                <a16:creationId xmlns:a16="http://schemas.microsoft.com/office/drawing/2014/main" id="{AB45A142-4255-493C-8284-5D566C121B10}"/>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0" name="Straight Connector 29">
            <a:extLst>
              <a:ext uri="{FF2B5EF4-FFF2-40B4-BE49-F238E27FC236}">
                <a16:creationId xmlns:a16="http://schemas.microsoft.com/office/drawing/2014/main" id="{38FB9660-F42F-4313-BBC4-47C007FE484C}"/>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7185EAE-08DD-4362-AEC1-0B9B6CE2F863}"/>
              </a:ext>
            </a:extLst>
          </p:cNvPr>
          <p:cNvSpPr>
            <a:spLocks noGrp="1"/>
          </p:cNvSpPr>
          <p:nvPr>
            <p:ph type="title"/>
          </p:nvPr>
        </p:nvSpPr>
        <p:spPr>
          <a:xfrm>
            <a:off x="674237" y="492574"/>
            <a:ext cx="3657600" cy="3830948"/>
          </a:xfrm>
        </p:spPr>
        <p:txBody>
          <a:bodyPr vert="horz" lIns="91440" tIns="45720" rIns="91440" bIns="45720" rtlCol="0" anchor="b">
            <a:noAutofit/>
          </a:bodyPr>
          <a:lstStyle/>
          <a:p>
            <a:pPr algn="ctr"/>
            <a:r>
              <a:rPr lang="en-US" sz="2800" b="1" i="1" dirty="0"/>
              <a:t>“Our real problem, then, is not our strength today; it is rather the vital necessity of action today to ensure our strength tomorrow.” ~ Dwight D. Eisenhower</a:t>
            </a:r>
            <a:br>
              <a:rPr lang="en-US" sz="2800" dirty="0"/>
            </a:br>
            <a:endParaRPr lang="en-US" sz="2800" b="1" i="1" kern="1200" dirty="0">
              <a:solidFill>
                <a:srgbClr val="FFFFFF"/>
              </a:solidFill>
              <a:latin typeface="+mj-lt"/>
              <a:ea typeface="+mj-ea"/>
              <a:cs typeface="+mj-cs"/>
            </a:endParaRPr>
          </a:p>
        </p:txBody>
      </p:sp>
    </p:spTree>
    <p:extLst>
      <p:ext uri="{BB962C8B-B14F-4D97-AF65-F5344CB8AC3E}">
        <p14:creationId xmlns:p14="http://schemas.microsoft.com/office/powerpoint/2010/main" val="1455062045"/>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close up of a person smiling for the camera&#10;&#10;Description generated with very high confidence">
            <a:extLst>
              <a:ext uri="{FF2B5EF4-FFF2-40B4-BE49-F238E27FC236}">
                <a16:creationId xmlns:a16="http://schemas.microsoft.com/office/drawing/2014/main" id="{69223133-5934-4C95-89A8-41B0AE82DDCF}"/>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4850" r="1" b="168"/>
          <a:stretch/>
        </p:blipFill>
        <p:spPr>
          <a:xfrm>
            <a:off x="321733" y="321732"/>
            <a:ext cx="4367277" cy="6214533"/>
          </a:xfrm>
          <a:prstGeom prst="rect">
            <a:avLst/>
          </a:prstGeom>
        </p:spPr>
      </p:pic>
      <p:pic>
        <p:nvPicPr>
          <p:cNvPr id="5" name="Picture 4">
            <a:extLst>
              <a:ext uri="{FF2B5EF4-FFF2-40B4-BE49-F238E27FC236}">
                <a16:creationId xmlns:a16="http://schemas.microsoft.com/office/drawing/2014/main" id="{EE2C0CE4-6B69-46FB-A3E0-8A80B3238143}"/>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13647" r="10115" b="-2"/>
          <a:stretch/>
        </p:blipFill>
        <p:spPr>
          <a:xfrm>
            <a:off x="4772525" y="321732"/>
            <a:ext cx="7097742" cy="6214533"/>
          </a:xfrm>
          <a:prstGeom prst="rect">
            <a:avLst/>
          </a:prstGeom>
        </p:spPr>
      </p:pic>
      <p:sp>
        <p:nvSpPr>
          <p:cNvPr id="7" name="TextBox 6">
            <a:extLst>
              <a:ext uri="{FF2B5EF4-FFF2-40B4-BE49-F238E27FC236}">
                <a16:creationId xmlns:a16="http://schemas.microsoft.com/office/drawing/2014/main" id="{DE7D3B1D-6C96-4F60-A389-E02BF84523B5}"/>
              </a:ext>
            </a:extLst>
          </p:cNvPr>
          <p:cNvSpPr txBox="1"/>
          <p:nvPr/>
        </p:nvSpPr>
        <p:spPr>
          <a:xfrm>
            <a:off x="9683450" y="6336210"/>
            <a:ext cx="2186817"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5" tooltip="http://www.society30.com/sharing-economy/">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6" tooltip="https://creativecommons.org/licenses/by/4.0/">
                  <a:extLst>
                    <a:ext uri="{A12FA001-AC4F-418D-AE19-62706E023703}">
                      <ahyp:hlinkClr xmlns:ahyp="http://schemas.microsoft.com/office/drawing/2018/hyperlinkcolor" val="tx"/>
                    </a:ext>
                  </a:extLst>
                </a:hlinkClick>
              </a:rPr>
              <a:t>CC BY</a:t>
            </a:r>
            <a:endParaRPr lang="en-US" sz="700">
              <a:solidFill>
                <a:srgbClr val="FFFFFF"/>
              </a:solidFill>
            </a:endParaRPr>
          </a:p>
        </p:txBody>
      </p:sp>
    </p:spTree>
    <p:extLst>
      <p:ext uri="{BB962C8B-B14F-4D97-AF65-F5344CB8AC3E}">
        <p14:creationId xmlns:p14="http://schemas.microsoft.com/office/powerpoint/2010/main" val="23751345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9C3F66B-7E85-4032-A38F-C29430057F73}"/>
              </a:ext>
            </a:extLst>
          </p:cNvPr>
          <p:cNvSpPr/>
          <p:nvPr/>
        </p:nvSpPr>
        <p:spPr>
          <a:xfrm>
            <a:off x="455720" y="410519"/>
            <a:ext cx="6096000" cy="6344044"/>
          </a:xfrm>
          <a:prstGeom prst="rect">
            <a:avLst/>
          </a:prstGeom>
        </p:spPr>
        <p:txBody>
          <a:bodyPr>
            <a:spAutoFit/>
          </a:bodyPr>
          <a:lstStyle/>
          <a:p>
            <a:pPr algn="just">
              <a:lnSpc>
                <a:spcPct val="107000"/>
              </a:lnSpc>
              <a:spcAft>
                <a:spcPts val="800"/>
              </a:spcAft>
            </a:pPr>
            <a:r>
              <a:rPr lang="en-US" b="1" dirty="0">
                <a:solidFill>
                  <a:srgbClr val="7D331B"/>
                </a:solidFill>
                <a:latin typeface="Calibri" panose="020F0502020204030204" pitchFamily="34" charset="0"/>
                <a:ea typeface="Calibri" panose="020F0502020204030204" pitchFamily="34" charset="0"/>
                <a:cs typeface="News Gothic"/>
              </a:rPr>
              <a:t>GINGER DUNCAN, Senior Consultant and Executive Coach</a:t>
            </a:r>
            <a:r>
              <a:rPr lang="en-US" dirty="0">
                <a:solidFill>
                  <a:srgbClr val="7D331B"/>
                </a:solidFill>
                <a:latin typeface="Calibri" panose="020F0502020204030204" pitchFamily="34" charset="0"/>
                <a:ea typeface="Calibri" panose="020F0502020204030204" pitchFamily="34" charset="0"/>
                <a:cs typeface="News Gothic"/>
              </a:rPr>
              <a:t>,</a:t>
            </a:r>
            <a:r>
              <a:rPr lang="en-US" sz="2800" dirty="0">
                <a:solidFill>
                  <a:srgbClr val="7D331B"/>
                </a:solidFill>
                <a:latin typeface="Calibri" panose="020F0502020204030204" pitchFamily="34" charset="0"/>
                <a:ea typeface="Calibri" panose="020F0502020204030204" pitchFamily="34" charset="0"/>
                <a:cs typeface="News Gothic"/>
              </a:rPr>
              <a:t> </a:t>
            </a:r>
            <a:r>
              <a:rPr lang="en-US" sz="1600" dirty="0">
                <a:solidFill>
                  <a:srgbClr val="7D331B"/>
                </a:solidFill>
                <a:latin typeface="Calibri" panose="020F0502020204030204" pitchFamily="34" charset="0"/>
                <a:ea typeface="Calibri" panose="020F0502020204030204" pitchFamily="34" charset="0"/>
                <a:cs typeface="News Gothic"/>
              </a:rPr>
              <a:t>specializes in the integration of leaders and teams to gain competitive advantage and deliver sustainable business results. With over 20 years’ experience in leadership development, coaching, facilitation and training, plus 11 years leading the talent development function in a corporate setting, Ginger has extensive experience partnering throughout organizations to guide strategic business alignment. Her work in leadership consulting consists of partnering with ExxonMobil, Anderson Healthcare, California Paper Company, Portola Packaging, Transamerica, Ingram Barge, Hunt Brothers Pizza, Retrieving Independence, Healing Hands International and Hopkinsville, KY, Board of Education. Ginger’s values-based approach to coaching equips her with sound, practical and timely expertise rooted in the servant-leadership model. As an approachable yet direct partner, Ginger guides and coaches while helping her </a:t>
            </a:r>
            <a:r>
              <a:rPr lang="en-US" sz="1600" dirty="0">
                <a:solidFill>
                  <a:schemeClr val="accent4">
                    <a:lumMod val="50000"/>
                  </a:schemeClr>
                </a:solidFill>
                <a:latin typeface="Calibri" panose="020F0502020204030204" pitchFamily="34" charset="0"/>
                <a:ea typeface="Calibri" panose="020F0502020204030204" pitchFamily="34" charset="0"/>
                <a:cs typeface="News Gothic"/>
              </a:rPr>
              <a:t>clients translate their </a:t>
            </a:r>
            <a:r>
              <a:rPr lang="en-US" sz="1600" dirty="0">
                <a:solidFill>
                  <a:srgbClr val="7D331B"/>
                </a:solidFill>
                <a:latin typeface="Calibri" panose="020F0502020204030204" pitchFamily="34" charset="0"/>
                <a:ea typeface="Calibri" panose="020F0502020204030204" pitchFamily="34" charset="0"/>
                <a:cs typeface="News Gothic"/>
              </a:rPr>
              <a:t>business goals and executable plans to align with the needs of the business.</a:t>
            </a:r>
            <a:r>
              <a:rPr lang="en-US" sz="1600" dirty="0">
                <a:latin typeface="Arial Narrow" panose="020B0606020202030204" pitchFamily="34" charset="0"/>
                <a:ea typeface="Calibri" panose="020F0502020204030204" pitchFamily="34" charset="0"/>
                <a:cs typeface="Times New Roman" panose="02020603050405020304" pitchFamily="18" charset="0"/>
              </a:rPr>
              <a:t> </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600" dirty="0">
                <a:solidFill>
                  <a:schemeClr val="accent2">
                    <a:lumMod val="50000"/>
                  </a:schemeClr>
                </a:solidFill>
                <a:latin typeface="Calibri" panose="020F0502020204030204" pitchFamily="34" charset="0"/>
                <a:ea typeface="Calibri" panose="020F0502020204030204" pitchFamily="34" charset="0"/>
                <a:cs typeface="Calibri" panose="020F0502020204030204" pitchFamily="34" charset="0"/>
              </a:rPr>
              <a:t>Ginger received two undergraduate degrees from the University of Massachusetts Boston and two graduate degrees from Murray State University in Kentucky. She is also a certified Master Coach from the Behavioral Coaching Institute.</a:t>
            </a:r>
            <a:endParaRPr lang="en-US" sz="1600" dirty="0">
              <a:solidFill>
                <a:schemeClr val="accent2">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algn="ctr" eaLnBrk="0" hangingPunct="0">
              <a:lnSpc>
                <a:spcPct val="107000"/>
              </a:lnSpc>
              <a:spcBef>
                <a:spcPts val="20"/>
              </a:spcBef>
            </a:pPr>
            <a:r>
              <a:rPr lang="en-US" b="1" u="sng" dirty="0">
                <a:solidFill>
                  <a:srgbClr val="833C0B"/>
                </a:solidFill>
                <a:latin typeface="Calibri" panose="020F0502020204030204" pitchFamily="34" charset="0"/>
                <a:ea typeface="Calibri" panose="020F0502020204030204" pitchFamily="34" charset="0"/>
                <a:cs typeface="Times New Roman" panose="02020603050405020304" pitchFamily="18" charset="0"/>
                <a:hlinkClick r:id="rId2"/>
              </a:rPr>
              <a:t>www.HumanCapitalGroup.com</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gn="ctr" eaLnBrk="0" hangingPunct="0">
              <a:lnSpc>
                <a:spcPct val="107000"/>
              </a:lnSpc>
              <a:spcBef>
                <a:spcPts val="20"/>
              </a:spcBef>
            </a:pPr>
            <a:r>
              <a:rPr lang="en-US" b="1" u="sng" dirty="0">
                <a:solidFill>
                  <a:srgbClr val="833C0B"/>
                </a:solidFill>
                <a:latin typeface="Calibri" panose="020F0502020204030204" pitchFamily="34" charset="0"/>
                <a:ea typeface="Calibri" panose="020F0502020204030204" pitchFamily="34" charset="0"/>
                <a:cs typeface="Times New Roman" panose="02020603050405020304" pitchFamily="18" charset="0"/>
                <a:hlinkClick r:id="rId3"/>
              </a:rPr>
              <a:t>Ginger@HumanCapitalGroup.com</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48896E73-FE18-4B9F-93FE-6A39E966A1A4}"/>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17731" y="2149378"/>
            <a:ext cx="2560320" cy="3108960"/>
          </a:xfrm>
          <a:prstGeom prst="rect">
            <a:avLst/>
          </a:prstGeom>
          <a:noFill/>
          <a:ln>
            <a:noFill/>
          </a:ln>
        </p:spPr>
      </p:pic>
      <p:pic>
        <p:nvPicPr>
          <p:cNvPr id="4" name="Picture 3" descr="A close up of a logo&#10;&#10;Description generated with very high confidence">
            <a:extLst>
              <a:ext uri="{FF2B5EF4-FFF2-40B4-BE49-F238E27FC236}">
                <a16:creationId xmlns:a16="http://schemas.microsoft.com/office/drawing/2014/main" id="{D598B6EA-ACE1-4842-A661-EB882B5DA4D9}"/>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7203331" y="109148"/>
            <a:ext cx="4389120" cy="1874520"/>
          </a:xfrm>
          <a:prstGeom prst="rect">
            <a:avLst/>
          </a:prstGeom>
        </p:spPr>
      </p:pic>
    </p:spTree>
    <p:extLst>
      <p:ext uri="{BB962C8B-B14F-4D97-AF65-F5344CB8AC3E}">
        <p14:creationId xmlns:p14="http://schemas.microsoft.com/office/powerpoint/2010/main" val="3046677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441</TotalTime>
  <Words>812</Words>
  <Application>Microsoft Office PowerPoint</Application>
  <PresentationFormat>Widescreen</PresentationFormat>
  <Paragraphs>118</Paragraphs>
  <Slides>19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Arial Narrow</vt:lpstr>
      <vt:lpstr>Calibri</vt:lpstr>
      <vt:lpstr>Calibri Light</vt:lpstr>
      <vt:lpstr>News Gothic</vt:lpstr>
      <vt:lpstr>Times New Roman</vt:lpstr>
      <vt:lpstr>Office Theme</vt:lpstr>
      <vt:lpstr>Brand Expansion</vt:lpstr>
      <vt:lpstr>Where Do We Start?</vt:lpstr>
      <vt:lpstr>         The Human Capital Group Current State</vt:lpstr>
      <vt:lpstr>PowerPoint Presentation</vt:lpstr>
      <vt:lpstr>PowerPoint Presentation</vt:lpstr>
      <vt:lpstr>Research</vt:lpstr>
      <vt:lpstr>Interviews</vt:lpstr>
      <vt:lpstr>AESC Report Forecast  How will our profession evolve?  Services that will compromise the greatest revenue in the profession in 10 years</vt:lpstr>
      <vt:lpstr>Cornerstone International</vt:lpstr>
      <vt:lpstr>What did we find out?</vt:lpstr>
      <vt:lpstr>What did we find out?</vt:lpstr>
      <vt:lpstr>The Human Capital Group  Growth </vt:lpstr>
      <vt:lpstr>At The Human Capital Group we partner with our clients to help them ..</vt:lpstr>
      <vt:lpstr>At The Human Capital Group we partner with clients to ..</vt:lpstr>
      <vt:lpstr>  The Human Capital Group Future State  Talent Advisory </vt:lpstr>
      <vt:lpstr>Review: Steps taken to get there Why What How When</vt:lpstr>
      <vt:lpstr>“Our real problem, then, is not our strength today; it is rather the vital necessity of action today to ensure our strength tomorrow.” ~ Dwight D. Eisenhower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Building a Brand</dc:title>
  <dc:creator>Ginger Duncan</dc:creator>
  <cp:lastModifiedBy>chris allan</cp:lastModifiedBy>
  <cp:revision>1</cp:revision>
  <cp:lastPrinted>2018-06-04T19:31:11Z</cp:lastPrinted>
  <dcterms:created xsi:type="dcterms:W3CDTF">2018-04-30T19:57:44Z</dcterms:created>
  <dcterms:modified xsi:type="dcterms:W3CDTF">2018-06-06T18:40:11Z</dcterms:modified>
</cp:coreProperties>
</file>