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336" r:id="rId2"/>
    <p:sldId id="315" r:id="rId3"/>
    <p:sldId id="293" r:id="rId4"/>
    <p:sldId id="337" r:id="rId5"/>
    <p:sldId id="258" r:id="rId6"/>
    <p:sldId id="259" r:id="rId7"/>
    <p:sldId id="278" r:id="rId8"/>
    <p:sldId id="272" r:id="rId9"/>
    <p:sldId id="271" r:id="rId10"/>
    <p:sldId id="270" r:id="rId11"/>
    <p:sldId id="269" r:id="rId12"/>
    <p:sldId id="273" r:id="rId13"/>
    <p:sldId id="275" r:id="rId14"/>
    <p:sldId id="282" r:id="rId15"/>
    <p:sldId id="311" r:id="rId16"/>
    <p:sldId id="317" r:id="rId17"/>
    <p:sldId id="274" r:id="rId18"/>
    <p:sldId id="299" r:id="rId19"/>
    <p:sldId id="276" r:id="rId20"/>
    <p:sldId id="296" r:id="rId21"/>
    <p:sldId id="303" r:id="rId22"/>
    <p:sldId id="304" r:id="rId23"/>
    <p:sldId id="340" r:id="rId24"/>
    <p:sldId id="330" r:id="rId25"/>
    <p:sldId id="338" r:id="rId26"/>
    <p:sldId id="312" r:id="rId27"/>
    <p:sldId id="329" r:id="rId28"/>
    <p:sldId id="341" r:id="rId29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hris" initials="C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767" autoAdjust="0"/>
  </p:normalViewPr>
  <p:slideViewPr>
    <p:cSldViewPr>
      <p:cViewPr varScale="1">
        <p:scale>
          <a:sx n="79" d="100"/>
          <a:sy n="79" d="100"/>
        </p:scale>
        <p:origin x="922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66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72004" cy="464315"/>
          </a:xfrm>
          <a:prstGeom prst="rect">
            <a:avLst/>
          </a:prstGeom>
        </p:spPr>
        <p:txBody>
          <a:bodyPr vert="horz" lIns="85213" tIns="42606" rIns="85213" bIns="42606" rtlCol="0"/>
          <a:lstStyle>
            <a:lvl1pPr algn="l">
              <a:defRPr sz="11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463" y="1"/>
            <a:ext cx="2972004" cy="464315"/>
          </a:xfrm>
          <a:prstGeom prst="rect">
            <a:avLst/>
          </a:prstGeom>
        </p:spPr>
        <p:txBody>
          <a:bodyPr vert="horz" lIns="85213" tIns="42606" rIns="85213" bIns="42606" rtlCol="0"/>
          <a:lstStyle>
            <a:lvl1pPr algn="r">
              <a:defRPr sz="1100"/>
            </a:lvl1pPr>
          </a:lstStyle>
          <a:p>
            <a:fld id="{96EE9AE4-F789-4AC0-A845-1A65C794C067}" type="datetimeFigureOut">
              <a:rPr lang="en-CA" smtClean="0"/>
              <a:t>2016-08-18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30643"/>
            <a:ext cx="2972004" cy="464315"/>
          </a:xfrm>
          <a:prstGeom prst="rect">
            <a:avLst/>
          </a:prstGeom>
        </p:spPr>
        <p:txBody>
          <a:bodyPr vert="horz" lIns="85213" tIns="42606" rIns="85213" bIns="42606" rtlCol="0" anchor="b"/>
          <a:lstStyle>
            <a:lvl1pPr algn="l">
              <a:defRPr sz="11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463" y="8830643"/>
            <a:ext cx="2972004" cy="464315"/>
          </a:xfrm>
          <a:prstGeom prst="rect">
            <a:avLst/>
          </a:prstGeom>
        </p:spPr>
        <p:txBody>
          <a:bodyPr vert="horz" lIns="85213" tIns="42606" rIns="85213" bIns="42606" rtlCol="0" anchor="b"/>
          <a:lstStyle>
            <a:lvl1pPr algn="r">
              <a:defRPr sz="1100"/>
            </a:lvl1pPr>
          </a:lstStyle>
          <a:p>
            <a:fld id="{74E5E286-4F2B-4002-8D67-6E62290830E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973594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64820"/>
          </a:xfrm>
          <a:prstGeom prst="rect">
            <a:avLst/>
          </a:prstGeom>
        </p:spPr>
        <p:txBody>
          <a:bodyPr vert="horz" lIns="92295" tIns="46148" rIns="92295" bIns="46148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64820"/>
          </a:xfrm>
          <a:prstGeom prst="rect">
            <a:avLst/>
          </a:prstGeom>
        </p:spPr>
        <p:txBody>
          <a:bodyPr vert="horz" lIns="92295" tIns="46148" rIns="92295" bIns="46148" rtlCol="0"/>
          <a:lstStyle>
            <a:lvl1pPr algn="r">
              <a:defRPr sz="1200"/>
            </a:lvl1pPr>
          </a:lstStyle>
          <a:p>
            <a:fld id="{8D27FED2-1BFC-4CC2-AA99-46387E359C44}" type="datetimeFigureOut">
              <a:rPr lang="en-CA" smtClean="0"/>
              <a:pPr/>
              <a:t>2016-08-18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95" tIns="46148" rIns="92295" bIns="46148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1"/>
            <a:ext cx="5486400" cy="4183380"/>
          </a:xfrm>
          <a:prstGeom prst="rect">
            <a:avLst/>
          </a:prstGeom>
        </p:spPr>
        <p:txBody>
          <a:bodyPr vert="horz" lIns="92295" tIns="46148" rIns="92295" bIns="4614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2295" tIns="46148" rIns="92295" bIns="46148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2295" tIns="46148" rIns="92295" bIns="46148" rtlCol="0" anchor="b"/>
          <a:lstStyle>
            <a:lvl1pPr algn="r">
              <a:defRPr sz="1200"/>
            </a:lvl1pPr>
          </a:lstStyle>
          <a:p>
            <a:fld id="{E60188ED-B514-44F3-9544-1FE7332C1556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35002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520AF-F15B-48E8-A4F3-71AFF32DC4D7}" type="datetimeFigureOut">
              <a:rPr lang="en-CA" smtClean="0"/>
              <a:pPr/>
              <a:t>2016-08-18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6D228-0DC0-47D4-BB34-F835F20B27DB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7" name="Picture 6" descr="Logo Cornerstone International Group Logo August 2012.jpg"/>
          <p:cNvPicPr/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438125"/>
            <a:ext cx="1280160" cy="86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33941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923112" cy="1143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>
                <a:latin typeface="Century Gothic" pitchFamily="34" charset="0"/>
              </a:defRPr>
            </a:lvl1pPr>
            <a:lvl2pPr>
              <a:defRPr sz="2400">
                <a:latin typeface="Century Gothic" pitchFamily="34" charset="0"/>
              </a:defRPr>
            </a:lvl2pPr>
            <a:lvl3pPr>
              <a:defRPr sz="2000">
                <a:latin typeface="Century Gothic" pitchFamily="34" charset="0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520AF-F15B-48E8-A4F3-71AFF32DC4D7}" type="datetimeFigureOut">
              <a:rPr lang="en-CA" smtClean="0"/>
              <a:pPr/>
              <a:t>2016-08-18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6D228-0DC0-47D4-BB34-F835F20B27DB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7" name="Picture 6" descr="Logo Cornerstone International Group Logo August 2012.jpg"/>
          <p:cNvPicPr/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404664"/>
            <a:ext cx="1280160" cy="86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73614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520AF-F15B-48E8-A4F3-71AFF32DC4D7}" type="datetimeFigureOut">
              <a:rPr lang="en-CA" smtClean="0"/>
              <a:pPr/>
              <a:t>2016-08-18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6D228-0DC0-47D4-BB34-F835F20B27D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6673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520AF-F15B-48E8-A4F3-71AFF32DC4D7}" type="datetimeFigureOut">
              <a:rPr lang="en-CA" smtClean="0"/>
              <a:pPr/>
              <a:t>2016-08-18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6D228-0DC0-47D4-BB34-F835F20B27D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59720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520AF-F15B-48E8-A4F3-71AFF32DC4D7}" type="datetimeFigureOut">
              <a:rPr lang="en-CA" smtClean="0"/>
              <a:pPr/>
              <a:t>2016-08-18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6D228-0DC0-47D4-BB34-F835F20B27D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8002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520AF-F15B-48E8-A4F3-71AFF32DC4D7}" type="datetimeFigureOut">
              <a:rPr lang="en-CA" smtClean="0"/>
              <a:pPr/>
              <a:t>2016-08-18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6D228-0DC0-47D4-BB34-F835F20B27D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06985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520AF-F15B-48E8-A4F3-71AFF32DC4D7}" type="datetimeFigureOut">
              <a:rPr lang="en-CA" smtClean="0"/>
              <a:pPr/>
              <a:t>2016-08-18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6D228-0DC0-47D4-BB34-F835F20B27D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23299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520AF-F15B-48E8-A4F3-71AFF32DC4D7}" type="datetimeFigureOut">
              <a:rPr lang="en-CA" smtClean="0"/>
              <a:pPr/>
              <a:t>2016-08-18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6D228-0DC0-47D4-BB34-F835F20B27D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788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520AF-F15B-48E8-A4F3-71AFF32DC4D7}" type="datetimeFigureOut">
              <a:rPr lang="en-CA" smtClean="0"/>
              <a:pPr/>
              <a:t>2016-08-18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6D228-0DC0-47D4-BB34-F835F20B27D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33606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520AF-F15B-48E8-A4F3-71AFF32DC4D7}" type="datetimeFigureOut">
              <a:rPr lang="en-CA" smtClean="0"/>
              <a:pPr/>
              <a:t>2016-08-18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6D228-0DC0-47D4-BB34-F835F20B27D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0321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520AF-F15B-48E8-A4F3-71AFF32DC4D7}" type="datetimeFigureOut">
              <a:rPr lang="en-CA" smtClean="0"/>
              <a:pPr/>
              <a:t>2016-08-18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6D228-0DC0-47D4-BB34-F835F20B27D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9134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7000">
              <a:schemeClr val="bg1">
                <a:tint val="40000"/>
                <a:satMod val="350000"/>
              </a:schemeClr>
            </a:gs>
            <a:gs pos="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520AF-F15B-48E8-A4F3-71AFF32DC4D7}" type="datetimeFigureOut">
              <a:rPr lang="en-CA" smtClean="0"/>
              <a:pPr/>
              <a:t>2016-08-18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6D228-0DC0-47D4-BB34-F835F20B27D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67858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larry-shoemaker@cornerstone-group.com" TargetMode="External"/><Relationship Id="rId2" Type="http://schemas.openxmlformats.org/officeDocument/2006/relationships/hyperlink" Target="mailto:simon-wan@cornerstone-group.com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9" descr="未标题-1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6" y="80515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itle 1"/>
          <p:cNvSpPr txBox="1">
            <a:spLocks/>
          </p:cNvSpPr>
          <p:nvPr/>
        </p:nvSpPr>
        <p:spPr bwMode="auto">
          <a:xfrm>
            <a:off x="2504920" y="747135"/>
            <a:ext cx="6660232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CA" altLang="zh-CN" sz="36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endParaRPr lang="en-CA" altLang="zh-CN" sz="36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en-CA" altLang="zh-CN" sz="44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Achieve More With </a:t>
            </a:r>
            <a:r>
              <a:rPr lang="en-US" altLang="zh-CN" sz="44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Cornerstone</a:t>
            </a:r>
            <a:r>
              <a:rPr lang="en-US" altLang="zh-CN" sz="3600" i="1" dirty="0">
                <a:solidFill>
                  <a:srgbClr val="FF0000"/>
                </a:solidFill>
              </a:rPr>
              <a:t>™ </a:t>
            </a:r>
            <a:endParaRPr lang="en-CA" altLang="zh-CN" sz="4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en-CA" altLang="zh-CN" sz="44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</a:t>
            </a:r>
            <a:r>
              <a:rPr lang="en-CA" altLang="zh-CN" sz="3200" b="1" dirty="0">
                <a:latin typeface="Tahoma" pitchFamily="34" charset="0"/>
                <a:cs typeface="Tahoma" pitchFamily="34" charset="0"/>
              </a:rPr>
              <a:t>Global Services Introduction</a:t>
            </a:r>
          </a:p>
          <a:p>
            <a:pPr algn="ctr"/>
            <a:r>
              <a:rPr lang="en-CA" altLang="zh-CN" sz="24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  </a:t>
            </a:r>
          </a:p>
          <a:p>
            <a:pPr algn="ctr"/>
            <a:r>
              <a:rPr lang="en-CA" altLang="zh-CN" sz="24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</a:t>
            </a:r>
          </a:p>
        </p:txBody>
      </p:sp>
      <p:pic>
        <p:nvPicPr>
          <p:cNvPr id="25604" name="Picture 6" descr="Logo Cornerstone International Group Logo August 20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5516563"/>
            <a:ext cx="1279525" cy="86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Rectangle 8"/>
          <p:cNvSpPr>
            <a:spLocks noChangeArrowheads="1"/>
          </p:cNvSpPr>
          <p:nvPr/>
        </p:nvSpPr>
        <p:spPr bwMode="auto">
          <a:xfrm>
            <a:off x="0" y="98425"/>
            <a:ext cx="22066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1100">
                <a:solidFill>
                  <a:srgbClr val="1F497D"/>
                </a:solidFill>
                <a:latin typeface="Calibri" pitchFamily="34" charset="0"/>
                <a:cs typeface="Times New Roman" pitchFamily="18" charset="0"/>
              </a:rPr>
              <a:t>I</a:t>
            </a:r>
            <a:endParaRPr lang="en-US" altLang="zh-CN"/>
          </a:p>
        </p:txBody>
      </p:sp>
      <p:sp>
        <p:nvSpPr>
          <p:cNvPr id="2" name="TextBox 1"/>
          <p:cNvSpPr txBox="1"/>
          <p:nvPr/>
        </p:nvSpPr>
        <p:spPr>
          <a:xfrm>
            <a:off x="3563888" y="3787338"/>
            <a:ext cx="53118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altLang="zh-CN" sz="24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Cornerstone International Group</a:t>
            </a:r>
          </a:p>
          <a:p>
            <a:endParaRPr lang="en-C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solidFill>
                  <a:srgbClr val="FF0000"/>
                </a:solidFill>
              </a:rPr>
              <a:t>Who We Are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b="1" cap="small" dirty="0"/>
              <a:t>Global Solution</a:t>
            </a:r>
          </a:p>
          <a:p>
            <a:pPr marL="0" indent="0">
              <a:buNone/>
            </a:pPr>
            <a:r>
              <a:rPr lang="en-CA" cap="small" dirty="0"/>
              <a:t>	</a:t>
            </a:r>
            <a:r>
              <a:rPr lang="en-CA" dirty="0"/>
              <a:t>in some 35 countries, 63 offices.</a:t>
            </a:r>
          </a:p>
          <a:p>
            <a:pPr marL="0" indent="0">
              <a:buNone/>
            </a:pPr>
            <a:endParaRPr lang="en-CA" dirty="0"/>
          </a:p>
          <a:p>
            <a:r>
              <a:rPr lang="en-CA" b="1" cap="small" dirty="0"/>
              <a:t>Committed Consultants</a:t>
            </a:r>
          </a:p>
          <a:p>
            <a:pPr marL="457200" lvl="1" indent="0">
              <a:buNone/>
            </a:pPr>
            <a:r>
              <a:rPr lang="en-CA" dirty="0"/>
              <a:t>	equity partners locally with deep regional knowledge 	and expertise  </a:t>
            </a:r>
          </a:p>
          <a:p>
            <a:pPr marL="457200" lvl="1" indent="0">
              <a:buNone/>
            </a:pPr>
            <a:endParaRPr lang="en-CA" dirty="0"/>
          </a:p>
          <a:p>
            <a:r>
              <a:rPr lang="en-CA" b="1" cap="small" dirty="0"/>
              <a:t>Best Practices</a:t>
            </a:r>
          </a:p>
          <a:p>
            <a:pPr marL="0" indent="0">
              <a:buNone/>
            </a:pPr>
            <a:r>
              <a:rPr lang="en-CA" cap="small" dirty="0"/>
              <a:t>	</a:t>
            </a:r>
            <a:r>
              <a:rPr lang="en-CA" dirty="0"/>
              <a:t>lessons learned &amp; shared across six continents</a:t>
            </a:r>
          </a:p>
          <a:p>
            <a:pPr marL="0" indent="0">
              <a:buNone/>
            </a:pPr>
            <a:endParaRPr lang="en-CA" dirty="0"/>
          </a:p>
          <a:p>
            <a:r>
              <a:rPr lang="en-CA" b="1" cap="small" dirty="0"/>
              <a:t>Stable Structure</a:t>
            </a:r>
          </a:p>
          <a:p>
            <a:pPr marL="0" indent="0">
              <a:buNone/>
            </a:pPr>
            <a:r>
              <a:rPr lang="en-CA" cap="small" dirty="0"/>
              <a:t>	 since 1989, over </a:t>
            </a:r>
            <a:r>
              <a:rPr lang="en-CA" dirty="0"/>
              <a:t>25 years of services</a:t>
            </a:r>
          </a:p>
          <a:p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22176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rgbClr val="FF0000"/>
                </a:solidFill>
              </a:rPr>
              <a:t>What We Deliver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b="1" dirty="0"/>
              <a:t>Our core competency is Retained Executive Search. </a:t>
            </a:r>
          </a:p>
          <a:p>
            <a:endParaRPr lang="en-US" dirty="0"/>
          </a:p>
          <a:p>
            <a:r>
              <a:rPr lang="en-US" dirty="0"/>
              <a:t>To find the best candidate we benefit from deep, diverse contacts across a global network and state-of-the art assessment.   </a:t>
            </a:r>
          </a:p>
          <a:p>
            <a:endParaRPr lang="en-US" dirty="0"/>
          </a:p>
          <a:p>
            <a:r>
              <a:rPr lang="en-US" dirty="0"/>
              <a:t>After finding the best candidate, we believe the most important factors leading to success are coaching and peer group support.  </a:t>
            </a:r>
          </a:p>
          <a:p>
            <a:endParaRPr lang="en-US" dirty="0"/>
          </a:p>
          <a:p>
            <a:endParaRPr lang="en-US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44580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solidFill>
                  <a:srgbClr val="FF0000"/>
                </a:solidFill>
              </a:rPr>
              <a:t>Our Global Services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608512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/>
              <a:t>Retained Executive Search</a:t>
            </a:r>
            <a:r>
              <a:rPr lang="en-US" dirty="0"/>
              <a:t> and key position recruitment</a:t>
            </a:r>
          </a:p>
          <a:p>
            <a:endParaRPr lang="en-US" dirty="0"/>
          </a:p>
          <a:p>
            <a:r>
              <a:rPr lang="en-US" b="1" dirty="0"/>
              <a:t>CEO Advisory</a:t>
            </a:r>
            <a:r>
              <a:rPr lang="en-US" dirty="0"/>
              <a:t> (including Cornerstone CEO  committees - CCC)</a:t>
            </a:r>
          </a:p>
          <a:p>
            <a:endParaRPr lang="en-US" dirty="0"/>
          </a:p>
          <a:p>
            <a:r>
              <a:rPr lang="en-US" b="1" dirty="0"/>
              <a:t>Executive Coaching </a:t>
            </a:r>
            <a:r>
              <a:rPr lang="en-US" dirty="0"/>
              <a:t>(maximizing talent and accelerating ROI) 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b="1" dirty="0"/>
              <a:t> Assessments </a:t>
            </a:r>
            <a:r>
              <a:rPr lang="en-US" dirty="0"/>
              <a:t>(keeping square pegs out of round holes)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445801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rgbClr val="FF0000"/>
                </a:solidFill>
              </a:rPr>
              <a:t>What We Bring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268760"/>
            <a:ext cx="8784976" cy="547260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CA" b="1" dirty="0">
              <a:solidFill>
                <a:srgbClr val="7030A0"/>
              </a:solidFill>
            </a:endParaRPr>
          </a:p>
          <a:p>
            <a:r>
              <a:rPr lang="en-CA" b="1" dirty="0"/>
              <a:t>Quality and commitment</a:t>
            </a:r>
          </a:p>
          <a:p>
            <a:pPr lvl="1"/>
            <a:r>
              <a:rPr lang="en-CA" dirty="0"/>
              <a:t>Global Top-10 firm, local leadership</a:t>
            </a:r>
          </a:p>
          <a:p>
            <a:pPr lvl="1"/>
            <a:endParaRPr lang="en-CA" dirty="0"/>
          </a:p>
          <a:p>
            <a:r>
              <a:rPr lang="en-CA" b="1" dirty="0"/>
              <a:t>Expertise</a:t>
            </a:r>
          </a:p>
          <a:p>
            <a:pPr lvl="1"/>
            <a:r>
              <a:rPr lang="en-CA" dirty="0"/>
              <a:t>Senior, long-tenured consultants</a:t>
            </a:r>
          </a:p>
          <a:p>
            <a:pPr lvl="1"/>
            <a:endParaRPr lang="en-CA" dirty="0"/>
          </a:p>
          <a:p>
            <a:r>
              <a:rPr lang="en-CA" b="1" dirty="0"/>
              <a:t>Diversification</a:t>
            </a:r>
          </a:p>
          <a:p>
            <a:pPr lvl="1"/>
            <a:r>
              <a:rPr lang="en-CA" dirty="0"/>
              <a:t>Broad experience in industries, functions</a:t>
            </a:r>
          </a:p>
          <a:p>
            <a:pPr lvl="1"/>
            <a:endParaRPr lang="en-CA" dirty="0"/>
          </a:p>
          <a:p>
            <a:r>
              <a:rPr lang="en-CA" b="1" dirty="0"/>
              <a:t>Adaptability</a:t>
            </a:r>
          </a:p>
          <a:p>
            <a:pPr lvl="1"/>
            <a:r>
              <a:rPr lang="en-CA" dirty="0"/>
              <a:t>Clients from Fortune 1000 firms to local Champions</a:t>
            </a:r>
          </a:p>
          <a:p>
            <a:pPr lvl="1"/>
            <a:endParaRPr lang="en-CA" dirty="0"/>
          </a:p>
          <a:p>
            <a:r>
              <a:rPr lang="en-CA" b="1" dirty="0"/>
              <a:t>Simplicity</a:t>
            </a:r>
          </a:p>
          <a:p>
            <a:pPr lvl="1"/>
            <a:r>
              <a:rPr lang="en-CA" dirty="0"/>
              <a:t>Single window contact for multinational mandate</a:t>
            </a:r>
          </a:p>
          <a:p>
            <a:pPr marL="0" indent="0" algn="ctr">
              <a:buNone/>
            </a:pPr>
            <a:endParaRPr lang="en-CA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4541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23112" cy="864096"/>
          </a:xfrm>
        </p:spPr>
        <p:txBody>
          <a:bodyPr anchor="t">
            <a:normAutofit/>
          </a:bodyPr>
          <a:lstStyle/>
          <a:p>
            <a:r>
              <a:rPr lang="en-CA" dirty="0">
                <a:solidFill>
                  <a:srgbClr val="FF0000"/>
                </a:solidFill>
              </a:rPr>
              <a:t>What Drives 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40768"/>
            <a:ext cx="8964488" cy="5661248"/>
          </a:xfrm>
        </p:spPr>
        <p:txBody>
          <a:bodyPr>
            <a:normAutofit fontScale="85000" lnSpcReduction="20000"/>
          </a:bodyPr>
          <a:lstStyle/>
          <a:p>
            <a:r>
              <a:rPr lang="en-CA" b="1" dirty="0"/>
              <a:t>Excellence</a:t>
            </a:r>
          </a:p>
          <a:p>
            <a:pPr lvl="1"/>
            <a:r>
              <a:rPr lang="en-CA" dirty="0"/>
              <a:t>We pursue excellence in everything we do</a:t>
            </a:r>
          </a:p>
          <a:p>
            <a:pPr lvl="1"/>
            <a:endParaRPr lang="en-CA" dirty="0"/>
          </a:p>
          <a:p>
            <a:r>
              <a:rPr lang="en-CA" b="1" dirty="0"/>
              <a:t>Professionalism</a:t>
            </a:r>
          </a:p>
          <a:p>
            <a:pPr lvl="1"/>
            <a:r>
              <a:rPr lang="en-CA" dirty="0"/>
              <a:t>Highly qualified consultants, proprietary technology</a:t>
            </a:r>
          </a:p>
          <a:p>
            <a:pPr lvl="1"/>
            <a:endParaRPr lang="en-CA" dirty="0"/>
          </a:p>
          <a:p>
            <a:r>
              <a:rPr lang="en-CA" b="1" dirty="0"/>
              <a:t>Trust</a:t>
            </a:r>
          </a:p>
          <a:p>
            <a:pPr lvl="1"/>
            <a:r>
              <a:rPr lang="en-CA" dirty="0"/>
              <a:t>Over 90% of our clientele are repeat or referred</a:t>
            </a:r>
          </a:p>
          <a:p>
            <a:pPr lvl="1"/>
            <a:endParaRPr lang="en-CA" dirty="0"/>
          </a:p>
          <a:p>
            <a:r>
              <a:rPr lang="en-CA" b="1" dirty="0"/>
              <a:t>Integrity</a:t>
            </a:r>
          </a:p>
          <a:p>
            <a:pPr lvl="1"/>
            <a:r>
              <a:rPr lang="en-CA" dirty="0"/>
              <a:t>Our reputation depends totally on your satisfaction</a:t>
            </a:r>
          </a:p>
          <a:p>
            <a:pPr lvl="1"/>
            <a:endParaRPr lang="en-CA" dirty="0"/>
          </a:p>
          <a:p>
            <a:r>
              <a:rPr lang="en-CA" b="1" dirty="0"/>
              <a:t>Respect</a:t>
            </a:r>
          </a:p>
          <a:p>
            <a:pPr lvl="1"/>
            <a:r>
              <a:rPr lang="en-CA" dirty="0"/>
              <a:t>Our equity partners locally are widely respected in their communities</a:t>
            </a:r>
          </a:p>
          <a:p>
            <a:pPr lvl="1"/>
            <a:endParaRPr lang="en-CA" dirty="0"/>
          </a:p>
          <a:p>
            <a:pPr marL="457200" lvl="1" indent="0" algn="ctr">
              <a:buNone/>
            </a:pPr>
            <a:r>
              <a:rPr lang="en-CA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‘Achieve More with Cornerstone’</a:t>
            </a:r>
            <a:endParaRPr lang="en-CA" b="1" dirty="0"/>
          </a:p>
          <a:p>
            <a:pPr marL="457200" lvl="1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733778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solidFill>
                  <a:srgbClr val="FF0000"/>
                </a:solidFill>
              </a:rPr>
              <a:t>1. Retained Executive 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CA" b="1" dirty="0">
                <a:solidFill>
                  <a:srgbClr val="7030A0"/>
                </a:solidFill>
              </a:rPr>
              <a:t>The Right Fit</a:t>
            </a:r>
            <a:r>
              <a:rPr lang="en-CA" b="1" dirty="0">
                <a:solidFill>
                  <a:srgbClr val="0070C0"/>
                </a:solidFill>
              </a:rPr>
              <a:t> </a:t>
            </a:r>
            <a:br>
              <a:rPr lang="en-CA" b="1" dirty="0">
                <a:solidFill>
                  <a:srgbClr val="0070C0"/>
                </a:solidFill>
              </a:rPr>
            </a:br>
            <a:endParaRPr lang="en-CA" b="1" dirty="0">
              <a:solidFill>
                <a:srgbClr val="0070C0"/>
              </a:solidFill>
            </a:endParaRPr>
          </a:p>
          <a:p>
            <a:r>
              <a:rPr lang="en-CA" dirty="0"/>
              <a:t>4 out of 10 new executives fail within 18 months</a:t>
            </a:r>
          </a:p>
          <a:p>
            <a:endParaRPr lang="en-CA" dirty="0"/>
          </a:p>
          <a:p>
            <a:r>
              <a:rPr lang="en-CA" dirty="0"/>
              <a:t>Our key deliverable is compatibility</a:t>
            </a:r>
          </a:p>
          <a:p>
            <a:endParaRPr lang="en-CA" dirty="0"/>
          </a:p>
          <a:p>
            <a:r>
              <a:rPr lang="en-CA" dirty="0"/>
              <a:t>Proprietary</a:t>
            </a:r>
            <a:r>
              <a:rPr lang="en-CA" b="1" dirty="0"/>
              <a:t> </a:t>
            </a:r>
            <a:r>
              <a:rPr lang="en-CA" dirty="0"/>
              <a:t>assessments ensure the best talent</a:t>
            </a:r>
          </a:p>
          <a:p>
            <a:pPr marL="0" indent="0">
              <a:buNone/>
            </a:pPr>
            <a:endParaRPr lang="en-CA" dirty="0"/>
          </a:p>
          <a:p>
            <a:r>
              <a:rPr lang="en-CA" dirty="0"/>
              <a:t>Thorough, “five-star” search process</a:t>
            </a:r>
          </a:p>
          <a:p>
            <a:pPr marL="0" indent="0">
              <a:buNone/>
            </a:pPr>
            <a:endParaRPr lang="en-CA" dirty="0"/>
          </a:p>
          <a:p>
            <a:r>
              <a:rPr lang="en-CA" dirty="0"/>
              <a:t>Reinforcement with </a:t>
            </a:r>
            <a:r>
              <a:rPr lang="en-CA" b="1" dirty="0"/>
              <a:t>‘Cornerstone Plus’</a:t>
            </a:r>
            <a:r>
              <a:rPr lang="en-CA" dirty="0"/>
              <a:t> onboarding support program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396565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en-CA" dirty="0">
                <a:solidFill>
                  <a:srgbClr val="FF0000"/>
                </a:solidFill>
              </a:rPr>
              <a:t>Five-Star Process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17" b="25440"/>
          <a:stretch/>
        </p:blipFill>
        <p:spPr>
          <a:xfrm>
            <a:off x="755576" y="1268760"/>
            <a:ext cx="7542532" cy="4968551"/>
          </a:xfrm>
        </p:spPr>
      </p:pic>
      <p:sp>
        <p:nvSpPr>
          <p:cNvPr id="7" name="TextBox 6"/>
          <p:cNvSpPr txBox="1"/>
          <p:nvPr/>
        </p:nvSpPr>
        <p:spPr>
          <a:xfrm>
            <a:off x="971600" y="1268760"/>
            <a:ext cx="59046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>
                <a:solidFill>
                  <a:srgbClr val="FF0000"/>
                </a:solidFill>
              </a:rPr>
              <a:t>1. DEFINITION</a:t>
            </a:r>
          </a:p>
          <a:p>
            <a:r>
              <a:rPr lang="en-CA" dirty="0"/>
              <a:t>Diagnosis and planning, position specification, complete agreement on the objective.</a:t>
            </a:r>
          </a:p>
        </p:txBody>
      </p:sp>
    </p:spTree>
    <p:extLst>
      <p:ext uri="{BB962C8B-B14F-4D97-AF65-F5344CB8AC3E}">
        <p14:creationId xmlns:p14="http://schemas.microsoft.com/office/powerpoint/2010/main" val="16916088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en-CA" dirty="0">
                <a:solidFill>
                  <a:srgbClr val="FF0000"/>
                </a:solidFill>
              </a:rPr>
              <a:t>Five-Star Process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17" b="25440"/>
          <a:stretch/>
        </p:blipFill>
        <p:spPr>
          <a:xfrm>
            <a:off x="755576" y="1268760"/>
            <a:ext cx="7647250" cy="5112567"/>
          </a:xfrm>
        </p:spPr>
      </p:pic>
      <p:sp>
        <p:nvSpPr>
          <p:cNvPr id="7" name="TextBox 6"/>
          <p:cNvSpPr txBox="1"/>
          <p:nvPr/>
        </p:nvSpPr>
        <p:spPr>
          <a:xfrm>
            <a:off x="989030" y="1268895"/>
            <a:ext cx="70567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>
                <a:solidFill>
                  <a:srgbClr val="FF0000"/>
                </a:solidFill>
              </a:rPr>
              <a:t>2.  RESEARCH</a:t>
            </a:r>
          </a:p>
          <a:p>
            <a:r>
              <a:rPr lang="en-CA" dirty="0"/>
              <a:t>Research and sourcing according to mandate.  Many of our firms maintain databases of </a:t>
            </a:r>
            <a:r>
              <a:rPr lang="en-CA" i="1" dirty="0"/>
              <a:t>pre-screened candidates </a:t>
            </a:r>
            <a:r>
              <a:rPr lang="en-CA" dirty="0"/>
              <a:t>for key positions.</a:t>
            </a:r>
          </a:p>
        </p:txBody>
      </p:sp>
    </p:spTree>
    <p:extLst>
      <p:ext uri="{BB962C8B-B14F-4D97-AF65-F5344CB8AC3E}">
        <p14:creationId xmlns:p14="http://schemas.microsoft.com/office/powerpoint/2010/main" val="16916088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en-CA" dirty="0">
                <a:solidFill>
                  <a:srgbClr val="FF0000"/>
                </a:solidFill>
              </a:rPr>
              <a:t>Five-Star Process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17" b="25440"/>
          <a:stretch/>
        </p:blipFill>
        <p:spPr>
          <a:xfrm>
            <a:off x="827584" y="1259497"/>
            <a:ext cx="7492523" cy="4833799"/>
          </a:xfrm>
        </p:spPr>
      </p:pic>
      <p:sp>
        <p:nvSpPr>
          <p:cNvPr id="6" name="TextBox 5"/>
          <p:cNvSpPr txBox="1"/>
          <p:nvPr/>
        </p:nvSpPr>
        <p:spPr>
          <a:xfrm>
            <a:off x="971600" y="1236238"/>
            <a:ext cx="59046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>
                <a:solidFill>
                  <a:srgbClr val="FF0000"/>
                </a:solidFill>
              </a:rPr>
              <a:t>3.  RECRUITING</a:t>
            </a:r>
          </a:p>
          <a:p>
            <a:r>
              <a:rPr lang="en-CA" dirty="0"/>
              <a:t>We do the heavy lifting. We specify (to agreed norms) and screen likely candidates and present you with the best.</a:t>
            </a:r>
          </a:p>
        </p:txBody>
      </p:sp>
    </p:spTree>
    <p:extLst>
      <p:ext uri="{BB962C8B-B14F-4D97-AF65-F5344CB8AC3E}">
        <p14:creationId xmlns:p14="http://schemas.microsoft.com/office/powerpoint/2010/main" val="1691608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en-CA" dirty="0">
                <a:solidFill>
                  <a:srgbClr val="FF0000"/>
                </a:solidFill>
              </a:rPr>
              <a:t>Five-Star Process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17" b="25440"/>
          <a:stretch/>
        </p:blipFill>
        <p:spPr>
          <a:xfrm>
            <a:off x="755576" y="1340768"/>
            <a:ext cx="7632848" cy="4896544"/>
          </a:xfrm>
        </p:spPr>
      </p:pic>
      <p:sp>
        <p:nvSpPr>
          <p:cNvPr id="6" name="TextBox 5"/>
          <p:cNvSpPr txBox="1"/>
          <p:nvPr/>
        </p:nvSpPr>
        <p:spPr>
          <a:xfrm>
            <a:off x="971600" y="1196752"/>
            <a:ext cx="7200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>
                <a:solidFill>
                  <a:srgbClr val="FF0000"/>
                </a:solidFill>
              </a:rPr>
              <a:t>4.  SELECTION</a:t>
            </a:r>
          </a:p>
          <a:p>
            <a:r>
              <a:rPr lang="en-CA" dirty="0"/>
              <a:t>We will lead the interview to an agreed format if you wish. We verify references. Expert assessments and psychometric analyses lead to success.</a:t>
            </a:r>
          </a:p>
        </p:txBody>
      </p:sp>
    </p:spTree>
    <p:extLst>
      <p:ext uri="{BB962C8B-B14F-4D97-AF65-F5344CB8AC3E}">
        <p14:creationId xmlns:p14="http://schemas.microsoft.com/office/powerpoint/2010/main" val="16916088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en-CA" dirty="0">
                <a:solidFill>
                  <a:srgbClr val="FF0000"/>
                </a:solidFill>
              </a:rPr>
              <a:t>Five-Star Process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17" b="25440"/>
          <a:stretch/>
        </p:blipFill>
        <p:spPr>
          <a:xfrm>
            <a:off x="866800" y="1628800"/>
            <a:ext cx="7410400" cy="5040560"/>
          </a:xfrm>
        </p:spPr>
      </p:pic>
      <p:sp>
        <p:nvSpPr>
          <p:cNvPr id="6" name="TextBox 5"/>
          <p:cNvSpPr txBox="1"/>
          <p:nvPr/>
        </p:nvSpPr>
        <p:spPr>
          <a:xfrm>
            <a:off x="1115616" y="1301552"/>
            <a:ext cx="6192688" cy="101566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CA" sz="2400" b="1" dirty="0">
                <a:solidFill>
                  <a:srgbClr val="FF0000"/>
                </a:solidFill>
              </a:rPr>
              <a:t>5.  HIRE</a:t>
            </a:r>
          </a:p>
          <a:p>
            <a:r>
              <a:rPr lang="en-CA" dirty="0"/>
              <a:t>We handle the offer letter, negotiations and post-hire follow-up.  We’re done only when you are satisfied.</a:t>
            </a:r>
          </a:p>
        </p:txBody>
      </p:sp>
    </p:spTree>
    <p:extLst>
      <p:ext uri="{BB962C8B-B14F-4D97-AF65-F5344CB8AC3E}">
        <p14:creationId xmlns:p14="http://schemas.microsoft.com/office/powerpoint/2010/main" val="16916088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rgbClr val="FF0000"/>
                </a:solidFill>
              </a:rPr>
              <a:t>Cornerstone Plus</a:t>
            </a:r>
            <a:r>
              <a:rPr lang="en-CA" dirty="0"/>
              <a:t> </a:t>
            </a:r>
            <a:endParaRPr lang="en-CA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b="1" dirty="0">
                <a:solidFill>
                  <a:srgbClr val="7030A0"/>
                </a:solidFill>
              </a:rPr>
              <a:t>Developing Star Performers </a:t>
            </a:r>
            <a:r>
              <a:rPr lang="en-CA" b="1" dirty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endParaRPr lang="en-CA" b="1" dirty="0">
              <a:solidFill>
                <a:srgbClr val="FF0000"/>
              </a:solidFill>
            </a:endParaRPr>
          </a:p>
          <a:p>
            <a:r>
              <a:rPr lang="en-CA" dirty="0"/>
              <a:t>Unique add-on to secure new hire’s success</a:t>
            </a:r>
          </a:p>
          <a:p>
            <a:endParaRPr lang="en-CA" dirty="0"/>
          </a:p>
          <a:p>
            <a:r>
              <a:rPr lang="en-CA" dirty="0"/>
              <a:t>Combines elements from our coaching and on-boarding programs</a:t>
            </a:r>
          </a:p>
          <a:p>
            <a:endParaRPr lang="en-CA" dirty="0"/>
          </a:p>
          <a:p>
            <a:r>
              <a:rPr lang="en-CA" dirty="0"/>
              <a:t>Custom designed to match your needs</a:t>
            </a:r>
          </a:p>
          <a:p>
            <a:endParaRPr lang="en-CA" dirty="0"/>
          </a:p>
          <a:p>
            <a:r>
              <a:rPr lang="en-CA" dirty="0"/>
              <a:t>“Immersion” program design for fast results and rapid ROI</a:t>
            </a:r>
          </a:p>
        </p:txBody>
      </p:sp>
    </p:spTree>
    <p:extLst>
      <p:ext uri="{BB962C8B-B14F-4D97-AF65-F5344CB8AC3E}">
        <p14:creationId xmlns:p14="http://schemas.microsoft.com/office/powerpoint/2010/main" val="23801397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solidFill>
                  <a:srgbClr val="FF0000"/>
                </a:solidFill>
              </a:rPr>
              <a:t>2) CEO ADVISORY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dirty="0"/>
              <a:t>Helping CEOS and the Board to bring </a:t>
            </a:r>
            <a:r>
              <a:rPr lang="en-CA" b="1" i="1" dirty="0"/>
              <a:t>better </a:t>
            </a:r>
            <a:r>
              <a:rPr lang="en-CA" dirty="0"/>
              <a:t>judgement, objectivity and results</a:t>
            </a:r>
          </a:p>
          <a:p>
            <a:pPr marL="0" indent="0">
              <a:buNone/>
            </a:pPr>
            <a:endParaRPr lang="en-CA" dirty="0"/>
          </a:p>
          <a:p>
            <a:endParaRPr lang="en-CA" dirty="0"/>
          </a:p>
        </p:txBody>
      </p:sp>
      <p:pic>
        <p:nvPicPr>
          <p:cNvPr id="5" name="Picture 4" descr="圆桌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2348880"/>
            <a:ext cx="5625474" cy="3439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6463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solidFill>
                  <a:srgbClr val="FF0000"/>
                </a:solidFill>
              </a:rPr>
              <a:t>Board &amp; CEO ADVISORY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CA" b="1" dirty="0">
                <a:solidFill>
                  <a:srgbClr val="7030A0"/>
                </a:solidFill>
              </a:rPr>
              <a:t>Key Programs</a:t>
            </a:r>
            <a:r>
              <a:rPr lang="en-CA" b="1" dirty="0"/>
              <a:t>       </a:t>
            </a:r>
          </a:p>
          <a:p>
            <a:pPr>
              <a:buNone/>
            </a:pPr>
            <a:endParaRPr lang="en-CA" b="1" dirty="0"/>
          </a:p>
          <a:p>
            <a:pPr>
              <a:buNone/>
            </a:pPr>
            <a:r>
              <a:rPr lang="en-CA" b="1" dirty="0"/>
              <a:t>   </a:t>
            </a:r>
            <a:endParaRPr lang="en-US" dirty="0"/>
          </a:p>
          <a:p>
            <a:r>
              <a:rPr lang="en-CA" dirty="0"/>
              <a:t>Independent Director  Search </a:t>
            </a:r>
          </a:p>
          <a:p>
            <a:endParaRPr lang="en-CA" dirty="0"/>
          </a:p>
          <a:p>
            <a:endParaRPr lang="en-CA" dirty="0"/>
          </a:p>
          <a:p>
            <a:r>
              <a:rPr lang="en-CA" dirty="0"/>
              <a:t>Cornerstone CEO Committee (CCC), </a:t>
            </a:r>
          </a:p>
          <a:p>
            <a:pPr>
              <a:buNone/>
            </a:pPr>
            <a:r>
              <a:rPr lang="en-CA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8566463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6480720" cy="1143000"/>
          </a:xfrm>
          <a:ln>
            <a:solidFill>
              <a:srgbClr val="FFFF00"/>
            </a:solidFill>
          </a:ln>
        </p:spPr>
        <p:txBody>
          <a:bodyPr>
            <a:normAutofit fontScale="90000"/>
          </a:bodyPr>
          <a:lstStyle/>
          <a:p>
            <a:r>
              <a:rPr lang="en-CA" sz="3600" b="1" dirty="0">
                <a:solidFill>
                  <a:srgbClr val="FF0000"/>
                </a:solidFill>
              </a:rPr>
              <a:t>Cornerstone CEO Committee (CCC)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CA" b="1" dirty="0">
                <a:solidFill>
                  <a:srgbClr val="7030A0"/>
                </a:solidFill>
              </a:rPr>
              <a:t>Key Deliverables</a:t>
            </a:r>
            <a:r>
              <a:rPr lang="en-CA" b="1" dirty="0"/>
              <a:t> </a:t>
            </a:r>
          </a:p>
          <a:p>
            <a:endParaRPr lang="en-US" dirty="0"/>
          </a:p>
          <a:p>
            <a:r>
              <a:rPr lang="x-none"/>
              <a:t>CCC provides professionally facilitated, confidential peer advisory groups for CEOs, executives and business owners. </a:t>
            </a:r>
            <a:endParaRPr lang="en-US" dirty="0"/>
          </a:p>
          <a:p>
            <a:endParaRPr lang="en-US" dirty="0"/>
          </a:p>
          <a:p>
            <a:r>
              <a:rPr lang="x-none"/>
              <a:t>A trusted group of CEOs </a:t>
            </a:r>
            <a:r>
              <a:rPr lang="en-US" dirty="0"/>
              <a:t>meets</a:t>
            </a:r>
            <a:r>
              <a:rPr lang="x-none"/>
              <a:t> regularly to address real life business issues affecting performance of the business. </a:t>
            </a:r>
            <a:endParaRPr lang="en-US" dirty="0"/>
          </a:p>
          <a:p>
            <a:endParaRPr lang="en-US" dirty="0"/>
          </a:p>
          <a:p>
            <a:r>
              <a:rPr lang="x-none"/>
              <a:t>CEO </a:t>
            </a:r>
            <a:r>
              <a:rPr lang="en-CA" dirty="0"/>
              <a:t>can </a:t>
            </a:r>
            <a:r>
              <a:rPr lang="x-none"/>
              <a:t>reflect, bounce ideas off </a:t>
            </a:r>
            <a:r>
              <a:rPr lang="en-US" dirty="0"/>
              <a:t>his or her </a:t>
            </a:r>
            <a:r>
              <a:rPr lang="x-none"/>
              <a:t>peers, or get wise counsel from peer CEOs &amp; the experienced CEO advisor. </a:t>
            </a:r>
            <a:endParaRPr lang="en-US" dirty="0"/>
          </a:p>
          <a:p>
            <a:endParaRPr lang="en-US" dirty="0"/>
          </a:p>
          <a:p>
            <a:r>
              <a:rPr lang="x-none"/>
              <a:t>CCC sessions are held </a:t>
            </a:r>
            <a:r>
              <a:rPr lang="en-US" dirty="0"/>
              <a:t>12 </a:t>
            </a:r>
            <a:r>
              <a:rPr lang="x-none"/>
              <a:t>times a year, </a:t>
            </a:r>
            <a:r>
              <a:rPr lang="en-US" dirty="0"/>
              <a:t>eight </a:t>
            </a:r>
            <a:r>
              <a:rPr lang="x-none"/>
              <a:t>sessions in group settings and </a:t>
            </a:r>
            <a:r>
              <a:rPr lang="en-US" dirty="0"/>
              <a:t>four </a:t>
            </a:r>
            <a:r>
              <a:rPr lang="x-none"/>
              <a:t>sessions one-on-one.</a:t>
            </a:r>
            <a:endParaRPr lang="en-US" dirty="0"/>
          </a:p>
          <a:p>
            <a:pPr>
              <a:buNone/>
            </a:pPr>
            <a:endParaRPr lang="en-US" dirty="0"/>
          </a:p>
          <a:p>
            <a:pPr lvl="1"/>
            <a:endParaRPr lang="en-US" dirty="0"/>
          </a:p>
          <a:p>
            <a:pPr lvl="1">
              <a:buNone/>
            </a:pPr>
            <a:endParaRPr lang="en-US" dirty="0"/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566463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>
                <a:solidFill>
                  <a:srgbClr val="FF0000"/>
                </a:solidFill>
              </a:rPr>
              <a:t>3. Executive Coaching Services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96752"/>
            <a:ext cx="8964488" cy="45365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dirty="0"/>
              <a:t>Structured coaching together with professional profiling / assessments of executive improves</a:t>
            </a:r>
            <a:r>
              <a:rPr lang="en-CA" dirty="0">
                <a:solidFill>
                  <a:srgbClr val="FF0000"/>
                </a:solidFill>
              </a:rPr>
              <a:t> </a:t>
            </a:r>
            <a:r>
              <a:rPr lang="en-CA" u="sng" dirty="0"/>
              <a:t>individual</a:t>
            </a:r>
            <a:r>
              <a:rPr lang="en-CA" dirty="0"/>
              <a:t>  performance &amp; builds better </a:t>
            </a:r>
            <a:r>
              <a:rPr lang="en-CA" u="sng" dirty="0"/>
              <a:t>team</a:t>
            </a:r>
            <a:r>
              <a:rPr lang="en-CA" dirty="0"/>
              <a:t> success</a:t>
            </a:r>
          </a:p>
          <a:p>
            <a:endParaRPr lang="en-CA" dirty="0">
              <a:solidFill>
                <a:srgbClr val="FF0000"/>
              </a:solidFill>
            </a:endParaRPr>
          </a:p>
          <a:p>
            <a:endParaRPr lang="en-CA" dirty="0">
              <a:solidFill>
                <a:srgbClr val="FF0000"/>
              </a:solidFill>
            </a:endParaRPr>
          </a:p>
          <a:p>
            <a:endParaRPr lang="en-CA" dirty="0"/>
          </a:p>
          <a:p>
            <a:pPr marL="457200" lvl="1" indent="0">
              <a:buNone/>
            </a:pPr>
            <a:endParaRPr lang="en-CA" dirty="0"/>
          </a:p>
          <a:p>
            <a:pPr marL="457200" lvl="1" indent="0">
              <a:buNone/>
            </a:pPr>
            <a:endParaRPr lang="en-CA" dirty="0"/>
          </a:p>
        </p:txBody>
      </p:sp>
      <p:pic>
        <p:nvPicPr>
          <p:cNvPr id="5" name="Picture 4" descr="Caochin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3204020"/>
            <a:ext cx="5976664" cy="365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065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solidFill>
                  <a:srgbClr val="FF0000"/>
                </a:solidFill>
              </a:rPr>
              <a:t>Executive Coaching Services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514116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CA" sz="3800" b="1" dirty="0">
                <a:solidFill>
                  <a:srgbClr val="7030A0"/>
                </a:solidFill>
              </a:rPr>
              <a:t>Coaching Focus</a:t>
            </a:r>
          </a:p>
          <a:p>
            <a:pPr marL="0" indent="0">
              <a:buNone/>
            </a:pPr>
            <a:endParaRPr lang="en-CA" b="1" dirty="0">
              <a:solidFill>
                <a:srgbClr val="7030A0"/>
              </a:solidFill>
            </a:endParaRPr>
          </a:p>
          <a:p>
            <a:r>
              <a:rPr lang="en-CA" dirty="0"/>
              <a:t>One-on-one executive coaching</a:t>
            </a:r>
          </a:p>
          <a:p>
            <a:endParaRPr lang="en-CA" dirty="0"/>
          </a:p>
          <a:p>
            <a:r>
              <a:rPr lang="en-NZ" dirty="0"/>
              <a:t>Assessments  - Executive Profiling Tools</a:t>
            </a:r>
          </a:p>
          <a:p>
            <a:endParaRPr lang="en-NZ" dirty="0"/>
          </a:p>
          <a:p>
            <a:r>
              <a:rPr lang="en-CA" dirty="0"/>
              <a:t>New leader transition / </a:t>
            </a:r>
            <a:r>
              <a:rPr lang="en-CA" dirty="0" err="1"/>
              <a:t>onboarding</a:t>
            </a:r>
            <a:endParaRPr lang="en-CA" dirty="0"/>
          </a:p>
          <a:p>
            <a:endParaRPr lang="en-CA" dirty="0"/>
          </a:p>
          <a:p>
            <a:r>
              <a:rPr lang="en-CA" dirty="0"/>
              <a:t>Single window solutions for coaching your leadership team globally and professionally</a:t>
            </a:r>
          </a:p>
          <a:p>
            <a:endParaRPr lang="en-CA" dirty="0"/>
          </a:p>
          <a:p>
            <a:r>
              <a:rPr lang="en-CA" dirty="0"/>
              <a:t>ICF accredited ‘Cornerstone Executive Coach Certification (CECC)’ program, now available in India and China</a:t>
            </a:r>
          </a:p>
          <a:p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15041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solidFill>
                  <a:srgbClr val="FF0000"/>
                </a:solidFill>
              </a:rPr>
              <a:t>Executive Coaching Services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sz="3200" b="1" dirty="0">
                <a:solidFill>
                  <a:srgbClr val="7030A0"/>
                </a:solidFill>
                <a:latin typeface="Century Gothic" pitchFamily="34" charset="0"/>
              </a:rPr>
              <a:t>Delivery of Coaching Services</a:t>
            </a:r>
          </a:p>
          <a:p>
            <a:pPr marL="0" indent="0">
              <a:buNone/>
            </a:pPr>
            <a:endParaRPr lang="en-CA" b="1" dirty="0">
              <a:solidFill>
                <a:srgbClr val="7030A0"/>
              </a:solidFill>
              <a:latin typeface="Century Gothic" pitchFamily="34" charset="0"/>
            </a:endParaRPr>
          </a:p>
          <a:p>
            <a:r>
              <a:rPr lang="en-US" dirty="0"/>
              <a:t>ICF / </a:t>
            </a:r>
            <a:r>
              <a:rPr lang="en-CA" dirty="0"/>
              <a:t>CECC </a:t>
            </a:r>
            <a:r>
              <a:rPr lang="en-US" dirty="0"/>
              <a:t>credentials &amp; Cornerstone assessment tools  - Highest Standard</a:t>
            </a:r>
          </a:p>
          <a:p>
            <a:endParaRPr lang="en-US" dirty="0"/>
          </a:p>
          <a:p>
            <a:r>
              <a:rPr lang="en-US" dirty="0"/>
              <a:t>Global pool of qualified coaches</a:t>
            </a:r>
          </a:p>
          <a:p>
            <a:endParaRPr lang="en-US" dirty="0"/>
          </a:p>
          <a:p>
            <a:r>
              <a:rPr lang="en-US" dirty="0"/>
              <a:t>In person or remote (Skype, GTM)</a:t>
            </a:r>
          </a:p>
          <a:p>
            <a:endParaRPr lang="en-US" dirty="0"/>
          </a:p>
          <a:p>
            <a:r>
              <a:rPr lang="en-CA" dirty="0">
                <a:latin typeface="Century Gothic" pitchFamily="34" charset="0"/>
              </a:rPr>
              <a:t>One-on-one or </a:t>
            </a:r>
            <a:r>
              <a:rPr lang="en-CA" dirty="0"/>
              <a:t>Team</a:t>
            </a:r>
            <a:endParaRPr lang="en-CA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4814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solidFill>
                  <a:srgbClr val="FF0000"/>
                </a:solidFill>
              </a:rPr>
              <a:t>Executive Coaching Services </a:t>
            </a:r>
            <a:endParaRPr lang="en-CA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CA" sz="3800" b="1" dirty="0">
                <a:solidFill>
                  <a:srgbClr val="7030A0"/>
                </a:solidFill>
              </a:rPr>
              <a:t>Global Coaching Solution:</a:t>
            </a:r>
          </a:p>
          <a:p>
            <a:pPr marL="0" indent="0">
              <a:buNone/>
            </a:pPr>
            <a:endParaRPr lang="en-CA" b="1" dirty="0">
              <a:solidFill>
                <a:srgbClr val="7030A0"/>
              </a:solidFill>
            </a:endParaRPr>
          </a:p>
          <a:p>
            <a:r>
              <a:rPr lang="en-CA" dirty="0"/>
              <a:t>Delivered through our global network</a:t>
            </a:r>
          </a:p>
          <a:p>
            <a:endParaRPr lang="en-CA" dirty="0"/>
          </a:p>
          <a:p>
            <a:r>
              <a:rPr lang="en-CA" dirty="0"/>
              <a:t>ICF recognized coaches, experienced consultants</a:t>
            </a:r>
          </a:p>
          <a:p>
            <a:endParaRPr lang="en-CA" dirty="0"/>
          </a:p>
          <a:p>
            <a:r>
              <a:rPr lang="en-CA" i="1" u="sng" dirty="0"/>
              <a:t>Single</a:t>
            </a:r>
            <a:r>
              <a:rPr lang="en-CA" i="1" dirty="0"/>
              <a:t> </a:t>
            </a:r>
            <a:r>
              <a:rPr lang="en-CA" dirty="0"/>
              <a:t>window for project reporting</a:t>
            </a:r>
          </a:p>
          <a:p>
            <a:endParaRPr lang="en-CA" dirty="0"/>
          </a:p>
          <a:p>
            <a:r>
              <a:rPr lang="en-CA" dirty="0"/>
              <a:t>Consistent program adapted globally 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ubtitle 4"/>
          <p:cNvSpPr txBox="1">
            <a:spLocks/>
          </p:cNvSpPr>
          <p:nvPr/>
        </p:nvSpPr>
        <p:spPr>
          <a:xfrm>
            <a:off x="914400" y="495300"/>
            <a:ext cx="7162800" cy="68580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US" sz="20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9107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Straight Connector 24"/>
          <p:cNvCxnSpPr/>
          <p:nvPr/>
        </p:nvCxnSpPr>
        <p:spPr>
          <a:xfrm>
            <a:off x="4153060" y="3736777"/>
            <a:ext cx="0" cy="824607"/>
          </a:xfrm>
          <a:prstGeom prst="line">
            <a:avLst/>
          </a:prstGeom>
          <a:ln w="1905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355725" y="3736777"/>
            <a:ext cx="0" cy="824607"/>
          </a:xfrm>
          <a:prstGeom prst="line">
            <a:avLst/>
          </a:prstGeom>
          <a:ln w="1905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592763" y="2377018"/>
            <a:ext cx="0" cy="824607"/>
          </a:xfrm>
          <a:prstGeom prst="line">
            <a:avLst/>
          </a:prstGeom>
          <a:ln w="1905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7021514" y="3736777"/>
            <a:ext cx="0" cy="824607"/>
          </a:xfrm>
          <a:prstGeom prst="line">
            <a:avLst/>
          </a:prstGeom>
          <a:ln w="1905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736851" y="2377018"/>
            <a:ext cx="0" cy="824607"/>
          </a:xfrm>
          <a:prstGeom prst="line">
            <a:avLst/>
          </a:prstGeom>
          <a:ln w="1905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688977" y="2377018"/>
            <a:ext cx="7777163" cy="2103967"/>
            <a:chOff x="434" y="1123"/>
            <a:chExt cx="4899" cy="994"/>
          </a:xfrm>
          <a:solidFill>
            <a:schemeClr val="tx2">
              <a:alpha val="9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18000"/>
              </a:prstClr>
            </a:outerShdw>
          </a:effectLst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434" y="1430"/>
              <a:ext cx="840" cy="380"/>
            </a:xfrm>
            <a:custGeom>
              <a:avLst/>
              <a:gdLst>
                <a:gd name="T0" fmla="*/ 1236 w 1236"/>
                <a:gd name="T1" fmla="*/ 0 h 559"/>
                <a:gd name="T2" fmla="*/ 1236 w 1236"/>
                <a:gd name="T3" fmla="*/ 559 h 559"/>
                <a:gd name="T4" fmla="*/ 72 w 1236"/>
                <a:gd name="T5" fmla="*/ 559 h 559"/>
                <a:gd name="T6" fmla="*/ 0 w 1236"/>
                <a:gd name="T7" fmla="*/ 464 h 559"/>
                <a:gd name="T8" fmla="*/ 0 w 1236"/>
                <a:gd name="T9" fmla="*/ 95 h 559"/>
                <a:gd name="T10" fmla="*/ 72 w 1236"/>
                <a:gd name="T11" fmla="*/ 0 h 559"/>
                <a:gd name="T12" fmla="*/ 1236 w 1236"/>
                <a:gd name="T13" fmla="*/ 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6" h="559">
                  <a:moveTo>
                    <a:pt x="1236" y="0"/>
                  </a:moveTo>
                  <a:cubicBezTo>
                    <a:pt x="1236" y="559"/>
                    <a:pt x="1236" y="559"/>
                    <a:pt x="1236" y="559"/>
                  </a:cubicBezTo>
                  <a:cubicBezTo>
                    <a:pt x="72" y="559"/>
                    <a:pt x="72" y="559"/>
                    <a:pt x="72" y="559"/>
                  </a:cubicBezTo>
                  <a:cubicBezTo>
                    <a:pt x="32" y="559"/>
                    <a:pt x="0" y="516"/>
                    <a:pt x="0" y="464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42"/>
                    <a:pt x="32" y="0"/>
                    <a:pt x="72" y="0"/>
                  </a:cubicBezTo>
                  <a:lnTo>
                    <a:pt x="1236" y="0"/>
                  </a:lnTo>
                  <a:close/>
                </a:path>
              </a:pathLst>
            </a:custGeom>
            <a:grpFill/>
            <a:ln w="12700" cap="flat">
              <a:solidFill>
                <a:schemeClr val="bg1">
                  <a:lumMod val="9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8080"/>
                </a:solidFill>
              </a:endParaRPr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1274" y="1430"/>
              <a:ext cx="900" cy="380"/>
            </a:xfrm>
            <a:prstGeom prst="rect">
              <a:avLst/>
            </a:prstGeom>
            <a:grpFill/>
            <a:ln w="12700" cap="flat">
              <a:solidFill>
                <a:schemeClr val="bg1">
                  <a:lumMod val="9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8080"/>
                </a:solidFill>
              </a:endParaRP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2174" y="1430"/>
              <a:ext cx="899" cy="380"/>
            </a:xfrm>
            <a:prstGeom prst="rect">
              <a:avLst/>
            </a:prstGeom>
            <a:grpFill/>
            <a:ln w="12700" cap="flat">
              <a:solidFill>
                <a:schemeClr val="bg1">
                  <a:lumMod val="9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8080"/>
                </a:solidFill>
              </a:endParaRPr>
            </a:p>
          </p:txBody>
        </p:sp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3073" y="1430"/>
              <a:ext cx="900" cy="380"/>
            </a:xfrm>
            <a:prstGeom prst="rect">
              <a:avLst/>
            </a:prstGeom>
            <a:grpFill/>
            <a:ln w="12700" cap="flat">
              <a:solidFill>
                <a:schemeClr val="bg1">
                  <a:lumMod val="9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8080"/>
                </a:solidFill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4873" y="1123"/>
              <a:ext cx="460" cy="994"/>
            </a:xfrm>
            <a:custGeom>
              <a:avLst/>
              <a:gdLst>
                <a:gd name="T0" fmla="*/ 644 w 677"/>
                <a:gd name="T1" fmla="*/ 783 h 1461"/>
                <a:gd name="T2" fmla="*/ 47 w 677"/>
                <a:gd name="T3" fmla="*/ 1422 h 1461"/>
                <a:gd name="T4" fmla="*/ 7 w 677"/>
                <a:gd name="T5" fmla="*/ 1398 h 1461"/>
                <a:gd name="T6" fmla="*/ 24 w 677"/>
                <a:gd name="T7" fmla="*/ 1296 h 1461"/>
                <a:gd name="T8" fmla="*/ 55 w 677"/>
                <a:gd name="T9" fmla="*/ 1102 h 1461"/>
                <a:gd name="T10" fmla="*/ 1 w 677"/>
                <a:gd name="T11" fmla="*/ 1010 h 1461"/>
                <a:gd name="T12" fmla="*/ 0 w 677"/>
                <a:gd name="T13" fmla="*/ 1010 h 1461"/>
                <a:gd name="T14" fmla="*/ 0 w 677"/>
                <a:gd name="T15" fmla="*/ 451 h 1461"/>
                <a:gd name="T16" fmla="*/ 53 w 677"/>
                <a:gd name="T17" fmla="*/ 359 h 1461"/>
                <a:gd name="T18" fmla="*/ 6 w 677"/>
                <a:gd name="T19" fmla="*/ 62 h 1461"/>
                <a:gd name="T20" fmla="*/ 47 w 677"/>
                <a:gd name="T21" fmla="*/ 38 h 1461"/>
                <a:gd name="T22" fmla="*/ 643 w 677"/>
                <a:gd name="T23" fmla="*/ 679 h 1461"/>
                <a:gd name="T24" fmla="*/ 644 w 677"/>
                <a:gd name="T25" fmla="*/ 783 h 1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77" h="1461">
                  <a:moveTo>
                    <a:pt x="644" y="783"/>
                  </a:moveTo>
                  <a:cubicBezTo>
                    <a:pt x="47" y="1422"/>
                    <a:pt x="47" y="1422"/>
                    <a:pt x="47" y="1422"/>
                  </a:cubicBezTo>
                  <a:cubicBezTo>
                    <a:pt x="20" y="1461"/>
                    <a:pt x="2" y="1450"/>
                    <a:pt x="7" y="1398"/>
                  </a:cubicBezTo>
                  <a:cubicBezTo>
                    <a:pt x="24" y="1296"/>
                    <a:pt x="24" y="1296"/>
                    <a:pt x="24" y="1296"/>
                  </a:cubicBezTo>
                  <a:cubicBezTo>
                    <a:pt x="55" y="1102"/>
                    <a:pt x="55" y="1102"/>
                    <a:pt x="55" y="1102"/>
                  </a:cubicBezTo>
                  <a:cubicBezTo>
                    <a:pt x="65" y="1051"/>
                    <a:pt x="41" y="1010"/>
                    <a:pt x="1" y="1010"/>
                  </a:cubicBezTo>
                  <a:cubicBezTo>
                    <a:pt x="0" y="1010"/>
                    <a:pt x="0" y="1010"/>
                    <a:pt x="0" y="1010"/>
                  </a:cubicBezTo>
                  <a:cubicBezTo>
                    <a:pt x="0" y="451"/>
                    <a:pt x="0" y="451"/>
                    <a:pt x="0" y="451"/>
                  </a:cubicBezTo>
                  <a:cubicBezTo>
                    <a:pt x="39" y="450"/>
                    <a:pt x="63" y="409"/>
                    <a:pt x="53" y="359"/>
                  </a:cubicBezTo>
                  <a:cubicBezTo>
                    <a:pt x="6" y="62"/>
                    <a:pt x="6" y="62"/>
                    <a:pt x="6" y="62"/>
                  </a:cubicBezTo>
                  <a:cubicBezTo>
                    <a:pt x="2" y="10"/>
                    <a:pt x="20" y="0"/>
                    <a:pt x="47" y="38"/>
                  </a:cubicBezTo>
                  <a:cubicBezTo>
                    <a:pt x="643" y="679"/>
                    <a:pt x="643" y="679"/>
                    <a:pt x="643" y="679"/>
                  </a:cubicBezTo>
                  <a:cubicBezTo>
                    <a:pt x="677" y="707"/>
                    <a:pt x="677" y="754"/>
                    <a:pt x="644" y="783"/>
                  </a:cubicBezTo>
                  <a:close/>
                </a:path>
              </a:pathLst>
            </a:custGeom>
            <a:grpFill/>
            <a:ln w="12700" cap="flat">
              <a:solidFill>
                <a:schemeClr val="bg1">
                  <a:lumMod val="9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8080"/>
                </a:solidFill>
              </a:endParaRPr>
            </a:p>
          </p:txBody>
        </p:sp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3973" y="1430"/>
              <a:ext cx="900" cy="380"/>
            </a:xfrm>
            <a:prstGeom prst="rect">
              <a:avLst/>
            </a:prstGeom>
            <a:grpFill/>
            <a:ln w="12700" cap="flat">
              <a:solidFill>
                <a:schemeClr val="bg1">
                  <a:lumMod val="9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8080"/>
                </a:solidFill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952411" y="3121224"/>
            <a:ext cx="9652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Step 1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33536" y="3121224"/>
            <a:ext cx="9652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Step 2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61492" y="3121224"/>
            <a:ext cx="9652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Step 3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89449" y="3121224"/>
            <a:ext cx="9652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Step 4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18199" y="3121224"/>
            <a:ext cx="9652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Step 5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2400" y="4502149"/>
            <a:ext cx="2667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Define Context and Set Parameters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631003" y="1693277"/>
            <a:ext cx="21602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Interview</a:t>
            </a:r>
          </a:p>
          <a:p>
            <a:pPr algn="ctr"/>
            <a:r>
              <a:rPr lang="en-US" sz="2200" b="1" dirty="0">
                <a:solidFill>
                  <a:schemeClr val="tx2"/>
                </a:solidFill>
              </a:rPr>
              <a:t> </a:t>
            </a:r>
            <a:r>
              <a:rPr lang="en-US" sz="2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Leader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084687" y="4502150"/>
            <a:ext cx="21602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Gather 360 Information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95800" y="1676400"/>
            <a:ext cx="21602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Conduct Assessments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07107" y="4502150"/>
            <a:ext cx="21602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Review 360 and Assessments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88977" y="601362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10-Step Coaching Process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437092" y="5562600"/>
            <a:ext cx="5745072" cy="46166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030A0"/>
                </a:solidFill>
              </a:rPr>
              <a:t>Steps  1-5  =  Building the Foundation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BC5EB-B74B-474D-8098-17514FDC77DB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6413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Straight Connector 24"/>
          <p:cNvCxnSpPr/>
          <p:nvPr/>
        </p:nvCxnSpPr>
        <p:spPr>
          <a:xfrm>
            <a:off x="4153060" y="3736777"/>
            <a:ext cx="0" cy="824607"/>
          </a:xfrm>
          <a:prstGeom prst="line">
            <a:avLst/>
          </a:prstGeom>
          <a:ln w="1905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355725" y="3736777"/>
            <a:ext cx="0" cy="824607"/>
          </a:xfrm>
          <a:prstGeom prst="line">
            <a:avLst/>
          </a:prstGeom>
          <a:ln w="1905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592763" y="2377018"/>
            <a:ext cx="0" cy="824607"/>
          </a:xfrm>
          <a:prstGeom prst="line">
            <a:avLst/>
          </a:prstGeom>
          <a:ln w="1905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7021514" y="3736777"/>
            <a:ext cx="0" cy="824607"/>
          </a:xfrm>
          <a:prstGeom prst="line">
            <a:avLst/>
          </a:prstGeom>
          <a:ln w="1905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736851" y="2377018"/>
            <a:ext cx="0" cy="824607"/>
          </a:xfrm>
          <a:prstGeom prst="line">
            <a:avLst/>
          </a:prstGeom>
          <a:ln w="1905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688977" y="2377019"/>
            <a:ext cx="7777163" cy="2103967"/>
            <a:chOff x="434" y="1123"/>
            <a:chExt cx="4899" cy="994"/>
          </a:xfrm>
          <a:solidFill>
            <a:schemeClr val="tx2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18000"/>
              </a:prstClr>
            </a:outerShdw>
          </a:effectLst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434" y="1430"/>
              <a:ext cx="840" cy="380"/>
            </a:xfrm>
            <a:custGeom>
              <a:avLst/>
              <a:gdLst>
                <a:gd name="T0" fmla="*/ 1236 w 1236"/>
                <a:gd name="T1" fmla="*/ 0 h 559"/>
                <a:gd name="T2" fmla="*/ 1236 w 1236"/>
                <a:gd name="T3" fmla="*/ 559 h 559"/>
                <a:gd name="T4" fmla="*/ 72 w 1236"/>
                <a:gd name="T5" fmla="*/ 559 h 559"/>
                <a:gd name="T6" fmla="*/ 0 w 1236"/>
                <a:gd name="T7" fmla="*/ 464 h 559"/>
                <a:gd name="T8" fmla="*/ 0 w 1236"/>
                <a:gd name="T9" fmla="*/ 95 h 559"/>
                <a:gd name="T10" fmla="*/ 72 w 1236"/>
                <a:gd name="T11" fmla="*/ 0 h 559"/>
                <a:gd name="T12" fmla="*/ 1236 w 1236"/>
                <a:gd name="T13" fmla="*/ 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6" h="559">
                  <a:moveTo>
                    <a:pt x="1236" y="0"/>
                  </a:moveTo>
                  <a:cubicBezTo>
                    <a:pt x="1236" y="559"/>
                    <a:pt x="1236" y="559"/>
                    <a:pt x="1236" y="559"/>
                  </a:cubicBezTo>
                  <a:cubicBezTo>
                    <a:pt x="72" y="559"/>
                    <a:pt x="72" y="559"/>
                    <a:pt x="72" y="559"/>
                  </a:cubicBezTo>
                  <a:cubicBezTo>
                    <a:pt x="32" y="559"/>
                    <a:pt x="0" y="516"/>
                    <a:pt x="0" y="464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42"/>
                    <a:pt x="32" y="0"/>
                    <a:pt x="72" y="0"/>
                  </a:cubicBezTo>
                  <a:lnTo>
                    <a:pt x="1236" y="0"/>
                  </a:lnTo>
                  <a:close/>
                </a:path>
              </a:pathLst>
            </a:custGeom>
            <a:grpFill/>
            <a:ln w="12700" cap="flat">
              <a:solidFill>
                <a:schemeClr val="bg1">
                  <a:lumMod val="9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1274" y="1430"/>
              <a:ext cx="900" cy="380"/>
            </a:xfrm>
            <a:prstGeom prst="rect">
              <a:avLst/>
            </a:prstGeom>
            <a:grpFill/>
            <a:ln w="12700" cap="flat">
              <a:solidFill>
                <a:schemeClr val="bg1">
                  <a:lumMod val="9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2174" y="1430"/>
              <a:ext cx="899" cy="380"/>
            </a:xfrm>
            <a:prstGeom prst="rect">
              <a:avLst/>
            </a:prstGeom>
            <a:grpFill/>
            <a:ln w="12700" cap="flat">
              <a:solidFill>
                <a:schemeClr val="bg1">
                  <a:lumMod val="9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3073" y="1430"/>
              <a:ext cx="900" cy="380"/>
            </a:xfrm>
            <a:prstGeom prst="rect">
              <a:avLst/>
            </a:prstGeom>
            <a:grpFill/>
            <a:ln w="12700" cap="flat">
              <a:solidFill>
                <a:schemeClr val="bg1">
                  <a:lumMod val="9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4873" y="1123"/>
              <a:ext cx="460" cy="994"/>
            </a:xfrm>
            <a:custGeom>
              <a:avLst/>
              <a:gdLst>
                <a:gd name="T0" fmla="*/ 644 w 677"/>
                <a:gd name="T1" fmla="*/ 783 h 1461"/>
                <a:gd name="T2" fmla="*/ 47 w 677"/>
                <a:gd name="T3" fmla="*/ 1422 h 1461"/>
                <a:gd name="T4" fmla="*/ 7 w 677"/>
                <a:gd name="T5" fmla="*/ 1398 h 1461"/>
                <a:gd name="T6" fmla="*/ 24 w 677"/>
                <a:gd name="T7" fmla="*/ 1296 h 1461"/>
                <a:gd name="T8" fmla="*/ 55 w 677"/>
                <a:gd name="T9" fmla="*/ 1102 h 1461"/>
                <a:gd name="T10" fmla="*/ 1 w 677"/>
                <a:gd name="T11" fmla="*/ 1010 h 1461"/>
                <a:gd name="T12" fmla="*/ 0 w 677"/>
                <a:gd name="T13" fmla="*/ 1010 h 1461"/>
                <a:gd name="T14" fmla="*/ 0 w 677"/>
                <a:gd name="T15" fmla="*/ 451 h 1461"/>
                <a:gd name="T16" fmla="*/ 53 w 677"/>
                <a:gd name="T17" fmla="*/ 359 h 1461"/>
                <a:gd name="T18" fmla="*/ 6 w 677"/>
                <a:gd name="T19" fmla="*/ 62 h 1461"/>
                <a:gd name="T20" fmla="*/ 47 w 677"/>
                <a:gd name="T21" fmla="*/ 38 h 1461"/>
                <a:gd name="T22" fmla="*/ 643 w 677"/>
                <a:gd name="T23" fmla="*/ 679 h 1461"/>
                <a:gd name="T24" fmla="*/ 644 w 677"/>
                <a:gd name="T25" fmla="*/ 783 h 1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77" h="1461">
                  <a:moveTo>
                    <a:pt x="644" y="783"/>
                  </a:moveTo>
                  <a:cubicBezTo>
                    <a:pt x="47" y="1422"/>
                    <a:pt x="47" y="1422"/>
                    <a:pt x="47" y="1422"/>
                  </a:cubicBezTo>
                  <a:cubicBezTo>
                    <a:pt x="20" y="1461"/>
                    <a:pt x="2" y="1450"/>
                    <a:pt x="7" y="1398"/>
                  </a:cubicBezTo>
                  <a:cubicBezTo>
                    <a:pt x="24" y="1296"/>
                    <a:pt x="24" y="1296"/>
                    <a:pt x="24" y="1296"/>
                  </a:cubicBezTo>
                  <a:cubicBezTo>
                    <a:pt x="55" y="1102"/>
                    <a:pt x="55" y="1102"/>
                    <a:pt x="55" y="1102"/>
                  </a:cubicBezTo>
                  <a:cubicBezTo>
                    <a:pt x="65" y="1051"/>
                    <a:pt x="41" y="1010"/>
                    <a:pt x="1" y="1010"/>
                  </a:cubicBezTo>
                  <a:cubicBezTo>
                    <a:pt x="0" y="1010"/>
                    <a:pt x="0" y="1010"/>
                    <a:pt x="0" y="1010"/>
                  </a:cubicBezTo>
                  <a:cubicBezTo>
                    <a:pt x="0" y="451"/>
                    <a:pt x="0" y="451"/>
                    <a:pt x="0" y="451"/>
                  </a:cubicBezTo>
                  <a:cubicBezTo>
                    <a:pt x="39" y="450"/>
                    <a:pt x="63" y="409"/>
                    <a:pt x="53" y="359"/>
                  </a:cubicBezTo>
                  <a:cubicBezTo>
                    <a:pt x="6" y="62"/>
                    <a:pt x="6" y="62"/>
                    <a:pt x="6" y="62"/>
                  </a:cubicBezTo>
                  <a:cubicBezTo>
                    <a:pt x="2" y="10"/>
                    <a:pt x="20" y="0"/>
                    <a:pt x="47" y="38"/>
                  </a:cubicBezTo>
                  <a:cubicBezTo>
                    <a:pt x="643" y="679"/>
                    <a:pt x="643" y="679"/>
                    <a:pt x="643" y="679"/>
                  </a:cubicBezTo>
                  <a:cubicBezTo>
                    <a:pt x="677" y="707"/>
                    <a:pt x="677" y="754"/>
                    <a:pt x="644" y="783"/>
                  </a:cubicBezTo>
                  <a:close/>
                </a:path>
              </a:pathLst>
            </a:custGeom>
            <a:grpFill/>
            <a:ln w="12700" cap="flat">
              <a:solidFill>
                <a:schemeClr val="bg1">
                  <a:lumMod val="9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3973" y="1430"/>
              <a:ext cx="900" cy="380"/>
            </a:xfrm>
            <a:prstGeom prst="rect">
              <a:avLst/>
            </a:prstGeom>
            <a:grpFill/>
            <a:ln w="12700" cap="flat">
              <a:solidFill>
                <a:schemeClr val="bg1">
                  <a:lumMod val="9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952411" y="3121224"/>
            <a:ext cx="9652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Step 6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33536" y="3121224"/>
            <a:ext cx="9652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Step 7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681412" y="3133488"/>
            <a:ext cx="9652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Step 8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94289" y="3139286"/>
            <a:ext cx="9652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Step 9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445294" y="3139286"/>
            <a:ext cx="11206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Step 10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200" y="4502150"/>
            <a:ext cx="274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Customize Coaching Development Plan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19200" y="1676400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Coach, Leader, Sponsor</a:t>
            </a:r>
          </a:p>
          <a:p>
            <a:pPr algn="ctr"/>
            <a:r>
              <a:rPr lang="en-US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Approve Development Plan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667000" y="4495801"/>
            <a:ext cx="3200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Coaching Sessions</a:t>
            </a:r>
          </a:p>
          <a:p>
            <a:pPr algn="ctr"/>
            <a:endParaRPr lang="en-US" sz="2000" b="1" dirty="0">
              <a:solidFill>
                <a:srgbClr val="125684"/>
              </a:solidFill>
            </a:endParaRPr>
          </a:p>
          <a:p>
            <a:pPr algn="ctr"/>
            <a:r>
              <a:rPr lang="en-US" sz="2000" b="1" dirty="0">
                <a:solidFill>
                  <a:srgbClr val="125684"/>
                </a:solidFill>
              </a:rPr>
              <a:t>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95800" y="1676400"/>
            <a:ext cx="2514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Mid-Program Review and Report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638800" y="4502150"/>
            <a:ext cx="31241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Conclusion and/or Continuing Development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80999" y="601418"/>
            <a:ext cx="8382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10-Step Coaching Process</a:t>
            </a:r>
          </a:p>
          <a:p>
            <a:pPr algn="ctr"/>
            <a:endParaRPr lang="en-US" sz="1400" b="1" dirty="0">
              <a:solidFill>
                <a:schemeClr val="tx2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62844" y="5528027"/>
            <a:ext cx="5105400" cy="461665"/>
          </a:xfrm>
          <a:prstGeom prst="rect">
            <a:avLst/>
          </a:prstGeom>
          <a:noFill/>
          <a:ln w="6350" cmpd="sng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030A0"/>
                </a:solidFill>
              </a:rPr>
              <a:t>Steps  6-10 = Delivering the Results 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BC5EB-B74B-474D-8098-17514FDC77DB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6413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solidFill>
                  <a:srgbClr val="FF0000"/>
                </a:solidFill>
              </a:rPr>
              <a:t>4. Assessment Products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b="1" dirty="0">
                <a:solidFill>
                  <a:srgbClr val="7030A0"/>
                </a:solidFill>
              </a:rPr>
              <a:t>Revolutionary methodology</a:t>
            </a:r>
            <a:br>
              <a:rPr lang="en-CA" b="1" dirty="0">
                <a:solidFill>
                  <a:srgbClr val="0070C0"/>
                </a:solidFill>
              </a:rPr>
            </a:br>
            <a:endParaRPr lang="en-CA" b="1" dirty="0">
              <a:solidFill>
                <a:srgbClr val="0070C0"/>
              </a:solidFill>
            </a:endParaRPr>
          </a:p>
          <a:p>
            <a:r>
              <a:rPr lang="en-CA" dirty="0"/>
              <a:t>Psychometric tools to </a:t>
            </a:r>
            <a:r>
              <a:rPr lang="x-none"/>
              <a:t>improve results through better people management. </a:t>
            </a:r>
            <a:endParaRPr lang="en-US" dirty="0"/>
          </a:p>
          <a:p>
            <a:r>
              <a:rPr lang="en-CA" dirty="0"/>
              <a:t>Leading-edge products based on </a:t>
            </a:r>
            <a:r>
              <a:rPr lang="x-none"/>
              <a:t>13 years and 150,000 applications</a:t>
            </a:r>
            <a:r>
              <a:rPr lang="en-CA" dirty="0"/>
              <a:t> in</a:t>
            </a:r>
            <a:r>
              <a:rPr lang="x-none"/>
              <a:t> 20 countries</a:t>
            </a:r>
            <a:r>
              <a:rPr lang="en-CA" dirty="0"/>
              <a:t>.</a:t>
            </a:r>
            <a:endParaRPr lang="en-US" dirty="0"/>
          </a:p>
          <a:p>
            <a:r>
              <a:rPr lang="en-CA" dirty="0"/>
              <a:t>Profile of both candidate and the job to ensure compatibility</a:t>
            </a:r>
            <a:endParaRPr lang="en-US" dirty="0"/>
          </a:p>
          <a:p>
            <a:endParaRPr lang="en-CA" dirty="0"/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740118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Rectangle 232"/>
          <p:cNvSpPr/>
          <p:nvPr/>
        </p:nvSpPr>
        <p:spPr>
          <a:xfrm>
            <a:off x="3779913" y="1028733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308" name="Slide Number Placeholder 4"/>
          <p:cNvSpPr txBox="1">
            <a:spLocks/>
          </p:cNvSpPr>
          <p:nvPr/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C5EB-B74B-474D-8098-17514FDC77D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sp>
        <p:nvSpPr>
          <p:cNvPr id="310" name="TextBox 309"/>
          <p:cNvSpPr txBox="1"/>
          <p:nvPr/>
        </p:nvSpPr>
        <p:spPr>
          <a:xfrm>
            <a:off x="597966" y="170810"/>
            <a:ext cx="6733355" cy="584775"/>
          </a:xfrm>
          <a:prstGeom prst="rect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CA" sz="3200" b="1" dirty="0">
                <a:solidFill>
                  <a:srgbClr val="FF0000"/>
                </a:solidFill>
              </a:rPr>
              <a:t>Our Global Network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844824"/>
            <a:ext cx="7936588" cy="379907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11760" y="5877272"/>
            <a:ext cx="511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>
                <a:solidFill>
                  <a:srgbClr val="0070C0"/>
                </a:solidFill>
              </a:rPr>
              <a:t>26 years | 40 members | 63 Offices | 35 Countries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59509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Slide Number Placeholder 4"/>
          <p:cNvSpPr txBox="1">
            <a:spLocks/>
          </p:cNvSpPr>
          <p:nvPr/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C5EB-B74B-474D-8098-17514FDC77D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7000" y="609600"/>
            <a:ext cx="863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74710" y="609600"/>
            <a:ext cx="87849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矩形 6"/>
          <p:cNvSpPr/>
          <p:nvPr/>
        </p:nvSpPr>
        <p:spPr>
          <a:xfrm>
            <a:off x="2057400" y="1905000"/>
            <a:ext cx="21336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/>
              <a:t>Chairman &amp; CEO</a:t>
            </a:r>
          </a:p>
          <a:p>
            <a:pPr algn="ctr"/>
            <a:r>
              <a:rPr lang="en-US" altLang="zh-CN" sz="1000" dirty="0"/>
              <a:t>Simon Wan (Shanghai)</a:t>
            </a:r>
          </a:p>
          <a:p>
            <a:pPr algn="ctr"/>
            <a:r>
              <a:rPr lang="en-US" altLang="zh-CN" sz="1000" dirty="0">
                <a:solidFill>
                  <a:schemeClr val="tx2"/>
                </a:solidFill>
              </a:rPr>
              <a:t>simon-wan@cornerstone-group.com</a:t>
            </a:r>
            <a:endParaRPr lang="zh-CN" altLang="en-US" sz="1000" dirty="0">
              <a:solidFill>
                <a:schemeClr val="tx2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876800" y="1905000"/>
            <a:ext cx="24384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/>
              <a:t>President</a:t>
            </a:r>
          </a:p>
          <a:p>
            <a:pPr algn="ctr"/>
            <a:r>
              <a:rPr lang="en-US" altLang="zh-CN" sz="1000" dirty="0"/>
              <a:t>Larry Shoemaker (Atlanta)</a:t>
            </a:r>
          </a:p>
          <a:p>
            <a:pPr algn="ctr"/>
            <a:r>
              <a:rPr lang="en-US" altLang="zh-CN" sz="1000" dirty="0">
                <a:solidFill>
                  <a:schemeClr val="tx2"/>
                </a:solidFill>
              </a:rPr>
              <a:t>larry-shoemaker@cornerstone-group.com</a:t>
            </a: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66" y="2560266"/>
            <a:ext cx="685800" cy="102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8315" y="4422492"/>
            <a:ext cx="626510" cy="946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1436" y="4336806"/>
            <a:ext cx="685800" cy="102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07005" y="2601215"/>
            <a:ext cx="804292" cy="1005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2406" y="2621395"/>
            <a:ext cx="683263" cy="102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33025" y="4378441"/>
            <a:ext cx="644104" cy="972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91390" y="2574741"/>
            <a:ext cx="699796" cy="102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76799" y="4351372"/>
            <a:ext cx="688600" cy="1039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矩形 23"/>
          <p:cNvSpPr/>
          <p:nvPr/>
        </p:nvSpPr>
        <p:spPr>
          <a:xfrm>
            <a:off x="770412" y="3696821"/>
            <a:ext cx="12954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900" dirty="0"/>
              <a:t>Chair of Member Development</a:t>
            </a:r>
          </a:p>
          <a:p>
            <a:pPr algn="ctr"/>
            <a:r>
              <a:rPr lang="en-US" altLang="zh-CN" sz="900" dirty="0"/>
              <a:t>Ian Day (London)</a:t>
            </a:r>
            <a:endParaRPr lang="zh-CN" altLang="en-US" sz="900" dirty="0"/>
          </a:p>
        </p:txBody>
      </p:sp>
      <p:sp>
        <p:nvSpPr>
          <p:cNvPr id="25" name="矩形 24"/>
          <p:cNvSpPr/>
          <p:nvPr/>
        </p:nvSpPr>
        <p:spPr>
          <a:xfrm>
            <a:off x="1044312" y="5391299"/>
            <a:ext cx="1524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900" dirty="0"/>
              <a:t>Chair of USA Region </a:t>
            </a:r>
          </a:p>
          <a:p>
            <a:pPr algn="ctr"/>
            <a:r>
              <a:rPr lang="en-US" altLang="zh-CN" sz="900" dirty="0"/>
              <a:t>Audit Committee Chair</a:t>
            </a:r>
          </a:p>
          <a:p>
            <a:pPr algn="ctr"/>
            <a:r>
              <a:rPr lang="en-US" altLang="zh-CN" sz="900" dirty="0"/>
              <a:t>Dan </a:t>
            </a:r>
            <a:r>
              <a:rPr lang="en-US" altLang="zh-CN" sz="900" dirty="0" err="1"/>
              <a:t>Heiman</a:t>
            </a:r>
            <a:r>
              <a:rPr lang="en-US" altLang="zh-CN" sz="900" dirty="0"/>
              <a:t> (Kansas City)</a:t>
            </a:r>
            <a:endParaRPr lang="zh-CN" altLang="en-US" sz="900" dirty="0"/>
          </a:p>
        </p:txBody>
      </p:sp>
      <p:sp>
        <p:nvSpPr>
          <p:cNvPr id="26" name="矩形 25"/>
          <p:cNvSpPr/>
          <p:nvPr/>
        </p:nvSpPr>
        <p:spPr>
          <a:xfrm>
            <a:off x="3939912" y="5358990"/>
            <a:ext cx="1676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900" dirty="0"/>
              <a:t>Chair of EMEA Region</a:t>
            </a:r>
          </a:p>
          <a:p>
            <a:pPr algn="ctr"/>
            <a:r>
              <a:rPr lang="en-US" altLang="zh-CN" sz="900" dirty="0"/>
              <a:t>Goran </a:t>
            </a:r>
            <a:r>
              <a:rPr lang="en-US" altLang="zh-CN" sz="900" dirty="0" err="1"/>
              <a:t>Jansson</a:t>
            </a:r>
            <a:r>
              <a:rPr lang="en-US" altLang="zh-CN" sz="900" dirty="0"/>
              <a:t> (Stockholm)</a:t>
            </a:r>
            <a:endParaRPr lang="zh-CN" altLang="en-US" sz="900" dirty="0"/>
          </a:p>
        </p:txBody>
      </p:sp>
      <p:sp>
        <p:nvSpPr>
          <p:cNvPr id="27" name="矩形 26"/>
          <p:cNvSpPr/>
          <p:nvPr/>
        </p:nvSpPr>
        <p:spPr>
          <a:xfrm>
            <a:off x="2025207" y="3706043"/>
            <a:ext cx="13716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900" dirty="0"/>
              <a:t>Chair of Member Development</a:t>
            </a:r>
          </a:p>
          <a:p>
            <a:pPr algn="ctr"/>
            <a:r>
              <a:rPr lang="en-US" altLang="zh-CN" sz="900" dirty="0"/>
              <a:t>Alan Kneale (Liverpool)</a:t>
            </a:r>
            <a:endParaRPr lang="zh-CN" altLang="en-US" sz="900" dirty="0"/>
          </a:p>
        </p:txBody>
      </p:sp>
      <p:sp>
        <p:nvSpPr>
          <p:cNvPr id="28" name="矩形 27"/>
          <p:cNvSpPr/>
          <p:nvPr/>
        </p:nvSpPr>
        <p:spPr>
          <a:xfrm>
            <a:off x="3098451" y="3695906"/>
            <a:ext cx="1524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900" dirty="0"/>
              <a:t>Chair of M&amp;A Services</a:t>
            </a:r>
          </a:p>
          <a:p>
            <a:pPr algn="ctr"/>
            <a:r>
              <a:rPr lang="en-US" altLang="zh-CN" sz="900" dirty="0"/>
              <a:t>Gerhard </a:t>
            </a:r>
            <a:r>
              <a:rPr lang="en-US" altLang="zh-CN" sz="900" dirty="0" err="1"/>
              <a:t>Benneck</a:t>
            </a:r>
            <a:r>
              <a:rPr lang="en-US" altLang="zh-CN" sz="900" dirty="0"/>
              <a:t> (</a:t>
            </a:r>
            <a:r>
              <a:rPr lang="en-US" altLang="zh-CN" sz="900" dirty="0" err="1"/>
              <a:t>Dusseldorgf</a:t>
            </a:r>
            <a:r>
              <a:rPr lang="en-US" altLang="zh-CN" sz="900" dirty="0"/>
              <a:t>)</a:t>
            </a:r>
            <a:endParaRPr lang="zh-CN" altLang="en-US" sz="900" dirty="0"/>
          </a:p>
        </p:txBody>
      </p:sp>
      <p:sp>
        <p:nvSpPr>
          <p:cNvPr id="29" name="矩形 28"/>
          <p:cNvSpPr/>
          <p:nvPr/>
        </p:nvSpPr>
        <p:spPr>
          <a:xfrm>
            <a:off x="4412090" y="3676550"/>
            <a:ext cx="14478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900" dirty="0"/>
              <a:t>Board Officer</a:t>
            </a:r>
          </a:p>
          <a:p>
            <a:pPr algn="ctr"/>
            <a:r>
              <a:rPr lang="en-US" altLang="zh-CN" sz="900" dirty="0"/>
              <a:t>Executive Coaching</a:t>
            </a:r>
          </a:p>
          <a:p>
            <a:pPr algn="ctr"/>
            <a:r>
              <a:rPr lang="en-US" altLang="zh-CN" sz="900" dirty="0"/>
              <a:t>Laurie O’Donnell (Beijing)</a:t>
            </a:r>
            <a:endParaRPr lang="zh-CN" altLang="en-US" sz="900" dirty="0"/>
          </a:p>
        </p:txBody>
      </p:sp>
      <p:sp>
        <p:nvSpPr>
          <p:cNvPr id="30" name="矩形 29"/>
          <p:cNvSpPr/>
          <p:nvPr/>
        </p:nvSpPr>
        <p:spPr>
          <a:xfrm>
            <a:off x="2391320" y="5397486"/>
            <a:ext cx="1600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900" dirty="0"/>
              <a:t>Chair of Asia-Pacific</a:t>
            </a:r>
          </a:p>
          <a:p>
            <a:pPr algn="ctr"/>
            <a:r>
              <a:rPr lang="en-US" altLang="zh-CN" sz="900" dirty="0"/>
              <a:t>John </a:t>
            </a:r>
            <a:r>
              <a:rPr lang="en-US" altLang="zh-CN" sz="900" dirty="0" err="1"/>
              <a:t>Vijayarangam</a:t>
            </a:r>
            <a:r>
              <a:rPr lang="en-US" altLang="zh-CN" sz="900" dirty="0"/>
              <a:t>, Jakarta</a:t>
            </a:r>
            <a:endParaRPr lang="zh-CN" altLang="en-US" sz="900" dirty="0"/>
          </a:p>
        </p:txBody>
      </p:sp>
      <p:sp>
        <p:nvSpPr>
          <p:cNvPr id="32" name="矩形 31"/>
          <p:cNvSpPr/>
          <p:nvPr/>
        </p:nvSpPr>
        <p:spPr>
          <a:xfrm>
            <a:off x="5393168" y="5391299"/>
            <a:ext cx="1447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900" dirty="0"/>
              <a:t>Chair of Canada Region</a:t>
            </a:r>
          </a:p>
          <a:p>
            <a:pPr algn="ctr"/>
            <a:r>
              <a:rPr lang="en-US" altLang="zh-CN" sz="900" dirty="0"/>
              <a:t>Jill MacLeod (Toronto)</a:t>
            </a:r>
            <a:endParaRPr lang="zh-CN" altLang="en-US" sz="900" dirty="0"/>
          </a:p>
        </p:txBody>
      </p:sp>
      <p:sp>
        <p:nvSpPr>
          <p:cNvPr id="34" name="矩形 33"/>
          <p:cNvSpPr/>
          <p:nvPr/>
        </p:nvSpPr>
        <p:spPr>
          <a:xfrm>
            <a:off x="6664139" y="5377224"/>
            <a:ext cx="1600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900" dirty="0"/>
              <a:t>Chair, Latin America Region</a:t>
            </a:r>
          </a:p>
          <a:p>
            <a:pPr algn="ctr"/>
            <a:r>
              <a:rPr lang="en-US" altLang="zh-CN" sz="900" dirty="0"/>
              <a:t>Alejandra </a:t>
            </a:r>
            <a:r>
              <a:rPr lang="en-US" altLang="zh-CN" sz="900" dirty="0" err="1"/>
              <a:t>Aranda</a:t>
            </a:r>
            <a:r>
              <a:rPr lang="en-US" altLang="zh-CN" sz="900" dirty="0"/>
              <a:t> (Santiago)</a:t>
            </a:r>
            <a:endParaRPr lang="zh-CN" altLang="en-US" sz="900" dirty="0"/>
          </a:p>
        </p:txBody>
      </p:sp>
      <p:sp>
        <p:nvSpPr>
          <p:cNvPr id="2" name="Rectangle 1"/>
          <p:cNvSpPr/>
          <p:nvPr/>
        </p:nvSpPr>
        <p:spPr>
          <a:xfrm>
            <a:off x="411054" y="6041740"/>
            <a:ext cx="82954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FF0000"/>
                </a:solidFill>
              </a:rPr>
              <a:t>Cornerstone International Group world headquarters are in Shanghai, China &amp; Atlanta, USA.</a:t>
            </a:r>
            <a:endParaRPr lang="zh-CN" altLang="en-US" sz="1600" b="1" dirty="0">
              <a:solidFill>
                <a:srgbClr val="FF0000"/>
              </a:solidFill>
            </a:endParaRPr>
          </a:p>
        </p:txBody>
      </p:sp>
      <p:pic>
        <p:nvPicPr>
          <p:cNvPr id="2052" name="Picture 4" descr="John Vijayarangam - retained ceo search consultant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334" y="4306217"/>
            <a:ext cx="818313" cy="1034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546" y="2621395"/>
            <a:ext cx="914691" cy="10382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524296" y="3697383"/>
            <a:ext cx="162598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900" dirty="0"/>
              <a:t>Board Officer</a:t>
            </a:r>
          </a:p>
          <a:p>
            <a:pPr algn="ctr"/>
            <a:r>
              <a:rPr lang="en-US" altLang="zh-CN" sz="900" dirty="0"/>
              <a:t>Marketing</a:t>
            </a:r>
          </a:p>
          <a:p>
            <a:pPr algn="ctr"/>
            <a:r>
              <a:rPr lang="en-US" altLang="zh-CN" sz="900" dirty="0"/>
              <a:t>Chris Allan (Montreal)</a:t>
            </a:r>
            <a:endParaRPr lang="zh-CN" altLang="en-US" sz="9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794" y="2690909"/>
            <a:ext cx="762066" cy="95105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336704" y="3715109"/>
            <a:ext cx="456659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900" dirty="0"/>
              <a:t>Board Officer</a:t>
            </a:r>
          </a:p>
          <a:p>
            <a:pPr algn="ctr"/>
            <a:r>
              <a:rPr lang="en-US" altLang="zh-CN" sz="900" dirty="0"/>
              <a:t>New </a:t>
            </a:r>
            <a:r>
              <a:rPr lang="en-US" altLang="zh-CN" sz="900" dirty="0" err="1"/>
              <a:t>Mermbers</a:t>
            </a:r>
            <a:endParaRPr lang="en-US" altLang="zh-CN" sz="900" dirty="0"/>
          </a:p>
          <a:p>
            <a:pPr algn="ctr"/>
            <a:r>
              <a:rPr lang="en-US" altLang="zh-CN" sz="900" dirty="0"/>
              <a:t>Nancy Chu (Hong Kong)</a:t>
            </a:r>
            <a:endParaRPr lang="zh-CN" altLang="en-US" sz="900" dirty="0"/>
          </a:p>
        </p:txBody>
      </p:sp>
    </p:spTree>
    <p:extLst>
      <p:ext uri="{BB962C8B-B14F-4D97-AF65-F5344CB8AC3E}">
        <p14:creationId xmlns:p14="http://schemas.microsoft.com/office/powerpoint/2010/main" val="20459509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rgbClr val="FF0000"/>
                </a:solidFill>
              </a:rPr>
              <a:t>Success is not easy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/>
              <a:t>You cannot succeed without good people</a:t>
            </a:r>
          </a:p>
          <a:p>
            <a:endParaRPr lang="en-CA" dirty="0"/>
          </a:p>
          <a:p>
            <a:r>
              <a:rPr lang="en-CA" dirty="0"/>
              <a:t>Finding the best people is hard and improving your people is just as challenging</a:t>
            </a:r>
          </a:p>
          <a:p>
            <a:endParaRPr lang="en-CA" dirty="0"/>
          </a:p>
          <a:p>
            <a:r>
              <a:rPr lang="en-CA" dirty="0"/>
              <a:t>But this we know: the better you plan, the more intensely you commit, the greater your success</a:t>
            </a:r>
          </a:p>
          <a:p>
            <a:endParaRPr lang="en-CA" dirty="0"/>
          </a:p>
          <a:p>
            <a:r>
              <a:rPr lang="en-CA" dirty="0"/>
              <a:t>Let us be your partner in that success</a:t>
            </a:r>
          </a:p>
          <a:p>
            <a:endParaRPr lang="en-CA" dirty="0"/>
          </a:p>
          <a:p>
            <a:pPr marL="0" indent="0" algn="ctr">
              <a:buNone/>
            </a:pPr>
            <a:r>
              <a:rPr lang="en-CA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‘Achieve More with Cornerstone’</a:t>
            </a:r>
            <a:endParaRPr lang="en-CA" b="1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153773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rgbClr val="FF0000"/>
                </a:solidFill>
              </a:rPr>
              <a:t>Contact Us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CA" sz="3600" dirty="0">
                <a:latin typeface="Calibri" pitchFamily="34" charset="0"/>
              </a:rPr>
              <a:t>We warmly welcome all requests for more information and to </a:t>
            </a:r>
          </a:p>
          <a:p>
            <a:pPr marL="0" indent="0">
              <a:buNone/>
            </a:pPr>
            <a:endParaRPr lang="en-CA" sz="3600" dirty="0">
              <a:latin typeface="Calibri" pitchFamily="34" charset="0"/>
            </a:endParaRPr>
          </a:p>
          <a:p>
            <a:pPr marL="0" indent="0">
              <a:buNone/>
            </a:pPr>
            <a:r>
              <a:rPr lang="en-CA" sz="3600" b="1" dirty="0">
                <a:solidFill>
                  <a:srgbClr val="FF0000"/>
                </a:solidFill>
                <a:latin typeface="Calibri" pitchFamily="34" charset="0"/>
              </a:rPr>
              <a:t>Global Headquarters - East</a:t>
            </a:r>
          </a:p>
          <a:p>
            <a:pPr marL="0" indent="0">
              <a:buNone/>
            </a:pPr>
            <a:r>
              <a:rPr lang="en-CA" sz="3600" dirty="0">
                <a:latin typeface="Calibri" pitchFamily="34" charset="0"/>
              </a:rPr>
              <a:t>Simon Wan</a:t>
            </a:r>
          </a:p>
          <a:p>
            <a:pPr marL="0" indent="0">
              <a:buNone/>
            </a:pPr>
            <a:r>
              <a:rPr lang="en-CA" sz="3600" dirty="0">
                <a:latin typeface="Calibri" pitchFamily="34" charset="0"/>
              </a:rPr>
              <a:t>Chairman &amp; Chief Executive</a:t>
            </a:r>
            <a:br>
              <a:rPr lang="en-CA" sz="3600" dirty="0">
                <a:latin typeface="Calibri" pitchFamily="34" charset="0"/>
              </a:rPr>
            </a:br>
            <a:r>
              <a:rPr lang="en-CA" sz="3600" dirty="0">
                <a:latin typeface="Calibri" pitchFamily="34" charset="0"/>
              </a:rPr>
              <a:t>Cornerstone International Group</a:t>
            </a:r>
            <a:br>
              <a:rPr lang="en-CA" sz="3600" dirty="0">
                <a:latin typeface="Calibri" pitchFamily="34" charset="0"/>
              </a:rPr>
            </a:br>
            <a:r>
              <a:rPr lang="en-CA" sz="3600" dirty="0">
                <a:latin typeface="Calibri" pitchFamily="34" charset="0"/>
              </a:rPr>
              <a:t>Shanghai, CHINA</a:t>
            </a:r>
          </a:p>
          <a:p>
            <a:pPr marL="0" indent="0">
              <a:buNone/>
            </a:pPr>
            <a:r>
              <a:rPr lang="en-CA" sz="3600" dirty="0">
                <a:latin typeface="Calibri" pitchFamily="34" charset="0"/>
              </a:rPr>
              <a:t>Tel: 86 21-6474-7064</a:t>
            </a:r>
          </a:p>
          <a:p>
            <a:pPr marL="0" indent="0">
              <a:buNone/>
            </a:pPr>
            <a:r>
              <a:rPr lang="en-CA" sz="3600" dirty="0">
                <a:latin typeface="Calibri" pitchFamily="34" charset="0"/>
              </a:rPr>
              <a:t>Email: </a:t>
            </a:r>
            <a:r>
              <a:rPr lang="en-CA" sz="3600" dirty="0">
                <a:latin typeface="Calibri" pitchFamily="34" charset="0"/>
                <a:hlinkClick r:id="rId2"/>
              </a:rPr>
              <a:t>simon-wan@cornerstone-group.com</a:t>
            </a:r>
            <a:r>
              <a:rPr lang="en-CA" sz="3600" dirty="0">
                <a:latin typeface="Calibri" pitchFamily="34" charset="0"/>
              </a:rPr>
              <a:t>;</a:t>
            </a:r>
          </a:p>
          <a:p>
            <a:pPr marL="0" indent="0">
              <a:buNone/>
            </a:pPr>
            <a:endParaRPr lang="en-CA" sz="3600" dirty="0">
              <a:latin typeface="Calibri" pitchFamily="34" charset="0"/>
            </a:endParaRPr>
          </a:p>
          <a:p>
            <a:pPr marL="0" indent="0">
              <a:buNone/>
            </a:pPr>
            <a:r>
              <a:rPr lang="en-CA" sz="3600" b="1" dirty="0">
                <a:solidFill>
                  <a:srgbClr val="FF0000"/>
                </a:solidFill>
                <a:latin typeface="Calibri" pitchFamily="34" charset="0"/>
              </a:rPr>
              <a:t>Global Headquarters - West</a:t>
            </a:r>
          </a:p>
          <a:p>
            <a:pPr marL="0" indent="0">
              <a:buNone/>
            </a:pPr>
            <a:r>
              <a:rPr lang="en-CA" sz="3600" dirty="0">
                <a:latin typeface="Calibri" pitchFamily="34" charset="0"/>
              </a:rPr>
              <a:t>Larry Shoemaker</a:t>
            </a:r>
          </a:p>
          <a:p>
            <a:pPr marL="0" indent="0">
              <a:buNone/>
            </a:pPr>
            <a:r>
              <a:rPr lang="en-US" sz="3600" dirty="0">
                <a:latin typeface="Calibri" pitchFamily="34" charset="0"/>
              </a:rPr>
              <a:t>President, Cornerstone International Group </a:t>
            </a:r>
          </a:p>
          <a:p>
            <a:pPr marL="0" indent="0">
              <a:buNone/>
            </a:pPr>
            <a:r>
              <a:rPr lang="en-US" sz="3600" dirty="0">
                <a:latin typeface="Calibri" pitchFamily="34" charset="0"/>
              </a:rPr>
              <a:t>Atlanta, GA USA</a:t>
            </a:r>
          </a:p>
          <a:p>
            <a:pPr marL="0" indent="0">
              <a:buNone/>
            </a:pPr>
            <a:r>
              <a:rPr lang="en-US" sz="3600" dirty="0">
                <a:latin typeface="Calibri" pitchFamily="34" charset="0"/>
              </a:rPr>
              <a:t>Tel: 1-770-395-7225  </a:t>
            </a:r>
          </a:p>
          <a:p>
            <a:pPr marL="0" indent="0">
              <a:buNone/>
            </a:pPr>
            <a:r>
              <a:rPr lang="en-US" sz="3600" dirty="0">
                <a:latin typeface="Calibri" pitchFamily="34" charset="0"/>
              </a:rPr>
              <a:t>Email:   </a:t>
            </a:r>
            <a:r>
              <a:rPr lang="en-US" sz="3600" dirty="0">
                <a:latin typeface="Calibri" pitchFamily="34" charset="0"/>
                <a:hlinkClick r:id="rId3"/>
              </a:rPr>
              <a:t>larry-shoemaker@cornerstone-group.com</a:t>
            </a:r>
            <a:endParaRPr lang="en-US" sz="3600" dirty="0">
              <a:latin typeface="Calibri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15050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9" descr="未标题-1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757" y="77456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itle 1"/>
          <p:cNvSpPr txBox="1">
            <a:spLocks/>
          </p:cNvSpPr>
          <p:nvPr/>
        </p:nvSpPr>
        <p:spPr bwMode="auto">
          <a:xfrm>
            <a:off x="2504920" y="692696"/>
            <a:ext cx="6660232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CA" altLang="zh-CN" sz="36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endParaRPr lang="en-CA" altLang="zh-CN" sz="36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en-CA" altLang="zh-CN" sz="44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Achieve More With </a:t>
            </a:r>
            <a:r>
              <a:rPr lang="en-US" altLang="zh-CN" sz="44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Cornerstone</a:t>
            </a:r>
            <a:r>
              <a:rPr lang="en-US" altLang="zh-CN" sz="3600" i="1" dirty="0">
                <a:solidFill>
                  <a:srgbClr val="FF0000"/>
                </a:solidFill>
              </a:rPr>
              <a:t>™ </a:t>
            </a:r>
            <a:endParaRPr lang="en-CA" altLang="zh-CN" sz="4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en-CA" altLang="zh-CN" sz="44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</a:t>
            </a:r>
            <a:r>
              <a:rPr lang="en-CA" altLang="zh-CN" sz="2400" b="1" dirty="0">
                <a:latin typeface="Tahoma" pitchFamily="34" charset="0"/>
                <a:cs typeface="Tahoma" pitchFamily="34" charset="0"/>
              </a:rPr>
              <a:t>Cornerstone International Group</a:t>
            </a:r>
          </a:p>
          <a:p>
            <a:pPr algn="ctr"/>
            <a:r>
              <a:rPr lang="en-CA" altLang="zh-CN" sz="24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  </a:t>
            </a:r>
          </a:p>
          <a:p>
            <a:pPr algn="ctr"/>
            <a:r>
              <a:rPr lang="en-CA" altLang="zh-CN" sz="24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</a:t>
            </a:r>
          </a:p>
        </p:txBody>
      </p:sp>
      <p:pic>
        <p:nvPicPr>
          <p:cNvPr id="25604" name="Picture 6" descr="Logo Cornerstone International Group Logo August 20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5516563"/>
            <a:ext cx="1279525" cy="86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Rectangle 8"/>
          <p:cNvSpPr>
            <a:spLocks noChangeArrowheads="1"/>
          </p:cNvSpPr>
          <p:nvPr/>
        </p:nvSpPr>
        <p:spPr bwMode="auto">
          <a:xfrm>
            <a:off x="0" y="98425"/>
            <a:ext cx="22066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1100">
                <a:solidFill>
                  <a:srgbClr val="1F497D"/>
                </a:solidFill>
                <a:latin typeface="Calibri" pitchFamily="34" charset="0"/>
                <a:cs typeface="Times New Roman" pitchFamily="18" charset="0"/>
              </a:rPr>
              <a:t>I</a:t>
            </a: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267548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5007</TotalTime>
  <Words>937</Words>
  <Application>Microsoft Office PowerPoint</Application>
  <PresentationFormat>On-screen Show (4:3)</PresentationFormat>
  <Paragraphs>270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宋体</vt:lpstr>
      <vt:lpstr>Arial</vt:lpstr>
      <vt:lpstr>Calibri</vt:lpstr>
      <vt:lpstr>Century Gothic</vt:lpstr>
      <vt:lpstr>Tahoma</vt:lpstr>
      <vt:lpstr>Times New Roman</vt:lpstr>
      <vt:lpstr>Office Theme</vt:lpstr>
      <vt:lpstr>PowerPoint Presentation</vt:lpstr>
      <vt:lpstr>Who We Are</vt:lpstr>
      <vt:lpstr>What We Deliver</vt:lpstr>
      <vt:lpstr>Our Global Services</vt:lpstr>
      <vt:lpstr>What We Bring</vt:lpstr>
      <vt:lpstr>What Drives Us</vt:lpstr>
      <vt:lpstr>1. Retained Executive Search</vt:lpstr>
      <vt:lpstr>Five-Star Process</vt:lpstr>
      <vt:lpstr>Five-Star Process</vt:lpstr>
      <vt:lpstr>Five-Star Process</vt:lpstr>
      <vt:lpstr>Five-Star Process</vt:lpstr>
      <vt:lpstr>Five-Star Process</vt:lpstr>
      <vt:lpstr>Cornerstone Plus </vt:lpstr>
      <vt:lpstr>2) CEO ADVISORY</vt:lpstr>
      <vt:lpstr>Board &amp; CEO ADVISORY</vt:lpstr>
      <vt:lpstr>Cornerstone CEO Committee (CCC) </vt:lpstr>
      <vt:lpstr>3. Executive Coaching Services </vt:lpstr>
      <vt:lpstr>Executive Coaching Services  </vt:lpstr>
      <vt:lpstr>Executive Coaching Services </vt:lpstr>
      <vt:lpstr>Executive Coaching Services </vt:lpstr>
      <vt:lpstr>PowerPoint Presentation</vt:lpstr>
      <vt:lpstr>PowerPoint Presentation</vt:lpstr>
      <vt:lpstr>4. Assessment Products</vt:lpstr>
      <vt:lpstr>PowerPoint Presentation</vt:lpstr>
      <vt:lpstr>PowerPoint Presentation</vt:lpstr>
      <vt:lpstr>Success is not easy</vt:lpstr>
      <vt:lpstr>Contact Us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Best Resource in The Right Place</dc:title>
  <dc:creator>Chris</dc:creator>
  <cp:lastModifiedBy>chris allan</cp:lastModifiedBy>
  <cp:revision>176</cp:revision>
  <cp:lastPrinted>2013-10-22T22:49:50Z</cp:lastPrinted>
  <dcterms:created xsi:type="dcterms:W3CDTF">2012-10-09T13:57:00Z</dcterms:created>
  <dcterms:modified xsi:type="dcterms:W3CDTF">2016-08-18T15:12:11Z</dcterms:modified>
</cp:coreProperties>
</file>