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66" r:id="rId3"/>
    <p:sldId id="267" r:id="rId4"/>
    <p:sldId id="259" r:id="rId5"/>
    <p:sldId id="260" r:id="rId6"/>
    <p:sldId id="261" r:id="rId7"/>
    <p:sldId id="262" r:id="rId8"/>
    <p:sldId id="268" r:id="rId9"/>
    <p:sldId id="269" r:id="rId10"/>
  </p:sldIdLst>
  <p:sldSz cx="18288000" cy="10287000"/>
  <p:notesSz cx="6858000" cy="9144000"/>
  <p:embeddedFontLst>
    <p:embeddedFont>
      <p:font typeface="Raleway Heavy" panose="02010600030101010101" charset="0"/>
      <p:regular r:id="rId11"/>
    </p:embeddedFont>
    <p:embeddedFont>
      <p:font typeface="Calibri" panose="020F0502020204030204" pitchFamily="34" charset="0"/>
      <p:regular r:id="rId12"/>
      <p:bold r:id="rId13"/>
      <p:italic r:id="rId14"/>
      <p:boldItalic r:id="rId15"/>
    </p:embeddedFont>
    <p:embeddedFont>
      <p:font typeface="Raleway Bold" panose="02010600030101010101" charset="0"/>
      <p:regular r:id="rId1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50" d="100"/>
          <a:sy n="50" d="100"/>
        </p:scale>
        <p:origin x="300" y="4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10/13/2022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10/13/2022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10/13/2022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10/13/2022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10/13/2022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4.png"/><Relationship Id="rId3" Type="http://schemas.openxmlformats.org/officeDocument/2006/relationships/image" Target="NULL"/><Relationship Id="rId7" Type="http://schemas.openxmlformats.org/officeDocument/2006/relationships/image" Target="NULL"/><Relationship Id="rId12" Type="http://schemas.openxmlformats.org/officeDocument/2006/relationships/image" Target="../media/image10.png"/><Relationship Id="rId2" Type="http://schemas.openxmlformats.org/officeDocument/2006/relationships/image" Target="../media/image5.png"/><Relationship Id="rId16" Type="http://schemas.openxmlformats.org/officeDocument/2006/relationships/image" Target="NULL"/><Relationship Id="rId1" Type="http://schemas.openxmlformats.org/officeDocument/2006/relationships/slideLayout" Target="../slideLayouts/slideLayout7.xml"/><Relationship Id="rId6" Type="http://schemas.openxmlformats.org/officeDocument/2006/relationships/image" Target="../media/image7.png"/><Relationship Id="rId11" Type="http://schemas.openxmlformats.org/officeDocument/2006/relationships/image" Target="NULL"/><Relationship Id="rId5" Type="http://schemas.openxmlformats.org/officeDocument/2006/relationships/image" Target="NULL"/><Relationship Id="rId15" Type="http://schemas.openxmlformats.org/officeDocument/2006/relationships/image" Target="../media/image2.png"/><Relationship Id="rId10" Type="http://schemas.openxmlformats.org/officeDocument/2006/relationships/image" Target="../media/image9.png"/><Relationship Id="rId4" Type="http://schemas.openxmlformats.org/officeDocument/2006/relationships/image" Target="../media/image6.png"/><Relationship Id="rId9" Type="http://schemas.openxmlformats.org/officeDocument/2006/relationships/image" Target="NULL"/><Relationship Id="rId14" Type="http://schemas.openxmlformats.org/officeDocument/2006/relationships/image" Target="NULL"/></Relationships>
</file>

<file path=ppt/slides/_rels/slide3.xml.rels><?xml version="1.0" encoding="UTF-8" standalone="yes"?>
<Relationships xmlns="http://schemas.openxmlformats.org/package/2006/relationships"><Relationship Id="rId8" Type="http://schemas.openxmlformats.org/officeDocument/2006/relationships/image" Target="NULL"/><Relationship Id="rId13" Type="http://schemas.openxmlformats.org/officeDocument/2006/relationships/image" Target="../media/image14.png"/><Relationship Id="rId3" Type="http://schemas.openxmlformats.org/officeDocument/2006/relationships/image" Target="NULL"/><Relationship Id="rId7" Type="http://schemas.openxmlformats.org/officeDocument/2006/relationships/image" Target="../media/image12.png"/><Relationship Id="rId12" Type="http://schemas.openxmlformats.org/officeDocument/2006/relationships/image" Target="NULL"/><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NULL"/><Relationship Id="rId11" Type="http://schemas.openxmlformats.org/officeDocument/2006/relationships/image" Target="../media/image2.png"/><Relationship Id="rId5" Type="http://schemas.openxmlformats.org/officeDocument/2006/relationships/image" Target="../media/image11.png"/><Relationship Id="rId10" Type="http://schemas.openxmlformats.org/officeDocument/2006/relationships/image" Target="NULL"/><Relationship Id="rId4" Type="http://schemas.openxmlformats.org/officeDocument/2006/relationships/image" Target="../media/image10.png"/><Relationship Id="rId9" Type="http://schemas.openxmlformats.org/officeDocument/2006/relationships/image" Target="../media/image13.png"/><Relationship Id="rId14" Type="http://schemas.openxmlformats.org/officeDocument/2006/relationships/image" Target="../media/image27.sv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5.jpeg"/><Relationship Id="rId4" Type="http://schemas.openxmlformats.org/officeDocument/2006/relationships/image" Target="../media/image6.sv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0.png"/><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6.svg"/></Relationships>
</file>

<file path=ppt/slides/_rels/slide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0.png"/><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4.png"/><Relationship Id="rId4" Type="http://schemas.openxmlformats.org/officeDocument/2006/relationships/image" Target="../media/image3.svg"/></Relationships>
</file>

<file path=ppt/slides/_rels/slide8.xml.rels><?xml version="1.0" encoding="UTF-8" standalone="yes"?>
<Relationships xmlns="http://schemas.openxmlformats.org/package/2006/relationships"><Relationship Id="rId8" Type="http://schemas.openxmlformats.org/officeDocument/2006/relationships/image" Target="../media/image25.jpeg"/><Relationship Id="rId13" Type="http://schemas.openxmlformats.org/officeDocument/2006/relationships/image" Target="../media/image30.jpeg"/><Relationship Id="rId3" Type="http://schemas.openxmlformats.org/officeDocument/2006/relationships/image" Target="../media/image20.png"/><Relationship Id="rId7" Type="http://schemas.openxmlformats.org/officeDocument/2006/relationships/image" Target="../media/image24.jpeg"/><Relationship Id="rId12" Type="http://schemas.openxmlformats.org/officeDocument/2006/relationships/image" Target="../media/image29.jpeg"/><Relationship Id="rId2" Type="http://schemas.openxmlformats.org/officeDocument/2006/relationships/image" Target="../media/image19.jpeg"/><Relationship Id="rId16"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23.jpeg"/><Relationship Id="rId11" Type="http://schemas.openxmlformats.org/officeDocument/2006/relationships/image" Target="../media/image28.jpeg"/><Relationship Id="rId5" Type="http://schemas.openxmlformats.org/officeDocument/2006/relationships/image" Target="../media/image22.jpeg"/><Relationship Id="rId15" Type="http://schemas.openxmlformats.org/officeDocument/2006/relationships/image" Target="../media/image32.jpe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jpeg"/><Relationship Id="rId14" Type="http://schemas.openxmlformats.org/officeDocument/2006/relationships/image" Target="../media/image31.png"/></Relationships>
</file>

<file path=ppt/slides/_rels/slide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8899224" cy="10287000"/>
            <a:chOff x="0" y="0"/>
            <a:chExt cx="11865632" cy="13716000"/>
          </a:xfrm>
        </p:grpSpPr>
        <p:pic>
          <p:nvPicPr>
            <p:cNvPr id="3" name="Picture 3"/>
            <p:cNvPicPr>
              <a:picLocks noChangeAspect="1"/>
            </p:cNvPicPr>
            <p:nvPr/>
          </p:nvPicPr>
          <p:blipFill>
            <a:blip r:embed="rId2"/>
            <a:srcRect l="17450" r="17450"/>
            <a:stretch>
              <a:fillRect/>
            </a:stretch>
          </p:blipFill>
          <p:spPr>
            <a:xfrm>
              <a:off x="0" y="0"/>
              <a:ext cx="11865632" cy="13716000"/>
            </a:xfrm>
            <a:prstGeom prst="rect">
              <a:avLst/>
            </a:prstGeom>
          </p:spPr>
        </p:pic>
      </p:grpSp>
      <p:pic>
        <p:nvPicPr>
          <p:cNvPr id="4" name="Picture 4"/>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rcRect/>
          <a:stretch>
            <a:fillRect/>
          </a:stretch>
        </p:blipFill>
        <p:spPr>
          <a:xfrm>
            <a:off x="17944671" y="4236992"/>
            <a:ext cx="686657" cy="1813016"/>
          </a:xfrm>
          <a:prstGeom prst="rect">
            <a:avLst/>
          </a:prstGeom>
        </p:spPr>
      </p:pic>
      <p:sp>
        <p:nvSpPr>
          <p:cNvPr id="5" name="AutoShape 5"/>
          <p:cNvSpPr/>
          <p:nvPr/>
        </p:nvSpPr>
        <p:spPr>
          <a:xfrm>
            <a:off x="9956499" y="5323774"/>
            <a:ext cx="6933641" cy="0"/>
          </a:xfrm>
          <a:prstGeom prst="line">
            <a:avLst/>
          </a:prstGeom>
          <a:ln w="76200" cap="flat">
            <a:solidFill>
              <a:srgbClr val="CB333B"/>
            </a:solidFill>
            <a:prstDash val="solid"/>
            <a:headEnd type="none" w="sm" len="sm"/>
            <a:tailEnd type="none" w="sm" len="sm"/>
          </a:ln>
        </p:spPr>
      </p:sp>
      <p:pic>
        <p:nvPicPr>
          <p:cNvPr id="6" name="Picture 6"/>
          <p:cNvPicPr>
            <a:picLocks noChangeAspect="1"/>
          </p:cNvPicPr>
          <p:nvPr/>
        </p:nvPicPr>
        <p:blipFill>
          <a:blip r:embed="rId5"/>
          <a:srcRect l="20694" t="28097" r="21260" b="35649"/>
          <a:stretch>
            <a:fillRect/>
          </a:stretch>
        </p:blipFill>
        <p:spPr>
          <a:xfrm>
            <a:off x="14483680" y="218124"/>
            <a:ext cx="3460992" cy="1621153"/>
          </a:xfrm>
          <a:prstGeom prst="rect">
            <a:avLst/>
          </a:prstGeom>
        </p:spPr>
      </p:pic>
      <p:sp>
        <p:nvSpPr>
          <p:cNvPr id="7" name="TextBox 7"/>
          <p:cNvSpPr txBox="1"/>
          <p:nvPr/>
        </p:nvSpPr>
        <p:spPr>
          <a:xfrm>
            <a:off x="9956499" y="4211259"/>
            <a:ext cx="7302801" cy="912490"/>
          </a:xfrm>
          <a:prstGeom prst="rect">
            <a:avLst/>
          </a:prstGeom>
        </p:spPr>
        <p:txBody>
          <a:bodyPr lIns="0" tIns="0" rIns="0" bIns="0" rtlCol="0" anchor="t">
            <a:spAutoFit/>
          </a:bodyPr>
          <a:lstStyle/>
          <a:p>
            <a:pPr>
              <a:lnSpc>
                <a:spcPts val="7455"/>
              </a:lnSpc>
              <a:spcBef>
                <a:spcPct val="0"/>
              </a:spcBef>
            </a:pPr>
            <a:r>
              <a:rPr lang="en-US" sz="5325">
                <a:solidFill>
                  <a:srgbClr val="284E9C"/>
                </a:solidFill>
                <a:latin typeface="Raleway Heavy"/>
              </a:rPr>
              <a:t>Career Navigator</a:t>
            </a:r>
          </a:p>
        </p:txBody>
      </p:sp>
      <p:sp>
        <p:nvSpPr>
          <p:cNvPr id="8" name="TextBox 8"/>
          <p:cNvSpPr txBox="1"/>
          <p:nvPr/>
        </p:nvSpPr>
        <p:spPr>
          <a:xfrm>
            <a:off x="9956499" y="5525077"/>
            <a:ext cx="7302801" cy="524931"/>
          </a:xfrm>
          <a:prstGeom prst="rect">
            <a:avLst/>
          </a:prstGeom>
        </p:spPr>
        <p:txBody>
          <a:bodyPr lIns="0" tIns="0" rIns="0" bIns="0" rtlCol="0" anchor="t">
            <a:spAutoFit/>
          </a:bodyPr>
          <a:lstStyle/>
          <a:p>
            <a:pPr>
              <a:lnSpc>
                <a:spcPts val="4141"/>
              </a:lnSpc>
              <a:spcBef>
                <a:spcPct val="0"/>
              </a:spcBef>
            </a:pPr>
            <a:r>
              <a:rPr lang="en-US" sz="2958">
                <a:solidFill>
                  <a:srgbClr val="284E9C"/>
                </a:solidFill>
                <a:latin typeface="Raleway Bold"/>
              </a:rPr>
              <a:t>60 Offices, 40 Countries since 1989</a:t>
            </a:r>
          </a:p>
        </p:txBody>
      </p:sp>
      <p:grpSp>
        <p:nvGrpSpPr>
          <p:cNvPr id="9" name="Group 9"/>
          <p:cNvGrpSpPr/>
          <p:nvPr/>
        </p:nvGrpSpPr>
        <p:grpSpPr>
          <a:xfrm>
            <a:off x="15061771" y="9258300"/>
            <a:ext cx="2304809" cy="606455"/>
            <a:chOff x="0" y="0"/>
            <a:chExt cx="3073079" cy="808606"/>
          </a:xfrm>
        </p:grpSpPr>
        <p:pic>
          <p:nvPicPr>
            <p:cNvPr id="10" name="Picture 10"/>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 xmlns:asvg="http://schemas.microsoft.com/office/drawing/2016/SVG/main" r:embed="rId7"/>
                </a:ext>
              </a:extLst>
            </a:blip>
            <a:srcRect/>
            <a:stretch>
              <a:fillRect/>
            </a:stretch>
          </p:blipFill>
          <p:spPr>
            <a:xfrm>
              <a:off x="2271643" y="3585"/>
              <a:ext cx="801436" cy="801436"/>
            </a:xfrm>
            <a:prstGeom prst="rect">
              <a:avLst/>
            </a:prstGeom>
          </p:spPr>
        </p:pic>
        <p:sp>
          <p:nvSpPr>
            <p:cNvPr id="11" name="TextBox 11"/>
            <p:cNvSpPr txBox="1"/>
            <p:nvPr/>
          </p:nvSpPr>
          <p:spPr>
            <a:xfrm>
              <a:off x="0" y="-85725"/>
              <a:ext cx="2116170" cy="894331"/>
            </a:xfrm>
            <a:prstGeom prst="rect">
              <a:avLst/>
            </a:prstGeom>
          </p:spPr>
          <p:txBody>
            <a:bodyPr lIns="0" tIns="0" rIns="0" bIns="0" rtlCol="0" anchor="t">
              <a:spAutoFit/>
            </a:bodyPr>
            <a:lstStyle/>
            <a:p>
              <a:pPr algn="ctr">
                <a:lnSpc>
                  <a:spcPts val="5606"/>
                </a:lnSpc>
                <a:spcBef>
                  <a:spcPct val="0"/>
                </a:spcBef>
              </a:pPr>
              <a:r>
                <a:rPr lang="en-US" sz="4004">
                  <a:solidFill>
                    <a:srgbClr val="284E9C"/>
                  </a:solidFill>
                  <a:latin typeface="Raleway Heavy"/>
                </a:rPr>
                <a:t>Next</a:t>
              </a:r>
            </a:p>
          </p:txBody>
        </p:sp>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028700" y="2981831"/>
            <a:ext cx="16230600" cy="6014712"/>
            <a:chOff x="0" y="0"/>
            <a:chExt cx="21640800" cy="8019615"/>
          </a:xfrm>
        </p:grpSpPr>
        <p:grpSp>
          <p:nvGrpSpPr>
            <p:cNvPr id="3" name="Group 3"/>
            <p:cNvGrpSpPr/>
            <p:nvPr/>
          </p:nvGrpSpPr>
          <p:grpSpPr>
            <a:xfrm>
              <a:off x="0" y="1607434"/>
              <a:ext cx="5138861" cy="6412181"/>
              <a:chOff x="0" y="0"/>
              <a:chExt cx="812800" cy="1014198"/>
            </a:xfrm>
          </p:grpSpPr>
          <p:sp>
            <p:nvSpPr>
              <p:cNvPr id="4" name="Freeform 4"/>
              <p:cNvSpPr/>
              <p:nvPr/>
            </p:nvSpPr>
            <p:spPr>
              <a:xfrm>
                <a:off x="0" y="0"/>
                <a:ext cx="812800" cy="1014198"/>
              </a:xfrm>
              <a:custGeom>
                <a:avLst/>
                <a:gdLst/>
                <a:ahLst/>
                <a:cxnLst/>
                <a:rect l="l" t="t" r="r" b="b"/>
                <a:pathLst>
                  <a:path w="812800" h="1014198">
                    <a:moveTo>
                      <a:pt x="40175" y="0"/>
                    </a:moveTo>
                    <a:lnTo>
                      <a:pt x="772626" y="0"/>
                    </a:lnTo>
                    <a:cubicBezTo>
                      <a:pt x="783280" y="0"/>
                      <a:pt x="793499" y="4233"/>
                      <a:pt x="801033" y="11767"/>
                    </a:cubicBezTo>
                    <a:cubicBezTo>
                      <a:pt x="808567" y="19301"/>
                      <a:pt x="812800" y="29520"/>
                      <a:pt x="812800" y="40175"/>
                    </a:cubicBezTo>
                    <a:lnTo>
                      <a:pt x="812800" y="974023"/>
                    </a:lnTo>
                    <a:cubicBezTo>
                      <a:pt x="812800" y="984678"/>
                      <a:pt x="808567" y="994897"/>
                      <a:pt x="801033" y="1002431"/>
                    </a:cubicBezTo>
                    <a:cubicBezTo>
                      <a:pt x="793499" y="1009965"/>
                      <a:pt x="783280" y="1014198"/>
                      <a:pt x="772626" y="1014198"/>
                    </a:cubicBezTo>
                    <a:lnTo>
                      <a:pt x="40175" y="1014198"/>
                    </a:lnTo>
                    <a:cubicBezTo>
                      <a:pt x="29520" y="1014198"/>
                      <a:pt x="19301" y="1009965"/>
                      <a:pt x="11767" y="1002431"/>
                    </a:cubicBezTo>
                    <a:cubicBezTo>
                      <a:pt x="4233" y="994897"/>
                      <a:pt x="0" y="984678"/>
                      <a:pt x="0" y="974023"/>
                    </a:cubicBezTo>
                    <a:lnTo>
                      <a:pt x="0" y="40175"/>
                    </a:lnTo>
                    <a:cubicBezTo>
                      <a:pt x="0" y="29520"/>
                      <a:pt x="4233" y="19301"/>
                      <a:pt x="11767" y="11767"/>
                    </a:cubicBezTo>
                    <a:cubicBezTo>
                      <a:pt x="19301" y="4233"/>
                      <a:pt x="29520" y="0"/>
                      <a:pt x="40175" y="0"/>
                    </a:cubicBezTo>
                    <a:close/>
                  </a:path>
                </a:pathLst>
              </a:custGeom>
              <a:solidFill>
                <a:srgbClr val="000000">
                  <a:alpha val="0"/>
                </a:srgbClr>
              </a:solidFill>
              <a:ln w="19050">
                <a:solidFill>
                  <a:srgbClr val="3C5679"/>
                </a:solidFill>
              </a:ln>
            </p:spPr>
          </p:sp>
          <p:sp>
            <p:nvSpPr>
              <p:cNvPr id="5" name="TextBox 5"/>
              <p:cNvSpPr txBox="1"/>
              <p:nvPr/>
            </p:nvSpPr>
            <p:spPr>
              <a:xfrm>
                <a:off x="0" y="-57150"/>
                <a:ext cx="812800" cy="869950"/>
              </a:xfrm>
              <a:prstGeom prst="rect">
                <a:avLst/>
              </a:prstGeom>
            </p:spPr>
            <p:txBody>
              <a:bodyPr lIns="50800" tIns="50800" rIns="50800" bIns="50800" rtlCol="0" anchor="ctr"/>
              <a:lstStyle/>
              <a:p>
                <a:pPr algn="ctr">
                  <a:lnSpc>
                    <a:spcPts val="3359"/>
                  </a:lnSpc>
                </a:pPr>
                <a:endParaRPr>
                  <a:latin typeface="Raleway Heavy" panose="02010600030101010101" charset="0"/>
                </a:endParaRPr>
              </a:p>
            </p:txBody>
          </p:sp>
        </p:grpSp>
        <p:grpSp>
          <p:nvGrpSpPr>
            <p:cNvPr id="6" name="Group 6"/>
            <p:cNvGrpSpPr/>
            <p:nvPr/>
          </p:nvGrpSpPr>
          <p:grpSpPr>
            <a:xfrm>
              <a:off x="961997" y="0"/>
              <a:ext cx="3214868" cy="3214868"/>
              <a:chOff x="0" y="0"/>
              <a:chExt cx="812800" cy="812800"/>
            </a:xfrm>
          </p:grpSpPr>
          <p:sp>
            <p:nvSpPr>
              <p:cNvPr id="7" name="Freeform 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FDFDFD"/>
              </a:solidFill>
              <a:ln w="19050">
                <a:solidFill>
                  <a:srgbClr val="3C5679"/>
                </a:solidFill>
              </a:ln>
            </p:spPr>
          </p:sp>
          <p:sp>
            <p:nvSpPr>
              <p:cNvPr id="8" name="TextBox 8"/>
              <p:cNvSpPr txBox="1"/>
              <p:nvPr/>
            </p:nvSpPr>
            <p:spPr>
              <a:xfrm>
                <a:off x="76200" y="19050"/>
                <a:ext cx="660400" cy="717550"/>
              </a:xfrm>
              <a:prstGeom prst="rect">
                <a:avLst/>
              </a:prstGeom>
            </p:spPr>
            <p:txBody>
              <a:bodyPr lIns="50800" tIns="50800" rIns="50800" bIns="50800" rtlCol="0" anchor="ctr"/>
              <a:lstStyle/>
              <a:p>
                <a:pPr algn="ctr">
                  <a:lnSpc>
                    <a:spcPts val="3359"/>
                  </a:lnSpc>
                </a:pPr>
                <a:endParaRPr>
                  <a:latin typeface="Raleway Heavy" panose="02010600030101010101" charset="0"/>
                </a:endParaRPr>
              </a:p>
            </p:txBody>
          </p:sp>
        </p:grpSp>
        <p:sp>
          <p:nvSpPr>
            <p:cNvPr id="9" name="TextBox 9"/>
            <p:cNvSpPr txBox="1"/>
            <p:nvPr/>
          </p:nvSpPr>
          <p:spPr>
            <a:xfrm>
              <a:off x="367283" y="3664338"/>
              <a:ext cx="4404299" cy="581356"/>
            </a:xfrm>
            <a:prstGeom prst="rect">
              <a:avLst/>
            </a:prstGeom>
          </p:spPr>
          <p:txBody>
            <a:bodyPr lIns="0" tIns="0" rIns="0" bIns="0" rtlCol="0" anchor="t">
              <a:spAutoFit/>
            </a:bodyPr>
            <a:lstStyle/>
            <a:p>
              <a:pPr algn="ctr">
                <a:lnSpc>
                  <a:spcPts val="3359"/>
                </a:lnSpc>
              </a:pPr>
              <a:r>
                <a:rPr lang="en-US" sz="2400" spc="72">
                  <a:solidFill>
                    <a:srgbClr val="15509C"/>
                  </a:solidFill>
                  <a:latin typeface="Raleway Heavy" panose="02010600030101010101" charset="0"/>
                </a:rPr>
                <a:t>Experience</a:t>
              </a:r>
            </a:p>
          </p:txBody>
        </p:sp>
        <p:sp>
          <p:nvSpPr>
            <p:cNvPr id="10" name="TextBox 10"/>
            <p:cNvSpPr txBox="1"/>
            <p:nvPr/>
          </p:nvSpPr>
          <p:spPr>
            <a:xfrm>
              <a:off x="367283" y="4506443"/>
              <a:ext cx="4404299" cy="2393817"/>
            </a:xfrm>
            <a:prstGeom prst="rect">
              <a:avLst/>
            </a:prstGeom>
          </p:spPr>
          <p:txBody>
            <a:bodyPr lIns="0" tIns="0" rIns="0" bIns="0" rtlCol="0" anchor="t">
              <a:spAutoFit/>
            </a:bodyPr>
            <a:lstStyle/>
            <a:p>
              <a:pPr marL="0" lvl="0" indent="0" algn="ctr">
                <a:lnSpc>
                  <a:spcPts val="2800"/>
                </a:lnSpc>
                <a:spcBef>
                  <a:spcPct val="0"/>
                </a:spcBef>
              </a:pPr>
              <a:r>
                <a:rPr lang="en-US" sz="2000" dirty="0">
                  <a:solidFill>
                    <a:srgbClr val="D2323D"/>
                  </a:solidFill>
                  <a:latin typeface="Raleway Bold" panose="02010600030101010101" charset="0"/>
                </a:rPr>
                <a:t>1000+ </a:t>
              </a:r>
              <a:r>
                <a:rPr lang="en-US" sz="2000" dirty="0">
                  <a:solidFill>
                    <a:srgbClr val="15509C"/>
                  </a:solidFill>
                  <a:latin typeface="Raleway Bold" panose="02010600030101010101" charset="0"/>
                </a:rPr>
                <a:t>Senior Level Searches in different continents across various industry verticals, family business and Global MNCs</a:t>
              </a:r>
            </a:p>
          </p:txBody>
        </p:sp>
        <p:grpSp>
          <p:nvGrpSpPr>
            <p:cNvPr id="11" name="Group 11"/>
            <p:cNvGrpSpPr/>
            <p:nvPr/>
          </p:nvGrpSpPr>
          <p:grpSpPr>
            <a:xfrm>
              <a:off x="5500646" y="1607434"/>
              <a:ext cx="5138861" cy="6412181"/>
              <a:chOff x="0" y="0"/>
              <a:chExt cx="812800" cy="1014198"/>
            </a:xfrm>
          </p:grpSpPr>
          <p:sp>
            <p:nvSpPr>
              <p:cNvPr id="12" name="Freeform 12"/>
              <p:cNvSpPr/>
              <p:nvPr/>
            </p:nvSpPr>
            <p:spPr>
              <a:xfrm>
                <a:off x="0" y="0"/>
                <a:ext cx="812800" cy="1014198"/>
              </a:xfrm>
              <a:custGeom>
                <a:avLst/>
                <a:gdLst/>
                <a:ahLst/>
                <a:cxnLst/>
                <a:rect l="l" t="t" r="r" b="b"/>
                <a:pathLst>
                  <a:path w="812800" h="1014198">
                    <a:moveTo>
                      <a:pt x="40175" y="0"/>
                    </a:moveTo>
                    <a:lnTo>
                      <a:pt x="772626" y="0"/>
                    </a:lnTo>
                    <a:cubicBezTo>
                      <a:pt x="783280" y="0"/>
                      <a:pt x="793499" y="4233"/>
                      <a:pt x="801033" y="11767"/>
                    </a:cubicBezTo>
                    <a:cubicBezTo>
                      <a:pt x="808567" y="19301"/>
                      <a:pt x="812800" y="29520"/>
                      <a:pt x="812800" y="40175"/>
                    </a:cubicBezTo>
                    <a:lnTo>
                      <a:pt x="812800" y="974023"/>
                    </a:lnTo>
                    <a:cubicBezTo>
                      <a:pt x="812800" y="984678"/>
                      <a:pt x="808567" y="994897"/>
                      <a:pt x="801033" y="1002431"/>
                    </a:cubicBezTo>
                    <a:cubicBezTo>
                      <a:pt x="793499" y="1009965"/>
                      <a:pt x="783280" y="1014198"/>
                      <a:pt x="772626" y="1014198"/>
                    </a:cubicBezTo>
                    <a:lnTo>
                      <a:pt x="40175" y="1014198"/>
                    </a:lnTo>
                    <a:cubicBezTo>
                      <a:pt x="29520" y="1014198"/>
                      <a:pt x="19301" y="1009965"/>
                      <a:pt x="11767" y="1002431"/>
                    </a:cubicBezTo>
                    <a:cubicBezTo>
                      <a:pt x="4233" y="994897"/>
                      <a:pt x="0" y="984678"/>
                      <a:pt x="0" y="974023"/>
                    </a:cubicBezTo>
                    <a:lnTo>
                      <a:pt x="0" y="40175"/>
                    </a:lnTo>
                    <a:cubicBezTo>
                      <a:pt x="0" y="29520"/>
                      <a:pt x="4233" y="19301"/>
                      <a:pt x="11767" y="11767"/>
                    </a:cubicBezTo>
                    <a:cubicBezTo>
                      <a:pt x="19301" y="4233"/>
                      <a:pt x="29520" y="0"/>
                      <a:pt x="40175" y="0"/>
                    </a:cubicBezTo>
                    <a:close/>
                  </a:path>
                </a:pathLst>
              </a:custGeom>
              <a:solidFill>
                <a:srgbClr val="000000">
                  <a:alpha val="0"/>
                </a:srgbClr>
              </a:solidFill>
              <a:ln w="19050">
                <a:solidFill>
                  <a:srgbClr val="3C5679"/>
                </a:solidFill>
              </a:ln>
            </p:spPr>
          </p:sp>
          <p:sp>
            <p:nvSpPr>
              <p:cNvPr id="13" name="TextBox 13"/>
              <p:cNvSpPr txBox="1"/>
              <p:nvPr/>
            </p:nvSpPr>
            <p:spPr>
              <a:xfrm>
                <a:off x="0" y="-57150"/>
                <a:ext cx="812800" cy="869950"/>
              </a:xfrm>
              <a:prstGeom prst="rect">
                <a:avLst/>
              </a:prstGeom>
            </p:spPr>
            <p:txBody>
              <a:bodyPr lIns="50800" tIns="50800" rIns="50800" bIns="50800" rtlCol="0" anchor="ctr"/>
              <a:lstStyle/>
              <a:p>
                <a:pPr algn="ctr">
                  <a:lnSpc>
                    <a:spcPts val="3359"/>
                  </a:lnSpc>
                </a:pPr>
                <a:endParaRPr>
                  <a:latin typeface="Raleway Heavy" panose="02010600030101010101" charset="0"/>
                </a:endParaRPr>
              </a:p>
            </p:txBody>
          </p:sp>
        </p:grpSp>
        <p:grpSp>
          <p:nvGrpSpPr>
            <p:cNvPr id="14" name="Group 14"/>
            <p:cNvGrpSpPr/>
            <p:nvPr/>
          </p:nvGrpSpPr>
          <p:grpSpPr>
            <a:xfrm>
              <a:off x="6462643" y="0"/>
              <a:ext cx="3214868" cy="3214868"/>
              <a:chOff x="0" y="0"/>
              <a:chExt cx="812800" cy="812800"/>
            </a:xfrm>
          </p:grpSpPr>
          <p:sp>
            <p:nvSpPr>
              <p:cNvPr id="15" name="Freeform 1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FDFDFD"/>
              </a:solidFill>
              <a:ln w="19050">
                <a:solidFill>
                  <a:srgbClr val="3C5679"/>
                </a:solidFill>
              </a:ln>
            </p:spPr>
          </p:sp>
          <p:sp>
            <p:nvSpPr>
              <p:cNvPr id="16" name="TextBox 16"/>
              <p:cNvSpPr txBox="1"/>
              <p:nvPr/>
            </p:nvSpPr>
            <p:spPr>
              <a:xfrm>
                <a:off x="76200" y="19050"/>
                <a:ext cx="660400" cy="717550"/>
              </a:xfrm>
              <a:prstGeom prst="rect">
                <a:avLst/>
              </a:prstGeom>
            </p:spPr>
            <p:txBody>
              <a:bodyPr lIns="50800" tIns="50800" rIns="50800" bIns="50800" rtlCol="0" anchor="ctr"/>
              <a:lstStyle/>
              <a:p>
                <a:pPr algn="ctr">
                  <a:lnSpc>
                    <a:spcPts val="3359"/>
                  </a:lnSpc>
                </a:pPr>
                <a:endParaRPr>
                  <a:latin typeface="Raleway Heavy" panose="02010600030101010101" charset="0"/>
                </a:endParaRPr>
              </a:p>
            </p:txBody>
          </p:sp>
        </p:grpSp>
        <p:sp>
          <p:nvSpPr>
            <p:cNvPr id="17" name="TextBox 17"/>
            <p:cNvSpPr txBox="1"/>
            <p:nvPr/>
          </p:nvSpPr>
          <p:spPr>
            <a:xfrm>
              <a:off x="5867928" y="3664338"/>
              <a:ext cx="4404299" cy="581356"/>
            </a:xfrm>
            <a:prstGeom prst="rect">
              <a:avLst/>
            </a:prstGeom>
          </p:spPr>
          <p:txBody>
            <a:bodyPr lIns="0" tIns="0" rIns="0" bIns="0" rtlCol="0" anchor="t">
              <a:spAutoFit/>
            </a:bodyPr>
            <a:lstStyle/>
            <a:p>
              <a:pPr algn="ctr">
                <a:lnSpc>
                  <a:spcPts val="3359"/>
                </a:lnSpc>
              </a:pPr>
              <a:r>
                <a:rPr lang="en-US" sz="2400" spc="72">
                  <a:solidFill>
                    <a:srgbClr val="15509C"/>
                  </a:solidFill>
                  <a:latin typeface="Raleway Heavy" panose="02010600030101010101" charset="0"/>
                </a:rPr>
                <a:t>Reach</a:t>
              </a:r>
            </a:p>
          </p:txBody>
        </p:sp>
        <p:sp>
          <p:nvSpPr>
            <p:cNvPr id="18" name="TextBox 18"/>
            <p:cNvSpPr txBox="1"/>
            <p:nvPr/>
          </p:nvSpPr>
          <p:spPr>
            <a:xfrm>
              <a:off x="5867928" y="4506443"/>
              <a:ext cx="4404299" cy="1877181"/>
            </a:xfrm>
            <a:prstGeom prst="rect">
              <a:avLst/>
            </a:prstGeom>
          </p:spPr>
          <p:txBody>
            <a:bodyPr lIns="0" tIns="0" rIns="0" bIns="0" rtlCol="0" anchor="t">
              <a:spAutoFit/>
            </a:bodyPr>
            <a:lstStyle/>
            <a:p>
              <a:pPr algn="ctr">
                <a:lnSpc>
                  <a:spcPts val="2800"/>
                </a:lnSpc>
              </a:pPr>
              <a:r>
                <a:rPr lang="en-US" sz="2000" dirty="0">
                  <a:solidFill>
                    <a:srgbClr val="15509C"/>
                  </a:solidFill>
                  <a:latin typeface="Raleway Bold" panose="02010600030101010101" charset="0"/>
                </a:rPr>
                <a:t>An established network of </a:t>
              </a:r>
              <a:r>
                <a:rPr lang="en-US" sz="2000" dirty="0" smtClean="0">
                  <a:solidFill>
                    <a:srgbClr val="D2323D"/>
                  </a:solidFill>
                  <a:latin typeface="Raleway Bold" panose="02010600030101010101" charset="0"/>
                </a:rPr>
                <a:t>250+</a:t>
              </a:r>
              <a:r>
                <a:rPr lang="en-US" sz="2000" dirty="0" smtClean="0">
                  <a:solidFill>
                    <a:srgbClr val="15509C"/>
                  </a:solidFill>
                  <a:latin typeface="Raleway Bold" panose="02010600030101010101" charset="0"/>
                </a:rPr>
                <a:t> </a:t>
              </a:r>
              <a:r>
                <a:rPr lang="en-US" sz="2000" dirty="0">
                  <a:solidFill>
                    <a:srgbClr val="15509C"/>
                  </a:solidFill>
                  <a:latin typeface="Raleway Bold" panose="02010600030101010101" charset="0"/>
                </a:rPr>
                <a:t>Consultants </a:t>
              </a:r>
              <a:r>
                <a:rPr lang="en-US" sz="2000" dirty="0" smtClean="0">
                  <a:solidFill>
                    <a:srgbClr val="15509C"/>
                  </a:solidFill>
                  <a:latin typeface="Raleway Bold" panose="02010600030101010101" charset="0"/>
                </a:rPr>
                <a:t>in </a:t>
              </a:r>
              <a:r>
                <a:rPr lang="en-US" sz="2000" dirty="0">
                  <a:solidFill>
                    <a:srgbClr val="D2323D"/>
                  </a:solidFill>
                  <a:latin typeface="Raleway Bold" panose="02010600030101010101" charset="0"/>
                </a:rPr>
                <a:t>60+</a:t>
              </a:r>
              <a:r>
                <a:rPr lang="en-US" sz="2000" dirty="0">
                  <a:solidFill>
                    <a:srgbClr val="15509C"/>
                  </a:solidFill>
                  <a:latin typeface="Raleway Bold" panose="02010600030101010101" charset="0"/>
                </a:rPr>
                <a:t> locations and </a:t>
              </a:r>
              <a:r>
                <a:rPr lang="en-US" sz="2000" dirty="0">
                  <a:solidFill>
                    <a:srgbClr val="D2323D"/>
                  </a:solidFill>
                  <a:latin typeface="Raleway Bold" panose="02010600030101010101" charset="0"/>
                </a:rPr>
                <a:t>40</a:t>
              </a:r>
              <a:r>
                <a:rPr lang="en-US" sz="2000" dirty="0">
                  <a:solidFill>
                    <a:srgbClr val="15509C"/>
                  </a:solidFill>
                  <a:latin typeface="Raleway Bold" panose="02010600030101010101" charset="0"/>
                </a:rPr>
                <a:t> countries</a:t>
              </a:r>
            </a:p>
            <a:p>
              <a:pPr marL="0" lvl="0" indent="0" algn="ctr">
                <a:lnSpc>
                  <a:spcPts val="2800"/>
                </a:lnSpc>
                <a:spcBef>
                  <a:spcPct val="0"/>
                </a:spcBef>
              </a:pPr>
              <a:endParaRPr lang="en-US" sz="2000" dirty="0">
                <a:solidFill>
                  <a:srgbClr val="15509C"/>
                </a:solidFill>
                <a:latin typeface="Raleway Bold" panose="02010600030101010101" charset="0"/>
              </a:endParaRPr>
            </a:p>
          </p:txBody>
        </p:sp>
        <p:grpSp>
          <p:nvGrpSpPr>
            <p:cNvPr id="19" name="Group 19"/>
            <p:cNvGrpSpPr/>
            <p:nvPr/>
          </p:nvGrpSpPr>
          <p:grpSpPr>
            <a:xfrm>
              <a:off x="11001293" y="1607434"/>
              <a:ext cx="5138861" cy="6412181"/>
              <a:chOff x="0" y="0"/>
              <a:chExt cx="812800" cy="1014198"/>
            </a:xfrm>
          </p:grpSpPr>
          <p:sp>
            <p:nvSpPr>
              <p:cNvPr id="20" name="Freeform 20"/>
              <p:cNvSpPr/>
              <p:nvPr/>
            </p:nvSpPr>
            <p:spPr>
              <a:xfrm>
                <a:off x="0" y="0"/>
                <a:ext cx="812800" cy="1014198"/>
              </a:xfrm>
              <a:custGeom>
                <a:avLst/>
                <a:gdLst/>
                <a:ahLst/>
                <a:cxnLst/>
                <a:rect l="l" t="t" r="r" b="b"/>
                <a:pathLst>
                  <a:path w="812800" h="1014198">
                    <a:moveTo>
                      <a:pt x="40175" y="0"/>
                    </a:moveTo>
                    <a:lnTo>
                      <a:pt x="772626" y="0"/>
                    </a:lnTo>
                    <a:cubicBezTo>
                      <a:pt x="783280" y="0"/>
                      <a:pt x="793499" y="4233"/>
                      <a:pt x="801033" y="11767"/>
                    </a:cubicBezTo>
                    <a:cubicBezTo>
                      <a:pt x="808567" y="19301"/>
                      <a:pt x="812800" y="29520"/>
                      <a:pt x="812800" y="40175"/>
                    </a:cubicBezTo>
                    <a:lnTo>
                      <a:pt x="812800" y="974023"/>
                    </a:lnTo>
                    <a:cubicBezTo>
                      <a:pt x="812800" y="984678"/>
                      <a:pt x="808567" y="994897"/>
                      <a:pt x="801033" y="1002431"/>
                    </a:cubicBezTo>
                    <a:cubicBezTo>
                      <a:pt x="793499" y="1009965"/>
                      <a:pt x="783280" y="1014198"/>
                      <a:pt x="772626" y="1014198"/>
                    </a:cubicBezTo>
                    <a:lnTo>
                      <a:pt x="40175" y="1014198"/>
                    </a:lnTo>
                    <a:cubicBezTo>
                      <a:pt x="29520" y="1014198"/>
                      <a:pt x="19301" y="1009965"/>
                      <a:pt x="11767" y="1002431"/>
                    </a:cubicBezTo>
                    <a:cubicBezTo>
                      <a:pt x="4233" y="994897"/>
                      <a:pt x="0" y="984678"/>
                      <a:pt x="0" y="974023"/>
                    </a:cubicBezTo>
                    <a:lnTo>
                      <a:pt x="0" y="40175"/>
                    </a:lnTo>
                    <a:cubicBezTo>
                      <a:pt x="0" y="29520"/>
                      <a:pt x="4233" y="19301"/>
                      <a:pt x="11767" y="11767"/>
                    </a:cubicBezTo>
                    <a:cubicBezTo>
                      <a:pt x="19301" y="4233"/>
                      <a:pt x="29520" y="0"/>
                      <a:pt x="40175" y="0"/>
                    </a:cubicBezTo>
                    <a:close/>
                  </a:path>
                </a:pathLst>
              </a:custGeom>
              <a:solidFill>
                <a:srgbClr val="000000">
                  <a:alpha val="0"/>
                </a:srgbClr>
              </a:solidFill>
              <a:ln w="19050">
                <a:solidFill>
                  <a:srgbClr val="3C5679"/>
                </a:solidFill>
              </a:ln>
            </p:spPr>
          </p:sp>
          <p:sp>
            <p:nvSpPr>
              <p:cNvPr id="21" name="TextBox 21"/>
              <p:cNvSpPr txBox="1"/>
              <p:nvPr/>
            </p:nvSpPr>
            <p:spPr>
              <a:xfrm>
                <a:off x="0" y="-57150"/>
                <a:ext cx="812800" cy="869950"/>
              </a:xfrm>
              <a:prstGeom prst="rect">
                <a:avLst/>
              </a:prstGeom>
            </p:spPr>
            <p:txBody>
              <a:bodyPr lIns="50800" tIns="50800" rIns="50800" bIns="50800" rtlCol="0" anchor="ctr"/>
              <a:lstStyle/>
              <a:p>
                <a:pPr algn="ctr">
                  <a:lnSpc>
                    <a:spcPts val="3359"/>
                  </a:lnSpc>
                </a:pPr>
                <a:endParaRPr>
                  <a:latin typeface="Raleway Heavy" panose="02010600030101010101" charset="0"/>
                </a:endParaRPr>
              </a:p>
            </p:txBody>
          </p:sp>
        </p:grpSp>
        <p:grpSp>
          <p:nvGrpSpPr>
            <p:cNvPr id="22" name="Group 22"/>
            <p:cNvGrpSpPr/>
            <p:nvPr/>
          </p:nvGrpSpPr>
          <p:grpSpPr>
            <a:xfrm>
              <a:off x="11963289" y="0"/>
              <a:ext cx="3214868" cy="3214868"/>
              <a:chOff x="0" y="0"/>
              <a:chExt cx="812800" cy="812800"/>
            </a:xfrm>
          </p:grpSpPr>
          <p:sp>
            <p:nvSpPr>
              <p:cNvPr id="23" name="Freeform 2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FDFDFD"/>
              </a:solidFill>
              <a:ln w="19050">
                <a:solidFill>
                  <a:srgbClr val="3C5679"/>
                </a:solidFill>
              </a:ln>
            </p:spPr>
          </p:sp>
          <p:sp>
            <p:nvSpPr>
              <p:cNvPr id="24" name="TextBox 24"/>
              <p:cNvSpPr txBox="1"/>
              <p:nvPr/>
            </p:nvSpPr>
            <p:spPr>
              <a:xfrm>
                <a:off x="76200" y="19050"/>
                <a:ext cx="660400" cy="717550"/>
              </a:xfrm>
              <a:prstGeom prst="rect">
                <a:avLst/>
              </a:prstGeom>
            </p:spPr>
            <p:txBody>
              <a:bodyPr lIns="50800" tIns="50800" rIns="50800" bIns="50800" rtlCol="0" anchor="ctr"/>
              <a:lstStyle/>
              <a:p>
                <a:pPr algn="ctr">
                  <a:lnSpc>
                    <a:spcPts val="3359"/>
                  </a:lnSpc>
                </a:pPr>
                <a:endParaRPr>
                  <a:latin typeface="Raleway Heavy" panose="02010600030101010101" charset="0"/>
                </a:endParaRPr>
              </a:p>
            </p:txBody>
          </p:sp>
        </p:grpSp>
        <p:sp>
          <p:nvSpPr>
            <p:cNvPr id="25" name="TextBox 25"/>
            <p:cNvSpPr txBox="1"/>
            <p:nvPr/>
          </p:nvSpPr>
          <p:spPr>
            <a:xfrm>
              <a:off x="11368575" y="3664338"/>
              <a:ext cx="4404299" cy="581356"/>
            </a:xfrm>
            <a:prstGeom prst="rect">
              <a:avLst/>
            </a:prstGeom>
          </p:spPr>
          <p:txBody>
            <a:bodyPr lIns="0" tIns="0" rIns="0" bIns="0" rtlCol="0" anchor="t">
              <a:spAutoFit/>
            </a:bodyPr>
            <a:lstStyle/>
            <a:p>
              <a:pPr algn="ctr">
                <a:lnSpc>
                  <a:spcPts val="3359"/>
                </a:lnSpc>
              </a:pPr>
              <a:r>
                <a:rPr lang="en-US" sz="2400" spc="72">
                  <a:solidFill>
                    <a:srgbClr val="15509C"/>
                  </a:solidFill>
                  <a:latin typeface="Raleway Heavy" panose="02010600030101010101" charset="0"/>
                </a:rPr>
                <a:t>Trust</a:t>
              </a:r>
            </a:p>
          </p:txBody>
        </p:sp>
        <p:sp>
          <p:nvSpPr>
            <p:cNvPr id="26" name="TextBox 26"/>
            <p:cNvSpPr txBox="1"/>
            <p:nvPr/>
          </p:nvSpPr>
          <p:spPr>
            <a:xfrm>
              <a:off x="11368575" y="4506443"/>
              <a:ext cx="4404299" cy="3351345"/>
            </a:xfrm>
            <a:prstGeom prst="rect">
              <a:avLst/>
            </a:prstGeom>
          </p:spPr>
          <p:txBody>
            <a:bodyPr lIns="0" tIns="0" rIns="0" bIns="0" rtlCol="0" anchor="t">
              <a:spAutoFit/>
            </a:bodyPr>
            <a:lstStyle/>
            <a:p>
              <a:pPr algn="ctr">
                <a:lnSpc>
                  <a:spcPts val="2800"/>
                </a:lnSpc>
              </a:pPr>
              <a:r>
                <a:rPr lang="en-US" sz="2000">
                  <a:solidFill>
                    <a:srgbClr val="15509C"/>
                  </a:solidFill>
                  <a:latin typeface="Raleway Bold" panose="02010600030101010101" charset="0"/>
                </a:rPr>
                <a:t>Practice Leaders possess deep industry experiences in their home-ground and we serve as </a:t>
              </a:r>
              <a:r>
                <a:rPr lang="en-US" sz="2000">
                  <a:solidFill>
                    <a:srgbClr val="D2323D"/>
                  </a:solidFill>
                  <a:latin typeface="Raleway Bold" panose="02010600030101010101" charset="0"/>
                </a:rPr>
                <a:t>trusted advisors</a:t>
              </a:r>
              <a:r>
                <a:rPr lang="en-US" sz="2000">
                  <a:solidFill>
                    <a:srgbClr val="15509C"/>
                  </a:solidFill>
                  <a:latin typeface="Raleway Bold" panose="02010600030101010101" charset="0"/>
                </a:rPr>
                <a:t> to our clients and candidates. </a:t>
              </a:r>
            </a:p>
            <a:p>
              <a:pPr marL="0" lvl="0" indent="0" algn="ctr">
                <a:lnSpc>
                  <a:spcPts val="2800"/>
                </a:lnSpc>
                <a:spcBef>
                  <a:spcPct val="0"/>
                </a:spcBef>
              </a:pPr>
              <a:endParaRPr lang="en-US" sz="2000">
                <a:solidFill>
                  <a:srgbClr val="15509C"/>
                </a:solidFill>
                <a:latin typeface="Raleway Bold" panose="02010600030101010101" charset="0"/>
              </a:endParaRPr>
            </a:p>
          </p:txBody>
        </p:sp>
        <p:grpSp>
          <p:nvGrpSpPr>
            <p:cNvPr id="27" name="Group 27"/>
            <p:cNvGrpSpPr/>
            <p:nvPr/>
          </p:nvGrpSpPr>
          <p:grpSpPr>
            <a:xfrm>
              <a:off x="16501939" y="1607434"/>
              <a:ext cx="5138861" cy="6412181"/>
              <a:chOff x="0" y="0"/>
              <a:chExt cx="812800" cy="1014198"/>
            </a:xfrm>
          </p:grpSpPr>
          <p:sp>
            <p:nvSpPr>
              <p:cNvPr id="28" name="Freeform 28"/>
              <p:cNvSpPr/>
              <p:nvPr/>
            </p:nvSpPr>
            <p:spPr>
              <a:xfrm>
                <a:off x="0" y="0"/>
                <a:ext cx="812800" cy="1014198"/>
              </a:xfrm>
              <a:custGeom>
                <a:avLst/>
                <a:gdLst/>
                <a:ahLst/>
                <a:cxnLst/>
                <a:rect l="l" t="t" r="r" b="b"/>
                <a:pathLst>
                  <a:path w="812800" h="1014198">
                    <a:moveTo>
                      <a:pt x="40175" y="0"/>
                    </a:moveTo>
                    <a:lnTo>
                      <a:pt x="772626" y="0"/>
                    </a:lnTo>
                    <a:cubicBezTo>
                      <a:pt x="783280" y="0"/>
                      <a:pt x="793499" y="4233"/>
                      <a:pt x="801033" y="11767"/>
                    </a:cubicBezTo>
                    <a:cubicBezTo>
                      <a:pt x="808567" y="19301"/>
                      <a:pt x="812800" y="29520"/>
                      <a:pt x="812800" y="40175"/>
                    </a:cubicBezTo>
                    <a:lnTo>
                      <a:pt x="812800" y="974023"/>
                    </a:lnTo>
                    <a:cubicBezTo>
                      <a:pt x="812800" y="984678"/>
                      <a:pt x="808567" y="994897"/>
                      <a:pt x="801033" y="1002431"/>
                    </a:cubicBezTo>
                    <a:cubicBezTo>
                      <a:pt x="793499" y="1009965"/>
                      <a:pt x="783280" y="1014198"/>
                      <a:pt x="772626" y="1014198"/>
                    </a:cubicBezTo>
                    <a:lnTo>
                      <a:pt x="40175" y="1014198"/>
                    </a:lnTo>
                    <a:cubicBezTo>
                      <a:pt x="29520" y="1014198"/>
                      <a:pt x="19301" y="1009965"/>
                      <a:pt x="11767" y="1002431"/>
                    </a:cubicBezTo>
                    <a:cubicBezTo>
                      <a:pt x="4233" y="994897"/>
                      <a:pt x="0" y="984678"/>
                      <a:pt x="0" y="974023"/>
                    </a:cubicBezTo>
                    <a:lnTo>
                      <a:pt x="0" y="40175"/>
                    </a:lnTo>
                    <a:cubicBezTo>
                      <a:pt x="0" y="29520"/>
                      <a:pt x="4233" y="19301"/>
                      <a:pt x="11767" y="11767"/>
                    </a:cubicBezTo>
                    <a:cubicBezTo>
                      <a:pt x="19301" y="4233"/>
                      <a:pt x="29520" y="0"/>
                      <a:pt x="40175" y="0"/>
                    </a:cubicBezTo>
                    <a:close/>
                  </a:path>
                </a:pathLst>
              </a:custGeom>
              <a:solidFill>
                <a:srgbClr val="000000">
                  <a:alpha val="0"/>
                </a:srgbClr>
              </a:solidFill>
              <a:ln w="19050">
                <a:solidFill>
                  <a:srgbClr val="3C5679"/>
                </a:solidFill>
              </a:ln>
            </p:spPr>
          </p:sp>
          <p:sp>
            <p:nvSpPr>
              <p:cNvPr id="29" name="TextBox 29"/>
              <p:cNvSpPr txBox="1"/>
              <p:nvPr/>
            </p:nvSpPr>
            <p:spPr>
              <a:xfrm>
                <a:off x="0" y="-57150"/>
                <a:ext cx="812800" cy="869950"/>
              </a:xfrm>
              <a:prstGeom prst="rect">
                <a:avLst/>
              </a:prstGeom>
            </p:spPr>
            <p:txBody>
              <a:bodyPr lIns="50800" tIns="50800" rIns="50800" bIns="50800" rtlCol="0" anchor="ctr"/>
              <a:lstStyle/>
              <a:p>
                <a:pPr algn="ctr">
                  <a:lnSpc>
                    <a:spcPts val="3359"/>
                  </a:lnSpc>
                </a:pPr>
                <a:endParaRPr>
                  <a:latin typeface="Raleway Heavy" panose="02010600030101010101" charset="0"/>
                </a:endParaRPr>
              </a:p>
            </p:txBody>
          </p:sp>
        </p:grpSp>
        <p:grpSp>
          <p:nvGrpSpPr>
            <p:cNvPr id="30" name="Group 30"/>
            <p:cNvGrpSpPr/>
            <p:nvPr/>
          </p:nvGrpSpPr>
          <p:grpSpPr>
            <a:xfrm>
              <a:off x="17463936" y="0"/>
              <a:ext cx="3214868" cy="3214868"/>
              <a:chOff x="0" y="0"/>
              <a:chExt cx="812800" cy="812800"/>
            </a:xfrm>
          </p:grpSpPr>
          <p:sp>
            <p:nvSpPr>
              <p:cNvPr id="31" name="Freeform 3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FDFDFD"/>
              </a:solidFill>
              <a:ln w="19050">
                <a:solidFill>
                  <a:srgbClr val="3C5679"/>
                </a:solidFill>
              </a:ln>
            </p:spPr>
          </p:sp>
          <p:sp>
            <p:nvSpPr>
              <p:cNvPr id="32" name="TextBox 32"/>
              <p:cNvSpPr txBox="1"/>
              <p:nvPr/>
            </p:nvSpPr>
            <p:spPr>
              <a:xfrm>
                <a:off x="76200" y="19050"/>
                <a:ext cx="660400" cy="717550"/>
              </a:xfrm>
              <a:prstGeom prst="rect">
                <a:avLst/>
              </a:prstGeom>
            </p:spPr>
            <p:txBody>
              <a:bodyPr lIns="50800" tIns="50800" rIns="50800" bIns="50800" rtlCol="0" anchor="ctr"/>
              <a:lstStyle/>
              <a:p>
                <a:pPr algn="ctr">
                  <a:lnSpc>
                    <a:spcPts val="3359"/>
                  </a:lnSpc>
                </a:pPr>
                <a:endParaRPr>
                  <a:latin typeface="Raleway Heavy" panose="02010600030101010101" charset="0"/>
                </a:endParaRPr>
              </a:p>
            </p:txBody>
          </p:sp>
        </p:grpSp>
        <p:sp>
          <p:nvSpPr>
            <p:cNvPr id="33" name="TextBox 33"/>
            <p:cNvSpPr txBox="1"/>
            <p:nvPr/>
          </p:nvSpPr>
          <p:spPr>
            <a:xfrm>
              <a:off x="16869221" y="3664338"/>
              <a:ext cx="4404299" cy="581356"/>
            </a:xfrm>
            <a:prstGeom prst="rect">
              <a:avLst/>
            </a:prstGeom>
          </p:spPr>
          <p:txBody>
            <a:bodyPr lIns="0" tIns="0" rIns="0" bIns="0" rtlCol="0" anchor="t">
              <a:spAutoFit/>
            </a:bodyPr>
            <a:lstStyle/>
            <a:p>
              <a:pPr algn="ctr">
                <a:lnSpc>
                  <a:spcPts val="3359"/>
                </a:lnSpc>
              </a:pPr>
              <a:r>
                <a:rPr lang="en-US" sz="2400" spc="72" dirty="0">
                  <a:solidFill>
                    <a:srgbClr val="15509C"/>
                  </a:solidFill>
                  <a:latin typeface="Raleway Heavy" panose="02010600030101010101" charset="0"/>
                </a:rPr>
                <a:t>Performance</a:t>
              </a:r>
            </a:p>
          </p:txBody>
        </p:sp>
        <p:sp>
          <p:nvSpPr>
            <p:cNvPr id="34" name="TextBox 34"/>
            <p:cNvSpPr txBox="1"/>
            <p:nvPr/>
          </p:nvSpPr>
          <p:spPr>
            <a:xfrm>
              <a:off x="16869221" y="4506443"/>
              <a:ext cx="4404299" cy="3351345"/>
            </a:xfrm>
            <a:prstGeom prst="rect">
              <a:avLst/>
            </a:prstGeom>
          </p:spPr>
          <p:txBody>
            <a:bodyPr lIns="0" tIns="0" rIns="0" bIns="0" rtlCol="0" anchor="t">
              <a:spAutoFit/>
            </a:bodyPr>
            <a:lstStyle/>
            <a:p>
              <a:pPr algn="ctr">
                <a:lnSpc>
                  <a:spcPts val="2800"/>
                </a:lnSpc>
              </a:pPr>
              <a:r>
                <a:rPr lang="en-US" sz="2000">
                  <a:solidFill>
                    <a:srgbClr val="15509C"/>
                  </a:solidFill>
                  <a:latin typeface="Raleway Bold" panose="02010600030101010101" charset="0"/>
                </a:rPr>
                <a:t>Ranked by </a:t>
              </a:r>
              <a:r>
                <a:rPr lang="en-US" sz="2000">
                  <a:solidFill>
                    <a:srgbClr val="D2323D"/>
                  </a:solidFill>
                  <a:latin typeface="Raleway Bold" panose="02010600030101010101" charset="0"/>
                </a:rPr>
                <a:t>Forbes</a:t>
              </a:r>
              <a:r>
                <a:rPr lang="en-US" sz="2000">
                  <a:solidFill>
                    <a:srgbClr val="15509C"/>
                  </a:solidFill>
                  <a:latin typeface="Raleway Bold" panose="02010600030101010101" charset="0"/>
                </a:rPr>
                <a:t>, </a:t>
              </a:r>
              <a:r>
                <a:rPr lang="en-US" sz="2000">
                  <a:solidFill>
                    <a:srgbClr val="D2323D"/>
                  </a:solidFill>
                  <a:latin typeface="Raleway Bold" panose="02010600030101010101" charset="0"/>
                </a:rPr>
                <a:t>Hunt Scanlon</a:t>
              </a:r>
              <a:r>
                <a:rPr lang="en-US" sz="2000">
                  <a:solidFill>
                    <a:srgbClr val="15509C"/>
                  </a:solidFill>
                  <a:latin typeface="Raleway Bold" panose="02010600030101010101" charset="0"/>
                </a:rPr>
                <a:t> and </a:t>
              </a:r>
              <a:r>
                <a:rPr lang="en-US" sz="2000">
                  <a:solidFill>
                    <a:srgbClr val="D2323D"/>
                  </a:solidFill>
                  <a:latin typeface="Raleway Bold" panose="02010600030101010101" charset="0"/>
                </a:rPr>
                <a:t>AESC</a:t>
              </a:r>
              <a:r>
                <a:rPr lang="en-US" sz="2000">
                  <a:solidFill>
                    <a:srgbClr val="15509C"/>
                  </a:solidFill>
                  <a:latin typeface="Raleway Bold" panose="02010600030101010101" charset="0"/>
                </a:rPr>
                <a:t> (Association of Executive Search Consultants) as the best of the best firms of the industry</a:t>
              </a:r>
            </a:p>
            <a:p>
              <a:pPr marL="0" lvl="0" indent="0" algn="ctr">
                <a:lnSpc>
                  <a:spcPts val="2800"/>
                </a:lnSpc>
                <a:spcBef>
                  <a:spcPct val="0"/>
                </a:spcBef>
              </a:pPr>
              <a:endParaRPr lang="en-US" sz="2000">
                <a:solidFill>
                  <a:srgbClr val="15509C"/>
                </a:solidFill>
                <a:latin typeface="Raleway Bold" panose="02010600030101010101" charset="0"/>
              </a:endParaRPr>
            </a:p>
          </p:txBody>
        </p:sp>
        <p:pic>
          <p:nvPicPr>
            <p:cNvPr id="35" name="Picture 35"/>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xmlns="" r:embed="rId3"/>
                </a:ext>
              </a:extLst>
            </a:blip>
            <a:srcRect/>
            <a:stretch>
              <a:fillRect/>
            </a:stretch>
          </p:blipFill>
          <p:spPr>
            <a:xfrm>
              <a:off x="18210020" y="746085"/>
              <a:ext cx="1722698" cy="1722698"/>
            </a:xfrm>
            <a:prstGeom prst="rect">
              <a:avLst/>
            </a:prstGeom>
          </p:spPr>
        </p:pic>
        <p:pic>
          <p:nvPicPr>
            <p:cNvPr id="36" name="Picture 36"/>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xmlns="" r:embed="rId5"/>
                </a:ext>
              </a:extLst>
            </a:blip>
            <a:srcRect/>
            <a:stretch>
              <a:fillRect/>
            </a:stretch>
          </p:blipFill>
          <p:spPr>
            <a:xfrm>
              <a:off x="12706132" y="746085"/>
              <a:ext cx="1729183" cy="1722698"/>
            </a:xfrm>
            <a:prstGeom prst="rect">
              <a:avLst/>
            </a:prstGeom>
          </p:spPr>
        </p:pic>
        <p:pic>
          <p:nvPicPr>
            <p:cNvPr id="37" name="Picture 37"/>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a:fillRect/>
            </a:stretch>
          </p:blipFill>
          <p:spPr>
            <a:xfrm>
              <a:off x="7206569" y="746085"/>
              <a:ext cx="1727016" cy="1722698"/>
            </a:xfrm>
            <a:prstGeom prst="rect">
              <a:avLst/>
            </a:prstGeom>
          </p:spPr>
        </p:pic>
        <p:pic>
          <p:nvPicPr>
            <p:cNvPr id="38" name="Picture 38"/>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rcRect/>
            <a:stretch>
              <a:fillRect/>
            </a:stretch>
          </p:blipFill>
          <p:spPr>
            <a:xfrm>
              <a:off x="1734999" y="773002"/>
              <a:ext cx="1668864" cy="1668864"/>
            </a:xfrm>
            <a:prstGeom prst="rect">
              <a:avLst/>
            </a:prstGeom>
          </p:spPr>
        </p:pic>
      </p:grpSp>
      <p:pic>
        <p:nvPicPr>
          <p:cNvPr id="39" name="Picture 39"/>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xmlns="" r:embed="rId11"/>
              </a:ext>
            </a:extLst>
          </a:blip>
          <a:srcRect/>
          <a:stretch>
            <a:fillRect/>
          </a:stretch>
        </p:blipFill>
        <p:spPr>
          <a:xfrm>
            <a:off x="-683371" y="10013651"/>
            <a:ext cx="1366743" cy="546697"/>
          </a:xfrm>
          <a:prstGeom prst="rect">
            <a:avLst/>
          </a:prstGeom>
        </p:spPr>
      </p:pic>
      <p:sp>
        <p:nvSpPr>
          <p:cNvPr id="40" name="TextBox 40"/>
          <p:cNvSpPr txBox="1"/>
          <p:nvPr/>
        </p:nvSpPr>
        <p:spPr>
          <a:xfrm>
            <a:off x="3891075" y="1796148"/>
            <a:ext cx="10505850" cy="923925"/>
          </a:xfrm>
          <a:prstGeom prst="rect">
            <a:avLst/>
          </a:prstGeom>
        </p:spPr>
        <p:txBody>
          <a:bodyPr lIns="0" tIns="0" rIns="0" bIns="0" rtlCol="0" anchor="t">
            <a:spAutoFit/>
          </a:bodyPr>
          <a:lstStyle/>
          <a:p>
            <a:pPr marL="0" lvl="0" indent="0" algn="ctr">
              <a:lnSpc>
                <a:spcPts val="7200"/>
              </a:lnSpc>
              <a:spcBef>
                <a:spcPct val="0"/>
              </a:spcBef>
            </a:pPr>
            <a:r>
              <a:rPr lang="en-US" sz="6000">
                <a:solidFill>
                  <a:srgbClr val="15509C"/>
                </a:solidFill>
                <a:latin typeface="Raleway Heavy" panose="02010600030101010101" charset="0"/>
              </a:rPr>
              <a:t>ABOUT US</a:t>
            </a:r>
          </a:p>
        </p:txBody>
      </p:sp>
      <p:pic>
        <p:nvPicPr>
          <p:cNvPr id="41" name="Picture 41"/>
          <p:cNvPicPr>
            <a:picLocks noChangeAspect="1"/>
          </p:cNvPicPr>
          <p:nvPr/>
        </p:nvPicPr>
        <p:blipFill>
          <a:blip r:embed="rId12"/>
          <a:srcRect l="14956" t="43505" r="14654" b="42497"/>
          <a:stretch>
            <a:fillRect/>
          </a:stretch>
        </p:blipFill>
        <p:spPr>
          <a:xfrm>
            <a:off x="5523917" y="617972"/>
            <a:ext cx="7240167" cy="1079901"/>
          </a:xfrm>
          <a:prstGeom prst="rect">
            <a:avLst/>
          </a:prstGeom>
        </p:spPr>
      </p:pic>
      <p:grpSp>
        <p:nvGrpSpPr>
          <p:cNvPr id="42" name="Group 42"/>
          <p:cNvGrpSpPr/>
          <p:nvPr/>
        </p:nvGrpSpPr>
        <p:grpSpPr>
          <a:xfrm>
            <a:off x="15061771" y="9258300"/>
            <a:ext cx="2304809" cy="606455"/>
            <a:chOff x="0" y="0"/>
            <a:chExt cx="3073079" cy="808606"/>
          </a:xfrm>
        </p:grpSpPr>
        <p:pic>
          <p:nvPicPr>
            <p:cNvPr id="43" name="Picture 43"/>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asvg="http://schemas.microsoft.com/office/drawing/2016/SVG/main" xmlns="" r:embed="rId14"/>
                </a:ext>
              </a:extLst>
            </a:blip>
            <a:srcRect/>
            <a:stretch>
              <a:fillRect/>
            </a:stretch>
          </p:blipFill>
          <p:spPr>
            <a:xfrm>
              <a:off x="2271643" y="3585"/>
              <a:ext cx="801436" cy="801436"/>
            </a:xfrm>
            <a:prstGeom prst="rect">
              <a:avLst/>
            </a:prstGeom>
          </p:spPr>
        </p:pic>
        <p:sp>
          <p:nvSpPr>
            <p:cNvPr id="44" name="TextBox 44"/>
            <p:cNvSpPr txBox="1"/>
            <p:nvPr/>
          </p:nvSpPr>
          <p:spPr>
            <a:xfrm>
              <a:off x="0" y="-85725"/>
              <a:ext cx="2116170" cy="894331"/>
            </a:xfrm>
            <a:prstGeom prst="rect">
              <a:avLst/>
            </a:prstGeom>
          </p:spPr>
          <p:txBody>
            <a:bodyPr lIns="0" tIns="0" rIns="0" bIns="0" rtlCol="0" anchor="t">
              <a:spAutoFit/>
            </a:bodyPr>
            <a:lstStyle/>
            <a:p>
              <a:pPr algn="ctr">
                <a:lnSpc>
                  <a:spcPts val="5606"/>
                </a:lnSpc>
                <a:spcBef>
                  <a:spcPct val="0"/>
                </a:spcBef>
              </a:pPr>
              <a:r>
                <a:rPr lang="en-US" sz="4004">
                  <a:solidFill>
                    <a:srgbClr val="284E9C"/>
                  </a:solidFill>
                  <a:latin typeface="Raleway Heavy"/>
                </a:rPr>
                <a:t>Next</a:t>
              </a:r>
            </a:p>
          </p:txBody>
        </p:sp>
      </p:grpSp>
      <p:pic>
        <p:nvPicPr>
          <p:cNvPr id="45" name="Picture 45"/>
          <p:cNvPicPr>
            <a:picLocks noChangeAspect="1"/>
          </p:cNvPicPr>
          <p:nvPr/>
        </p:nvPicPr>
        <p:blipFill>
          <a:blip r:embed="rId15" cstate="print">
            <a:extLst>
              <a:ext uri="{28A0092B-C50C-407E-A947-70E740481C1C}">
                <a14:useLocalDpi xmlns:a14="http://schemas.microsoft.com/office/drawing/2010/main" val="0"/>
              </a:ext>
              <a:ext uri="{96DAC541-7B7A-43D3-8B79-37D633B846F1}">
                <asvg:svgBlip xmlns:asvg="http://schemas.microsoft.com/office/drawing/2016/SVG/main" xmlns="" r:embed="rId16"/>
              </a:ext>
            </a:extLst>
          </a:blip>
          <a:srcRect/>
          <a:stretch>
            <a:fillRect/>
          </a:stretch>
        </p:blipFill>
        <p:spPr>
          <a:xfrm>
            <a:off x="17944671" y="4236992"/>
            <a:ext cx="686657" cy="1813016"/>
          </a:xfrm>
          <a:prstGeom prst="rect">
            <a:avLst/>
          </a:prstGeom>
        </p:spPr>
      </p:pic>
    </p:spTree>
    <p:extLst>
      <p:ext uri="{BB962C8B-B14F-4D97-AF65-F5344CB8AC3E}">
        <p14:creationId xmlns:p14="http://schemas.microsoft.com/office/powerpoint/2010/main" val="29016461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5061771" y="9258300"/>
            <a:ext cx="2304809" cy="606455"/>
            <a:chOff x="0" y="0"/>
            <a:chExt cx="3073079" cy="808606"/>
          </a:xfrm>
        </p:grpSpPr>
        <p:pic>
          <p:nvPicPr>
            <p:cNvPr id="3" name="Picture 3"/>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xmlns="" r:embed="rId3"/>
                </a:ext>
              </a:extLst>
            </a:blip>
            <a:srcRect/>
            <a:stretch>
              <a:fillRect/>
            </a:stretch>
          </p:blipFill>
          <p:spPr>
            <a:xfrm>
              <a:off x="2271643" y="3585"/>
              <a:ext cx="801436" cy="801436"/>
            </a:xfrm>
            <a:prstGeom prst="rect">
              <a:avLst/>
            </a:prstGeom>
          </p:spPr>
        </p:pic>
        <p:sp>
          <p:nvSpPr>
            <p:cNvPr id="4" name="TextBox 4"/>
            <p:cNvSpPr txBox="1"/>
            <p:nvPr/>
          </p:nvSpPr>
          <p:spPr>
            <a:xfrm>
              <a:off x="0" y="-85725"/>
              <a:ext cx="2116170" cy="894331"/>
            </a:xfrm>
            <a:prstGeom prst="rect">
              <a:avLst/>
            </a:prstGeom>
          </p:spPr>
          <p:txBody>
            <a:bodyPr lIns="0" tIns="0" rIns="0" bIns="0" rtlCol="0" anchor="t">
              <a:spAutoFit/>
            </a:bodyPr>
            <a:lstStyle/>
            <a:p>
              <a:pPr algn="ctr">
                <a:lnSpc>
                  <a:spcPts val="5606"/>
                </a:lnSpc>
                <a:spcBef>
                  <a:spcPct val="0"/>
                </a:spcBef>
              </a:pPr>
              <a:r>
                <a:rPr lang="en-US" sz="4004">
                  <a:solidFill>
                    <a:srgbClr val="284E9C"/>
                  </a:solidFill>
                  <a:latin typeface="Raleway Heavy"/>
                </a:rPr>
                <a:t>Next</a:t>
              </a:r>
            </a:p>
          </p:txBody>
        </p:sp>
      </p:grpSp>
      <p:pic>
        <p:nvPicPr>
          <p:cNvPr id="5" name="Picture 5"/>
          <p:cNvPicPr>
            <a:picLocks noChangeAspect="1"/>
          </p:cNvPicPr>
          <p:nvPr/>
        </p:nvPicPr>
        <p:blipFill>
          <a:blip r:embed="rId4"/>
          <a:srcRect l="14956" t="43505" r="14654" b="42497"/>
          <a:stretch>
            <a:fillRect/>
          </a:stretch>
        </p:blipFill>
        <p:spPr>
          <a:xfrm>
            <a:off x="5523917" y="617972"/>
            <a:ext cx="7240167" cy="1079901"/>
          </a:xfrm>
          <a:prstGeom prst="rect">
            <a:avLst/>
          </a:prstGeom>
        </p:spPr>
      </p:pic>
      <p:sp>
        <p:nvSpPr>
          <p:cNvPr id="6" name="TextBox 6"/>
          <p:cNvSpPr txBox="1"/>
          <p:nvPr/>
        </p:nvSpPr>
        <p:spPr>
          <a:xfrm>
            <a:off x="3688970" y="1798673"/>
            <a:ext cx="10910060" cy="923925"/>
          </a:xfrm>
          <a:prstGeom prst="rect">
            <a:avLst/>
          </a:prstGeom>
        </p:spPr>
        <p:txBody>
          <a:bodyPr lIns="0" tIns="0" rIns="0" bIns="0" rtlCol="0" anchor="t">
            <a:spAutoFit/>
          </a:bodyPr>
          <a:lstStyle/>
          <a:p>
            <a:pPr marL="0" lvl="0" indent="0" algn="ctr">
              <a:lnSpc>
                <a:spcPts val="7200"/>
              </a:lnSpc>
              <a:spcBef>
                <a:spcPct val="0"/>
              </a:spcBef>
            </a:pPr>
            <a:r>
              <a:rPr lang="en-US" sz="6000" dirty="0">
                <a:solidFill>
                  <a:srgbClr val="324D9C"/>
                </a:solidFill>
                <a:latin typeface="Raleway Heavy" panose="02010600030101010101" charset="0"/>
              </a:rPr>
              <a:t>CORE BUSINESS SOLUTION</a:t>
            </a:r>
          </a:p>
        </p:txBody>
      </p:sp>
      <p:grpSp>
        <p:nvGrpSpPr>
          <p:cNvPr id="7" name="Group 7"/>
          <p:cNvGrpSpPr/>
          <p:nvPr/>
        </p:nvGrpSpPr>
        <p:grpSpPr>
          <a:xfrm>
            <a:off x="2498956" y="4059130"/>
            <a:ext cx="13290087" cy="3698799"/>
            <a:chOff x="0" y="0"/>
            <a:chExt cx="17720116" cy="4931731"/>
          </a:xfrm>
        </p:grpSpPr>
        <p:pic>
          <p:nvPicPr>
            <p:cNvPr id="8" name="Picture 8"/>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rcRect/>
            <a:stretch>
              <a:fillRect/>
            </a:stretch>
          </p:blipFill>
          <p:spPr>
            <a:xfrm>
              <a:off x="13633348" y="0"/>
              <a:ext cx="2769557" cy="2815306"/>
            </a:xfrm>
            <a:prstGeom prst="rect">
              <a:avLst/>
            </a:prstGeom>
          </p:spPr>
        </p:pic>
        <p:pic>
          <p:nvPicPr>
            <p:cNvPr id="9" name="Picture 9"/>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rcRect/>
            <a:stretch>
              <a:fillRect/>
            </a:stretch>
          </p:blipFill>
          <p:spPr>
            <a:xfrm>
              <a:off x="7587730" y="0"/>
              <a:ext cx="2544656" cy="2891654"/>
            </a:xfrm>
            <a:prstGeom prst="rect">
              <a:avLst/>
            </a:prstGeom>
          </p:spPr>
        </p:pic>
        <p:pic>
          <p:nvPicPr>
            <p:cNvPr id="10" name="Picture 10"/>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xmlns="" r:embed="rId10"/>
                </a:ext>
              </a:extLst>
            </a:blip>
            <a:srcRect/>
            <a:stretch>
              <a:fillRect/>
            </a:stretch>
          </p:blipFill>
          <p:spPr>
            <a:xfrm>
              <a:off x="955458" y="230438"/>
              <a:ext cx="3493065" cy="2584868"/>
            </a:xfrm>
            <a:prstGeom prst="rect">
              <a:avLst/>
            </a:prstGeom>
          </p:spPr>
        </p:pic>
        <p:sp>
          <p:nvSpPr>
            <p:cNvPr id="11" name="TextBox 11"/>
            <p:cNvSpPr txBox="1"/>
            <p:nvPr/>
          </p:nvSpPr>
          <p:spPr>
            <a:xfrm>
              <a:off x="0" y="3516246"/>
              <a:ext cx="5403980" cy="1415485"/>
            </a:xfrm>
            <a:prstGeom prst="rect">
              <a:avLst/>
            </a:prstGeom>
          </p:spPr>
          <p:txBody>
            <a:bodyPr lIns="0" tIns="0" rIns="0" bIns="0" rtlCol="0" anchor="t">
              <a:spAutoFit/>
            </a:bodyPr>
            <a:lstStyle/>
            <a:p>
              <a:pPr algn="ctr">
                <a:lnSpc>
                  <a:spcPts val="4088"/>
                </a:lnSpc>
              </a:pPr>
              <a:r>
                <a:rPr lang="en-US" sz="3716">
                  <a:solidFill>
                    <a:srgbClr val="324D9C"/>
                  </a:solidFill>
                  <a:latin typeface="Raleway Heavy" panose="02010600030101010101" charset="0"/>
                </a:rPr>
                <a:t>EXECUTIVE SEARCH</a:t>
              </a:r>
            </a:p>
          </p:txBody>
        </p:sp>
        <p:sp>
          <p:nvSpPr>
            <p:cNvPr id="12" name="TextBox 12"/>
            <p:cNvSpPr txBox="1"/>
            <p:nvPr/>
          </p:nvSpPr>
          <p:spPr>
            <a:xfrm>
              <a:off x="6158068" y="3516246"/>
              <a:ext cx="5403980" cy="1415485"/>
            </a:xfrm>
            <a:prstGeom prst="rect">
              <a:avLst/>
            </a:prstGeom>
          </p:spPr>
          <p:txBody>
            <a:bodyPr lIns="0" tIns="0" rIns="0" bIns="0" rtlCol="0" anchor="t">
              <a:spAutoFit/>
            </a:bodyPr>
            <a:lstStyle/>
            <a:p>
              <a:pPr marL="0" lvl="0" indent="0" algn="ctr">
                <a:lnSpc>
                  <a:spcPts val="4088"/>
                </a:lnSpc>
                <a:spcBef>
                  <a:spcPct val="0"/>
                </a:spcBef>
              </a:pPr>
              <a:r>
                <a:rPr lang="en-US" sz="3716">
                  <a:solidFill>
                    <a:srgbClr val="324D9C"/>
                  </a:solidFill>
                  <a:latin typeface="Raleway Heavy" panose="02010600030101010101" charset="0"/>
                </a:rPr>
                <a:t>CAREER NAVIGATORS</a:t>
              </a:r>
            </a:p>
          </p:txBody>
        </p:sp>
        <p:sp>
          <p:nvSpPr>
            <p:cNvPr id="13" name="TextBox 13"/>
            <p:cNvSpPr txBox="1"/>
            <p:nvPr/>
          </p:nvSpPr>
          <p:spPr>
            <a:xfrm>
              <a:off x="12316137" y="3516246"/>
              <a:ext cx="5403980" cy="1415485"/>
            </a:xfrm>
            <a:prstGeom prst="rect">
              <a:avLst/>
            </a:prstGeom>
          </p:spPr>
          <p:txBody>
            <a:bodyPr lIns="0" tIns="0" rIns="0" bIns="0" rtlCol="0" anchor="t">
              <a:spAutoFit/>
            </a:bodyPr>
            <a:lstStyle/>
            <a:p>
              <a:pPr marL="0" lvl="0" indent="0" algn="ctr">
                <a:lnSpc>
                  <a:spcPts val="4088"/>
                </a:lnSpc>
                <a:spcBef>
                  <a:spcPct val="0"/>
                </a:spcBef>
              </a:pPr>
              <a:r>
                <a:rPr lang="en-US" sz="3716">
                  <a:solidFill>
                    <a:srgbClr val="324D9C"/>
                  </a:solidFill>
                  <a:latin typeface="Raleway Heavy" panose="02010600030101010101" charset="0"/>
                </a:rPr>
                <a:t>COACHING LEADERS</a:t>
              </a:r>
            </a:p>
          </p:txBody>
        </p:sp>
      </p:grpSp>
      <p:pic>
        <p:nvPicPr>
          <p:cNvPr id="14" name="Picture 14"/>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xmlns="" r:embed="rId12"/>
              </a:ext>
            </a:extLst>
          </a:blip>
          <a:srcRect/>
          <a:stretch>
            <a:fillRect/>
          </a:stretch>
        </p:blipFill>
        <p:spPr>
          <a:xfrm>
            <a:off x="17944671" y="4236992"/>
            <a:ext cx="686657" cy="1813016"/>
          </a:xfrm>
          <a:prstGeom prst="rect">
            <a:avLst/>
          </a:prstGeom>
        </p:spPr>
      </p:pic>
      <p:pic>
        <p:nvPicPr>
          <p:cNvPr id="15" name="Picture 13"/>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 xmlns:asvg="http://schemas.microsoft.com/office/drawing/2016/SVG/main" r:embed="rId14"/>
              </a:ext>
            </a:extLst>
          </a:blip>
          <a:srcRect/>
          <a:stretch>
            <a:fillRect/>
          </a:stretch>
        </p:blipFill>
        <p:spPr>
          <a:xfrm>
            <a:off x="7410111" y="7928209"/>
            <a:ext cx="3467775" cy="264418"/>
          </a:xfrm>
          <a:prstGeom prst="rect">
            <a:avLst/>
          </a:prstGeom>
        </p:spPr>
      </p:pic>
    </p:spTree>
    <p:extLst>
      <p:ext uri="{BB962C8B-B14F-4D97-AF65-F5344CB8AC3E}">
        <p14:creationId xmlns:p14="http://schemas.microsoft.com/office/powerpoint/2010/main" val="20803075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l="14956" t="43505" r="14654" b="42497"/>
          <a:stretch>
            <a:fillRect/>
          </a:stretch>
        </p:blipFill>
        <p:spPr>
          <a:xfrm>
            <a:off x="5523917" y="664591"/>
            <a:ext cx="7240167" cy="1079901"/>
          </a:xfrm>
          <a:prstGeom prst="rect">
            <a:avLst/>
          </a:prstGeom>
        </p:spPr>
      </p:pic>
      <p:grpSp>
        <p:nvGrpSpPr>
          <p:cNvPr id="3" name="Group 3"/>
          <p:cNvGrpSpPr/>
          <p:nvPr/>
        </p:nvGrpSpPr>
        <p:grpSpPr>
          <a:xfrm>
            <a:off x="15061771" y="9258300"/>
            <a:ext cx="2304809" cy="606455"/>
            <a:chOff x="0" y="0"/>
            <a:chExt cx="3073079" cy="808606"/>
          </a:xfrm>
        </p:grpSpPr>
        <p:pic>
          <p:nvPicPr>
            <p:cNvPr id="4" name="Picture 4"/>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rcRect/>
            <a:stretch>
              <a:fillRect/>
            </a:stretch>
          </p:blipFill>
          <p:spPr>
            <a:xfrm>
              <a:off x="2271643" y="3585"/>
              <a:ext cx="801436" cy="801436"/>
            </a:xfrm>
            <a:prstGeom prst="rect">
              <a:avLst/>
            </a:prstGeom>
          </p:spPr>
        </p:pic>
        <p:sp>
          <p:nvSpPr>
            <p:cNvPr id="5" name="TextBox 5"/>
            <p:cNvSpPr txBox="1"/>
            <p:nvPr/>
          </p:nvSpPr>
          <p:spPr>
            <a:xfrm>
              <a:off x="0" y="-85725"/>
              <a:ext cx="2116170" cy="894331"/>
            </a:xfrm>
            <a:prstGeom prst="rect">
              <a:avLst/>
            </a:prstGeom>
          </p:spPr>
          <p:txBody>
            <a:bodyPr lIns="0" tIns="0" rIns="0" bIns="0" rtlCol="0" anchor="t">
              <a:spAutoFit/>
            </a:bodyPr>
            <a:lstStyle/>
            <a:p>
              <a:pPr algn="ctr">
                <a:lnSpc>
                  <a:spcPts val="5606"/>
                </a:lnSpc>
                <a:spcBef>
                  <a:spcPct val="0"/>
                </a:spcBef>
              </a:pPr>
              <a:r>
                <a:rPr lang="en-US" sz="4004">
                  <a:solidFill>
                    <a:srgbClr val="284E9C"/>
                  </a:solidFill>
                  <a:latin typeface="Raleway Heavy"/>
                </a:rPr>
                <a:t>Next</a:t>
              </a:r>
            </a:p>
          </p:txBody>
        </p:sp>
      </p:grpSp>
      <p:pic>
        <p:nvPicPr>
          <p:cNvPr id="6" name="Picture 6"/>
          <p:cNvPicPr>
            <a:picLocks noChangeAspect="1"/>
          </p:cNvPicPr>
          <p:nvPr/>
        </p:nvPicPr>
        <p:blipFill>
          <a:blip r:embed="rId5"/>
          <a:srcRect t="15746" b="46256"/>
          <a:stretch>
            <a:fillRect/>
          </a:stretch>
        </p:blipFill>
        <p:spPr>
          <a:xfrm>
            <a:off x="0" y="2520488"/>
            <a:ext cx="18288000" cy="3831933"/>
          </a:xfrm>
          <a:prstGeom prst="rect">
            <a:avLst/>
          </a:prstGeom>
        </p:spPr>
      </p:pic>
      <p:sp>
        <p:nvSpPr>
          <p:cNvPr id="7" name="TextBox 7"/>
          <p:cNvSpPr txBox="1"/>
          <p:nvPr/>
        </p:nvSpPr>
        <p:spPr>
          <a:xfrm>
            <a:off x="2399521" y="1734967"/>
            <a:ext cx="13488958" cy="1343025"/>
          </a:xfrm>
          <a:prstGeom prst="rect">
            <a:avLst/>
          </a:prstGeom>
        </p:spPr>
        <p:txBody>
          <a:bodyPr lIns="0" tIns="0" rIns="0" bIns="0" rtlCol="0" anchor="t">
            <a:spAutoFit/>
          </a:bodyPr>
          <a:lstStyle/>
          <a:p>
            <a:pPr algn="ctr">
              <a:lnSpc>
                <a:spcPts val="5315"/>
              </a:lnSpc>
            </a:pPr>
            <a:r>
              <a:rPr lang="en-US" sz="4429">
                <a:solidFill>
                  <a:srgbClr val="E22924"/>
                </a:solidFill>
                <a:latin typeface="Raleway Heavy"/>
              </a:rPr>
              <a:t>ZERO RISK</a:t>
            </a:r>
          </a:p>
          <a:p>
            <a:pPr marL="0" lvl="0" indent="0" algn="ctr">
              <a:lnSpc>
                <a:spcPts val="5315"/>
              </a:lnSpc>
              <a:spcBef>
                <a:spcPct val="0"/>
              </a:spcBef>
            </a:pPr>
            <a:r>
              <a:rPr lang="en-US" sz="4429">
                <a:solidFill>
                  <a:srgbClr val="324D9C"/>
                </a:solidFill>
                <a:latin typeface="Raleway Heavy"/>
              </a:rPr>
              <a:t>CAREER TRANSITION &amp; MANAGEMENT PROGRAM</a:t>
            </a:r>
          </a:p>
        </p:txBody>
      </p:sp>
      <p:sp>
        <p:nvSpPr>
          <p:cNvPr id="8" name="TextBox 8"/>
          <p:cNvSpPr txBox="1"/>
          <p:nvPr/>
        </p:nvSpPr>
        <p:spPr>
          <a:xfrm>
            <a:off x="1135980" y="6600825"/>
            <a:ext cx="16230600" cy="2657475"/>
          </a:xfrm>
          <a:prstGeom prst="rect">
            <a:avLst/>
          </a:prstGeom>
        </p:spPr>
        <p:txBody>
          <a:bodyPr lIns="0" tIns="0" rIns="0" bIns="0" rtlCol="0" anchor="t">
            <a:spAutoFit/>
          </a:bodyPr>
          <a:lstStyle/>
          <a:p>
            <a:pPr>
              <a:lnSpc>
                <a:spcPts val="4200"/>
              </a:lnSpc>
              <a:spcBef>
                <a:spcPct val="0"/>
              </a:spcBef>
            </a:pPr>
            <a:r>
              <a:rPr lang="en-US" sz="3000" dirty="0">
                <a:solidFill>
                  <a:srgbClr val="324D9C"/>
                </a:solidFill>
                <a:latin typeface="Raleway Bold" panose="02010600030101010101" charset="0"/>
              </a:rPr>
              <a:t>Cornerstone has been providing career navigation services to candidates since 1989. </a:t>
            </a:r>
          </a:p>
          <a:p>
            <a:pPr>
              <a:lnSpc>
                <a:spcPts val="4200"/>
              </a:lnSpc>
              <a:spcBef>
                <a:spcPct val="0"/>
              </a:spcBef>
            </a:pPr>
            <a:r>
              <a:rPr lang="en-US" sz="3000" dirty="0">
                <a:solidFill>
                  <a:srgbClr val="324D9C"/>
                </a:solidFill>
                <a:latin typeface="Raleway Bold" panose="02010600030101010101" charset="0"/>
              </a:rPr>
              <a:t>We help our clients build an organization of informed, able people who will lead their firms in their goal of becoming global leaders in their fields. We believe career navigation will optimize your investment in your staff as well as enhance your reputation of being an outstanding employer.</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EFEFE"/>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1028700" y="3434952"/>
            <a:ext cx="16230600" cy="3844342"/>
          </a:xfrm>
          <a:prstGeom prst="rect">
            <a:avLst/>
          </a:prstGeom>
        </p:spPr>
      </p:pic>
      <p:sp>
        <p:nvSpPr>
          <p:cNvPr id="3" name="TextBox 3"/>
          <p:cNvSpPr txBox="1"/>
          <p:nvPr/>
        </p:nvSpPr>
        <p:spPr>
          <a:xfrm>
            <a:off x="6395756" y="2273492"/>
            <a:ext cx="5496488" cy="680085"/>
          </a:xfrm>
          <a:prstGeom prst="rect">
            <a:avLst/>
          </a:prstGeom>
        </p:spPr>
        <p:txBody>
          <a:bodyPr lIns="0" tIns="0" rIns="0" bIns="0" rtlCol="0" anchor="t">
            <a:spAutoFit/>
          </a:bodyPr>
          <a:lstStyle/>
          <a:p>
            <a:pPr>
              <a:lnSpc>
                <a:spcPts val="5280"/>
              </a:lnSpc>
            </a:pPr>
            <a:r>
              <a:rPr lang="en-US" sz="4800" dirty="0">
                <a:solidFill>
                  <a:srgbClr val="E22924"/>
                </a:solidFill>
                <a:latin typeface="Raleway Heavy" panose="02010600030101010101" charset="0"/>
              </a:rPr>
              <a:t>TOP 5 CHALLENGE</a:t>
            </a:r>
          </a:p>
        </p:txBody>
      </p:sp>
      <p:grpSp>
        <p:nvGrpSpPr>
          <p:cNvPr id="4" name="Group 4"/>
          <p:cNvGrpSpPr/>
          <p:nvPr/>
        </p:nvGrpSpPr>
        <p:grpSpPr>
          <a:xfrm>
            <a:off x="15061771" y="9258300"/>
            <a:ext cx="2304809" cy="606455"/>
            <a:chOff x="0" y="0"/>
            <a:chExt cx="3073079" cy="808606"/>
          </a:xfrm>
        </p:grpSpPr>
        <p:pic>
          <p:nvPicPr>
            <p:cNvPr id="5" name="Picture 5"/>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rcRect/>
            <a:stretch>
              <a:fillRect/>
            </a:stretch>
          </p:blipFill>
          <p:spPr>
            <a:xfrm>
              <a:off x="2271643" y="3585"/>
              <a:ext cx="801436" cy="801436"/>
            </a:xfrm>
            <a:prstGeom prst="rect">
              <a:avLst/>
            </a:prstGeom>
          </p:spPr>
        </p:pic>
        <p:sp>
          <p:nvSpPr>
            <p:cNvPr id="6" name="TextBox 6"/>
            <p:cNvSpPr txBox="1"/>
            <p:nvPr/>
          </p:nvSpPr>
          <p:spPr>
            <a:xfrm>
              <a:off x="0" y="-85725"/>
              <a:ext cx="2116170" cy="894331"/>
            </a:xfrm>
            <a:prstGeom prst="rect">
              <a:avLst/>
            </a:prstGeom>
          </p:spPr>
          <p:txBody>
            <a:bodyPr lIns="0" tIns="0" rIns="0" bIns="0" rtlCol="0" anchor="t">
              <a:spAutoFit/>
            </a:bodyPr>
            <a:lstStyle/>
            <a:p>
              <a:pPr algn="ctr">
                <a:lnSpc>
                  <a:spcPts val="5606"/>
                </a:lnSpc>
                <a:spcBef>
                  <a:spcPct val="0"/>
                </a:spcBef>
              </a:pPr>
              <a:r>
                <a:rPr lang="en-US" sz="4004">
                  <a:solidFill>
                    <a:srgbClr val="284E9C"/>
                  </a:solidFill>
                  <a:latin typeface="Raleway Heavy"/>
                </a:rPr>
                <a:t>Next</a:t>
              </a:r>
            </a:p>
          </p:txBody>
        </p:sp>
      </p:grpSp>
      <p:pic>
        <p:nvPicPr>
          <p:cNvPr id="7" name="Picture 7"/>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rcRect/>
          <a:stretch>
            <a:fillRect/>
          </a:stretch>
        </p:blipFill>
        <p:spPr>
          <a:xfrm>
            <a:off x="17944671" y="4236992"/>
            <a:ext cx="686657" cy="1813016"/>
          </a:xfrm>
          <a:prstGeom prst="rect">
            <a:avLst/>
          </a:prstGeom>
        </p:spPr>
      </p:pic>
      <p:pic>
        <p:nvPicPr>
          <p:cNvPr id="8" name="Picture 8"/>
          <p:cNvPicPr>
            <a:picLocks noChangeAspect="1"/>
          </p:cNvPicPr>
          <p:nvPr/>
        </p:nvPicPr>
        <p:blipFill>
          <a:blip r:embed="rId7"/>
          <a:srcRect l="14956" t="43505" r="14654" b="42497"/>
          <a:stretch>
            <a:fillRect/>
          </a:stretch>
        </p:blipFill>
        <p:spPr>
          <a:xfrm>
            <a:off x="5523917" y="664591"/>
            <a:ext cx="7240167" cy="1079901"/>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5061771" y="9258300"/>
            <a:ext cx="2304809" cy="606455"/>
            <a:chOff x="0" y="0"/>
            <a:chExt cx="3073079" cy="808606"/>
          </a:xfrm>
        </p:grpSpPr>
        <p:pic>
          <p:nvPicPr>
            <p:cNvPr id="3" name="Picture 3"/>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 xmlns:asvg="http://schemas.microsoft.com/office/drawing/2016/SVG/main" r:embed="rId3"/>
                </a:ext>
              </a:extLst>
            </a:blip>
            <a:srcRect/>
            <a:stretch>
              <a:fillRect/>
            </a:stretch>
          </p:blipFill>
          <p:spPr>
            <a:xfrm>
              <a:off x="2271643" y="3585"/>
              <a:ext cx="801436" cy="801436"/>
            </a:xfrm>
            <a:prstGeom prst="rect">
              <a:avLst/>
            </a:prstGeom>
          </p:spPr>
        </p:pic>
        <p:sp>
          <p:nvSpPr>
            <p:cNvPr id="4" name="TextBox 4"/>
            <p:cNvSpPr txBox="1"/>
            <p:nvPr/>
          </p:nvSpPr>
          <p:spPr>
            <a:xfrm>
              <a:off x="0" y="-85725"/>
              <a:ext cx="2116170" cy="894331"/>
            </a:xfrm>
            <a:prstGeom prst="rect">
              <a:avLst/>
            </a:prstGeom>
          </p:spPr>
          <p:txBody>
            <a:bodyPr lIns="0" tIns="0" rIns="0" bIns="0" rtlCol="0" anchor="t">
              <a:spAutoFit/>
            </a:bodyPr>
            <a:lstStyle/>
            <a:p>
              <a:pPr algn="ctr">
                <a:lnSpc>
                  <a:spcPts val="5606"/>
                </a:lnSpc>
                <a:spcBef>
                  <a:spcPct val="0"/>
                </a:spcBef>
              </a:pPr>
              <a:r>
                <a:rPr lang="en-US" sz="4004">
                  <a:solidFill>
                    <a:srgbClr val="284E9C"/>
                  </a:solidFill>
                  <a:latin typeface="Raleway Heavy"/>
                </a:rPr>
                <a:t>Next</a:t>
              </a:r>
            </a:p>
          </p:txBody>
        </p:sp>
      </p:grpSp>
      <p:pic>
        <p:nvPicPr>
          <p:cNvPr id="5" name="Picture 5"/>
          <p:cNvPicPr>
            <a:picLocks noChangeAspect="1"/>
          </p:cNvPicPr>
          <p:nvPr/>
        </p:nvPicPr>
        <p:blipFill>
          <a:blip r:embed="rId4"/>
          <a:srcRect/>
          <a:stretch>
            <a:fillRect/>
          </a:stretch>
        </p:blipFill>
        <p:spPr>
          <a:xfrm>
            <a:off x="3038330" y="2554388"/>
            <a:ext cx="12211341" cy="7732612"/>
          </a:xfrm>
          <a:prstGeom prst="rect">
            <a:avLst/>
          </a:prstGeom>
        </p:spPr>
      </p:pic>
      <p:pic>
        <p:nvPicPr>
          <p:cNvPr id="6" name="Picture 6"/>
          <p:cNvPicPr>
            <a:picLocks noChangeAspect="1"/>
          </p:cNvPicPr>
          <p:nvPr/>
        </p:nvPicPr>
        <p:blipFill>
          <a:blip r:embed="rId5"/>
          <a:srcRect l="14956" t="43505" r="14654" b="42497"/>
          <a:stretch>
            <a:fillRect/>
          </a:stretch>
        </p:blipFill>
        <p:spPr>
          <a:xfrm>
            <a:off x="5523917" y="664591"/>
            <a:ext cx="7240167" cy="1079901"/>
          </a:xfrm>
          <a:prstGeom prst="rect">
            <a:avLst/>
          </a:prstGeom>
        </p:spPr>
      </p:pic>
      <p:sp>
        <p:nvSpPr>
          <p:cNvPr id="7" name="TextBox 7"/>
          <p:cNvSpPr txBox="1"/>
          <p:nvPr/>
        </p:nvSpPr>
        <p:spPr>
          <a:xfrm>
            <a:off x="4624258" y="2273492"/>
            <a:ext cx="9039485" cy="680085"/>
          </a:xfrm>
          <a:prstGeom prst="rect">
            <a:avLst/>
          </a:prstGeom>
        </p:spPr>
        <p:txBody>
          <a:bodyPr lIns="0" tIns="0" rIns="0" bIns="0" rtlCol="0" anchor="t">
            <a:spAutoFit/>
          </a:bodyPr>
          <a:lstStyle/>
          <a:p>
            <a:pPr>
              <a:lnSpc>
                <a:spcPts val="5280"/>
              </a:lnSpc>
            </a:pPr>
            <a:r>
              <a:rPr lang="en-US" sz="4800" dirty="0">
                <a:solidFill>
                  <a:srgbClr val="E22924"/>
                </a:solidFill>
                <a:latin typeface="Raleway Heavy" panose="02010600030101010101" charset="0"/>
              </a:rPr>
              <a:t>EMPLOYEE EMOTIONAL STAGE</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EFEFE"/>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10635454" y="3339485"/>
            <a:ext cx="6125423" cy="6125423"/>
          </a:xfrm>
          <a:prstGeom prst="rect">
            <a:avLst/>
          </a:prstGeom>
        </p:spPr>
      </p:pic>
      <p:grpSp>
        <p:nvGrpSpPr>
          <p:cNvPr id="3" name="Group 3"/>
          <p:cNvGrpSpPr/>
          <p:nvPr/>
        </p:nvGrpSpPr>
        <p:grpSpPr>
          <a:xfrm>
            <a:off x="15061771" y="4236992"/>
            <a:ext cx="3569558" cy="5627762"/>
            <a:chOff x="0" y="0"/>
            <a:chExt cx="4759410" cy="7503683"/>
          </a:xfrm>
        </p:grpSpPr>
        <p:pic>
          <p:nvPicPr>
            <p:cNvPr id="4" name="Picture 4"/>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rcRect/>
            <a:stretch>
              <a:fillRect/>
            </a:stretch>
          </p:blipFill>
          <p:spPr>
            <a:xfrm>
              <a:off x="3843867" y="0"/>
              <a:ext cx="915543" cy="2417354"/>
            </a:xfrm>
            <a:prstGeom prst="rect">
              <a:avLst/>
            </a:prstGeom>
          </p:spPr>
        </p:pic>
        <p:pic>
          <p:nvPicPr>
            <p:cNvPr id="5" name="Picture 5"/>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rcRect/>
            <a:stretch>
              <a:fillRect/>
            </a:stretch>
          </p:blipFill>
          <p:spPr>
            <a:xfrm>
              <a:off x="2271643" y="6698662"/>
              <a:ext cx="801436" cy="801436"/>
            </a:xfrm>
            <a:prstGeom prst="rect">
              <a:avLst/>
            </a:prstGeom>
          </p:spPr>
        </p:pic>
        <p:sp>
          <p:nvSpPr>
            <p:cNvPr id="6" name="TextBox 6"/>
            <p:cNvSpPr txBox="1"/>
            <p:nvPr/>
          </p:nvSpPr>
          <p:spPr>
            <a:xfrm>
              <a:off x="0" y="6609352"/>
              <a:ext cx="2116170" cy="894331"/>
            </a:xfrm>
            <a:prstGeom prst="rect">
              <a:avLst/>
            </a:prstGeom>
          </p:spPr>
          <p:txBody>
            <a:bodyPr lIns="0" tIns="0" rIns="0" bIns="0" rtlCol="0" anchor="t">
              <a:spAutoFit/>
            </a:bodyPr>
            <a:lstStyle/>
            <a:p>
              <a:pPr algn="ctr">
                <a:lnSpc>
                  <a:spcPts val="5606"/>
                </a:lnSpc>
                <a:spcBef>
                  <a:spcPct val="0"/>
                </a:spcBef>
              </a:pPr>
              <a:r>
                <a:rPr lang="en-US" sz="4004">
                  <a:solidFill>
                    <a:srgbClr val="284E9C"/>
                  </a:solidFill>
                  <a:latin typeface="Raleway Heavy"/>
                </a:rPr>
                <a:t>Next</a:t>
              </a:r>
            </a:p>
          </p:txBody>
        </p:sp>
      </p:grpSp>
      <p:sp>
        <p:nvSpPr>
          <p:cNvPr id="7" name="TextBox 7"/>
          <p:cNvSpPr txBox="1"/>
          <p:nvPr/>
        </p:nvSpPr>
        <p:spPr>
          <a:xfrm>
            <a:off x="1135309" y="3734402"/>
            <a:ext cx="9791998" cy="5688417"/>
          </a:xfrm>
          <a:prstGeom prst="rect">
            <a:avLst/>
          </a:prstGeom>
        </p:spPr>
        <p:txBody>
          <a:bodyPr lIns="0" tIns="0" rIns="0" bIns="0" rtlCol="0" anchor="t">
            <a:spAutoFit/>
          </a:bodyPr>
          <a:lstStyle/>
          <a:p>
            <a:pPr marL="864577" lvl="1" indent="-432289">
              <a:lnSpc>
                <a:spcPts val="5606"/>
              </a:lnSpc>
              <a:buFont typeface="Arial"/>
              <a:buChar char="•"/>
            </a:pPr>
            <a:r>
              <a:rPr lang="en-US" sz="4004" dirty="0">
                <a:solidFill>
                  <a:srgbClr val="324D9C"/>
                </a:solidFill>
                <a:latin typeface="Raleway Bold" panose="02010600030101010101" charset="0"/>
              </a:rPr>
              <a:t>Resume development</a:t>
            </a:r>
          </a:p>
          <a:p>
            <a:pPr marL="864577" lvl="1" indent="-432289">
              <a:lnSpc>
                <a:spcPts val="5606"/>
              </a:lnSpc>
              <a:buFont typeface="Arial"/>
              <a:buChar char="•"/>
            </a:pPr>
            <a:r>
              <a:rPr lang="en-US" sz="4004" dirty="0">
                <a:solidFill>
                  <a:srgbClr val="324D9C"/>
                </a:solidFill>
                <a:latin typeface="Raleway Bold" panose="02010600030101010101" charset="0"/>
              </a:rPr>
              <a:t>LinkedIn profile &amp; strategies</a:t>
            </a:r>
          </a:p>
          <a:p>
            <a:pPr marL="864577" lvl="1" indent="-432289">
              <a:lnSpc>
                <a:spcPts val="5606"/>
              </a:lnSpc>
              <a:buFont typeface="Arial"/>
              <a:buChar char="•"/>
            </a:pPr>
            <a:r>
              <a:rPr lang="en-US" sz="4004" dirty="0">
                <a:solidFill>
                  <a:srgbClr val="324D9C"/>
                </a:solidFill>
                <a:latin typeface="Raleway Bold" panose="02010600030101010101" charset="0"/>
              </a:rPr>
              <a:t>Assessment tools</a:t>
            </a:r>
          </a:p>
          <a:p>
            <a:pPr marL="864577" lvl="1" indent="-432289">
              <a:lnSpc>
                <a:spcPts val="5606"/>
              </a:lnSpc>
              <a:buFont typeface="Arial"/>
              <a:buChar char="•"/>
            </a:pPr>
            <a:r>
              <a:rPr lang="en-US" sz="4004" dirty="0">
                <a:solidFill>
                  <a:srgbClr val="324D9C"/>
                </a:solidFill>
                <a:latin typeface="Raleway Bold" panose="02010600030101010101" charset="0"/>
              </a:rPr>
              <a:t>Networking best practices</a:t>
            </a:r>
          </a:p>
          <a:p>
            <a:pPr marL="864577" lvl="1" indent="-432289">
              <a:lnSpc>
                <a:spcPts val="5606"/>
              </a:lnSpc>
              <a:buFont typeface="Arial"/>
              <a:buChar char="•"/>
            </a:pPr>
            <a:r>
              <a:rPr lang="en-US" sz="4004" dirty="0">
                <a:solidFill>
                  <a:srgbClr val="324D9C"/>
                </a:solidFill>
                <a:latin typeface="Raleway Bold" panose="02010600030101010101" charset="0"/>
              </a:rPr>
              <a:t>Video interview training</a:t>
            </a:r>
          </a:p>
          <a:p>
            <a:pPr marL="864577" lvl="1" indent="-432289">
              <a:lnSpc>
                <a:spcPts val="5606"/>
              </a:lnSpc>
              <a:buFont typeface="Arial"/>
              <a:buChar char="•"/>
            </a:pPr>
            <a:r>
              <a:rPr lang="en-US" sz="4004" dirty="0">
                <a:solidFill>
                  <a:srgbClr val="324D9C"/>
                </a:solidFill>
                <a:latin typeface="Raleway Bold" panose="02010600030101010101" charset="0"/>
              </a:rPr>
              <a:t>Social media training</a:t>
            </a:r>
          </a:p>
          <a:p>
            <a:pPr marL="864577" lvl="1" indent="-432289">
              <a:lnSpc>
                <a:spcPts val="5606"/>
              </a:lnSpc>
              <a:buFont typeface="Arial"/>
              <a:buChar char="•"/>
            </a:pPr>
            <a:r>
              <a:rPr lang="en-US" sz="4004" dirty="0">
                <a:solidFill>
                  <a:srgbClr val="324D9C"/>
                </a:solidFill>
                <a:latin typeface="Raleway Bold" panose="02010600030101010101" charset="0"/>
              </a:rPr>
              <a:t>Webinar topics</a:t>
            </a:r>
          </a:p>
          <a:p>
            <a:pPr marL="864577" lvl="1" indent="-432289">
              <a:lnSpc>
                <a:spcPts val="5606"/>
              </a:lnSpc>
              <a:buFont typeface="Arial"/>
              <a:buChar char="•"/>
            </a:pPr>
            <a:r>
              <a:rPr lang="en-US" sz="4004" dirty="0">
                <a:solidFill>
                  <a:srgbClr val="E22924"/>
                </a:solidFill>
                <a:latin typeface="Raleway Bold" panose="02010600030101010101" charset="0"/>
              </a:rPr>
              <a:t>Access to CORNERSTONE's network</a:t>
            </a:r>
          </a:p>
        </p:txBody>
      </p:sp>
      <p:pic>
        <p:nvPicPr>
          <p:cNvPr id="8" name="Picture 8"/>
          <p:cNvPicPr>
            <a:picLocks noChangeAspect="1"/>
          </p:cNvPicPr>
          <p:nvPr/>
        </p:nvPicPr>
        <p:blipFill>
          <a:blip r:embed="rId7"/>
          <a:srcRect l="14956" t="43505" r="14654" b="42497"/>
          <a:stretch>
            <a:fillRect/>
          </a:stretch>
        </p:blipFill>
        <p:spPr>
          <a:xfrm>
            <a:off x="5523917" y="664591"/>
            <a:ext cx="7240167" cy="1079901"/>
          </a:xfrm>
          <a:prstGeom prst="rect">
            <a:avLst/>
          </a:prstGeom>
        </p:spPr>
      </p:pic>
      <p:sp>
        <p:nvSpPr>
          <p:cNvPr id="9" name="TextBox 9"/>
          <p:cNvSpPr txBox="1"/>
          <p:nvPr/>
        </p:nvSpPr>
        <p:spPr>
          <a:xfrm>
            <a:off x="1811616" y="2225758"/>
            <a:ext cx="14664768" cy="680085"/>
          </a:xfrm>
          <a:prstGeom prst="rect">
            <a:avLst/>
          </a:prstGeom>
        </p:spPr>
        <p:txBody>
          <a:bodyPr lIns="0" tIns="0" rIns="0" bIns="0" rtlCol="0" anchor="t">
            <a:spAutoFit/>
          </a:bodyPr>
          <a:lstStyle/>
          <a:p>
            <a:pPr>
              <a:lnSpc>
                <a:spcPts val="5280"/>
              </a:lnSpc>
            </a:pPr>
            <a:r>
              <a:rPr lang="en-US" sz="4800" dirty="0">
                <a:solidFill>
                  <a:srgbClr val="E22924"/>
                </a:solidFill>
                <a:latin typeface="Raleway Heavy" panose="02010600030101010101" charset="0"/>
              </a:rPr>
              <a:t>ONE-ON-ONE CUSTOMIZED CAREER CONSULTING</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noChangeAspect="1"/>
          </p:cNvGrpSpPr>
          <p:nvPr/>
        </p:nvGrpSpPr>
        <p:grpSpPr>
          <a:xfrm>
            <a:off x="567495" y="3041683"/>
            <a:ext cx="1888396" cy="1888389"/>
            <a:chOff x="0" y="0"/>
            <a:chExt cx="6350000" cy="6349975"/>
          </a:xfrm>
        </p:grpSpPr>
        <p:sp>
          <p:nvSpPr>
            <p:cNvPr id="3" name="Freeform 3"/>
            <p:cNvSpPr/>
            <p:nvPr/>
          </p:nvSpPr>
          <p:spPr>
            <a:xfrm>
              <a:off x="0" y="0"/>
              <a:ext cx="6350000" cy="6349974"/>
            </a:xfrm>
            <a:custGeom>
              <a:avLst/>
              <a:gdLst/>
              <a:ahLst/>
              <a:cxnLst/>
              <a:rect l="l" t="t" r="r" b="b"/>
              <a:pathLst>
                <a:path w="6350000" h="6349974">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2"/>
              <a:stretch>
                <a:fillRect/>
              </a:stretch>
            </a:blipFill>
          </p:spPr>
        </p:sp>
      </p:grpSp>
      <p:grpSp>
        <p:nvGrpSpPr>
          <p:cNvPr id="4" name="Group 4"/>
          <p:cNvGrpSpPr>
            <a:grpSpLocks noChangeAspect="1"/>
          </p:cNvGrpSpPr>
          <p:nvPr/>
        </p:nvGrpSpPr>
        <p:grpSpPr>
          <a:xfrm>
            <a:off x="3086829" y="3041683"/>
            <a:ext cx="1888396" cy="1888389"/>
            <a:chOff x="0" y="0"/>
            <a:chExt cx="6350000" cy="6349975"/>
          </a:xfrm>
        </p:grpSpPr>
        <p:sp>
          <p:nvSpPr>
            <p:cNvPr id="5" name="Freeform 5"/>
            <p:cNvSpPr/>
            <p:nvPr/>
          </p:nvSpPr>
          <p:spPr>
            <a:xfrm>
              <a:off x="0" y="0"/>
              <a:ext cx="6350000" cy="6349974"/>
            </a:xfrm>
            <a:custGeom>
              <a:avLst/>
              <a:gdLst/>
              <a:ahLst/>
              <a:cxnLst/>
              <a:rect l="l" t="t" r="r" b="b"/>
              <a:pathLst>
                <a:path w="6350000" h="6349974">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3"/>
              <a:stretch>
                <a:fillRect b="-28459"/>
              </a:stretch>
            </a:blipFill>
          </p:spPr>
        </p:sp>
      </p:grpSp>
      <p:grpSp>
        <p:nvGrpSpPr>
          <p:cNvPr id="6" name="Group 6"/>
          <p:cNvGrpSpPr>
            <a:grpSpLocks noChangeAspect="1"/>
          </p:cNvGrpSpPr>
          <p:nvPr/>
        </p:nvGrpSpPr>
        <p:grpSpPr>
          <a:xfrm>
            <a:off x="8176765" y="3041683"/>
            <a:ext cx="1888396" cy="1888389"/>
            <a:chOff x="0" y="0"/>
            <a:chExt cx="6350000" cy="6349975"/>
          </a:xfrm>
        </p:grpSpPr>
        <p:sp>
          <p:nvSpPr>
            <p:cNvPr id="7" name="Freeform 7"/>
            <p:cNvSpPr/>
            <p:nvPr/>
          </p:nvSpPr>
          <p:spPr>
            <a:xfrm>
              <a:off x="0" y="0"/>
              <a:ext cx="6350000" cy="6349974"/>
            </a:xfrm>
            <a:custGeom>
              <a:avLst/>
              <a:gdLst/>
              <a:ahLst/>
              <a:cxnLst/>
              <a:rect l="l" t="t" r="r" b="b"/>
              <a:pathLst>
                <a:path w="6350000" h="6349974">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4"/>
              <a:stretch>
                <a:fillRect b="-24891"/>
              </a:stretch>
            </a:blipFill>
          </p:spPr>
        </p:sp>
      </p:grpSp>
      <p:grpSp>
        <p:nvGrpSpPr>
          <p:cNvPr id="8" name="Group 8"/>
          <p:cNvGrpSpPr>
            <a:grpSpLocks noChangeAspect="1"/>
          </p:cNvGrpSpPr>
          <p:nvPr/>
        </p:nvGrpSpPr>
        <p:grpSpPr>
          <a:xfrm>
            <a:off x="5657431" y="3041683"/>
            <a:ext cx="1888396" cy="1888389"/>
            <a:chOff x="0" y="0"/>
            <a:chExt cx="6350000" cy="6349975"/>
          </a:xfrm>
        </p:grpSpPr>
        <p:sp>
          <p:nvSpPr>
            <p:cNvPr id="9" name="Freeform 9"/>
            <p:cNvSpPr/>
            <p:nvPr/>
          </p:nvSpPr>
          <p:spPr>
            <a:xfrm>
              <a:off x="0" y="0"/>
              <a:ext cx="6350000" cy="6349974"/>
            </a:xfrm>
            <a:custGeom>
              <a:avLst/>
              <a:gdLst/>
              <a:ahLst/>
              <a:cxnLst/>
              <a:rect l="l" t="t" r="r" b="b"/>
              <a:pathLst>
                <a:path w="6350000" h="6349974">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5"/>
              <a:stretch>
                <a:fillRect t="-313" b="-49687"/>
              </a:stretch>
            </a:blipFill>
          </p:spPr>
        </p:sp>
      </p:grpSp>
      <p:sp>
        <p:nvSpPr>
          <p:cNvPr id="10" name="TextBox 10"/>
          <p:cNvSpPr txBox="1"/>
          <p:nvPr/>
        </p:nvSpPr>
        <p:spPr>
          <a:xfrm>
            <a:off x="4109888" y="1574048"/>
            <a:ext cx="10068224" cy="1038225"/>
          </a:xfrm>
          <a:prstGeom prst="rect">
            <a:avLst/>
          </a:prstGeom>
        </p:spPr>
        <p:txBody>
          <a:bodyPr lIns="0" tIns="0" rIns="0" bIns="0" rtlCol="0" anchor="t">
            <a:spAutoFit/>
          </a:bodyPr>
          <a:lstStyle/>
          <a:p>
            <a:pPr algn="ctr">
              <a:lnSpc>
                <a:spcPts val="8400"/>
              </a:lnSpc>
            </a:pPr>
            <a:r>
              <a:rPr lang="en-US" sz="6000" dirty="0">
                <a:solidFill>
                  <a:srgbClr val="324D9C"/>
                </a:solidFill>
                <a:latin typeface="Raleway Heavy"/>
              </a:rPr>
              <a:t>EXECUTIVE TEAM IN ASIA</a:t>
            </a:r>
          </a:p>
        </p:txBody>
      </p:sp>
      <p:sp>
        <p:nvSpPr>
          <p:cNvPr id="11" name="TextBox 11"/>
          <p:cNvSpPr txBox="1"/>
          <p:nvPr/>
        </p:nvSpPr>
        <p:spPr>
          <a:xfrm>
            <a:off x="3037257" y="5147003"/>
            <a:ext cx="2023914" cy="551433"/>
          </a:xfrm>
          <a:prstGeom prst="rect">
            <a:avLst/>
          </a:prstGeom>
        </p:spPr>
        <p:txBody>
          <a:bodyPr lIns="0" tIns="0" rIns="0" bIns="0" rtlCol="0" anchor="t">
            <a:spAutoFit/>
          </a:bodyPr>
          <a:lstStyle/>
          <a:p>
            <a:pPr algn="ctr">
              <a:lnSpc>
                <a:spcPts val="4260"/>
              </a:lnSpc>
            </a:pPr>
            <a:r>
              <a:rPr lang="en-US" sz="3042">
                <a:solidFill>
                  <a:srgbClr val="324D9C"/>
                </a:solidFill>
                <a:latin typeface="Raleway Heavy" panose="02010600030101010101" charset="0"/>
              </a:rPr>
              <a:t>Frank Koh</a:t>
            </a:r>
          </a:p>
        </p:txBody>
      </p:sp>
      <p:sp>
        <p:nvSpPr>
          <p:cNvPr id="12" name="TextBox 12"/>
          <p:cNvSpPr txBox="1"/>
          <p:nvPr/>
        </p:nvSpPr>
        <p:spPr>
          <a:xfrm>
            <a:off x="3352307" y="5720350"/>
            <a:ext cx="1357441" cy="359073"/>
          </a:xfrm>
          <a:prstGeom prst="rect">
            <a:avLst/>
          </a:prstGeom>
        </p:spPr>
        <p:txBody>
          <a:bodyPr lIns="0" tIns="0" rIns="0" bIns="0" rtlCol="0" anchor="t">
            <a:spAutoFit/>
          </a:bodyPr>
          <a:lstStyle/>
          <a:p>
            <a:pPr algn="ctr">
              <a:lnSpc>
                <a:spcPts val="2785"/>
              </a:lnSpc>
            </a:pPr>
            <a:r>
              <a:rPr lang="en-US" sz="1989">
                <a:solidFill>
                  <a:srgbClr val="E22924"/>
                </a:solidFill>
                <a:latin typeface="Raleway Heavy" panose="02010600030101010101" charset="0"/>
              </a:rPr>
              <a:t>Singapore</a:t>
            </a:r>
          </a:p>
        </p:txBody>
      </p:sp>
      <p:sp>
        <p:nvSpPr>
          <p:cNvPr id="13" name="TextBox 13"/>
          <p:cNvSpPr txBox="1"/>
          <p:nvPr/>
        </p:nvSpPr>
        <p:spPr>
          <a:xfrm>
            <a:off x="5339608" y="5147003"/>
            <a:ext cx="2524042" cy="551433"/>
          </a:xfrm>
          <a:prstGeom prst="rect">
            <a:avLst/>
          </a:prstGeom>
        </p:spPr>
        <p:txBody>
          <a:bodyPr lIns="0" tIns="0" rIns="0" bIns="0" rtlCol="0" anchor="t">
            <a:spAutoFit/>
          </a:bodyPr>
          <a:lstStyle/>
          <a:p>
            <a:pPr algn="ctr">
              <a:lnSpc>
                <a:spcPts val="4260"/>
              </a:lnSpc>
            </a:pPr>
            <a:r>
              <a:rPr lang="en-US" sz="3042">
                <a:solidFill>
                  <a:srgbClr val="324D9C"/>
                </a:solidFill>
                <a:latin typeface="Raleway Heavy" panose="02010600030101010101" charset="0"/>
              </a:rPr>
              <a:t>Aloysius Tan</a:t>
            </a:r>
          </a:p>
        </p:txBody>
      </p:sp>
      <p:sp>
        <p:nvSpPr>
          <p:cNvPr id="14" name="TextBox 14"/>
          <p:cNvSpPr txBox="1"/>
          <p:nvPr/>
        </p:nvSpPr>
        <p:spPr>
          <a:xfrm>
            <a:off x="5904722" y="5720350"/>
            <a:ext cx="1357441" cy="359073"/>
          </a:xfrm>
          <a:prstGeom prst="rect">
            <a:avLst/>
          </a:prstGeom>
        </p:spPr>
        <p:txBody>
          <a:bodyPr lIns="0" tIns="0" rIns="0" bIns="0" rtlCol="0" anchor="t">
            <a:spAutoFit/>
          </a:bodyPr>
          <a:lstStyle/>
          <a:p>
            <a:pPr algn="ctr">
              <a:lnSpc>
                <a:spcPts val="2785"/>
              </a:lnSpc>
            </a:pPr>
            <a:r>
              <a:rPr lang="en-US" sz="1989">
                <a:solidFill>
                  <a:srgbClr val="E22924"/>
                </a:solidFill>
                <a:latin typeface="Raleway Heavy" panose="02010600030101010101" charset="0"/>
              </a:rPr>
              <a:t>Shanghai</a:t>
            </a:r>
          </a:p>
        </p:txBody>
      </p:sp>
      <p:sp>
        <p:nvSpPr>
          <p:cNvPr id="15" name="TextBox 15"/>
          <p:cNvSpPr txBox="1"/>
          <p:nvPr/>
        </p:nvSpPr>
        <p:spPr>
          <a:xfrm>
            <a:off x="7858942" y="5147003"/>
            <a:ext cx="2524042" cy="551433"/>
          </a:xfrm>
          <a:prstGeom prst="rect">
            <a:avLst/>
          </a:prstGeom>
        </p:spPr>
        <p:txBody>
          <a:bodyPr lIns="0" tIns="0" rIns="0" bIns="0" rtlCol="0" anchor="t">
            <a:spAutoFit/>
          </a:bodyPr>
          <a:lstStyle/>
          <a:p>
            <a:pPr algn="ctr">
              <a:lnSpc>
                <a:spcPts val="4260"/>
              </a:lnSpc>
            </a:pPr>
            <a:r>
              <a:rPr lang="en-US" sz="3042">
                <a:solidFill>
                  <a:srgbClr val="324D9C"/>
                </a:solidFill>
                <a:latin typeface="Raleway Heavy" panose="02010600030101010101" charset="0"/>
              </a:rPr>
              <a:t>Kathy Liu</a:t>
            </a:r>
          </a:p>
        </p:txBody>
      </p:sp>
      <p:sp>
        <p:nvSpPr>
          <p:cNvPr id="16" name="TextBox 16"/>
          <p:cNvSpPr txBox="1"/>
          <p:nvPr/>
        </p:nvSpPr>
        <p:spPr>
          <a:xfrm>
            <a:off x="8424056" y="5720350"/>
            <a:ext cx="1357441" cy="359073"/>
          </a:xfrm>
          <a:prstGeom prst="rect">
            <a:avLst/>
          </a:prstGeom>
        </p:spPr>
        <p:txBody>
          <a:bodyPr lIns="0" tIns="0" rIns="0" bIns="0" rtlCol="0" anchor="t">
            <a:spAutoFit/>
          </a:bodyPr>
          <a:lstStyle/>
          <a:p>
            <a:pPr algn="ctr">
              <a:lnSpc>
                <a:spcPts val="2785"/>
              </a:lnSpc>
            </a:pPr>
            <a:r>
              <a:rPr lang="en-US" sz="1989">
                <a:solidFill>
                  <a:srgbClr val="E22924"/>
                </a:solidFill>
                <a:latin typeface="Raleway Heavy" panose="02010600030101010101" charset="0"/>
              </a:rPr>
              <a:t>Beijing</a:t>
            </a:r>
          </a:p>
        </p:txBody>
      </p:sp>
      <p:sp>
        <p:nvSpPr>
          <p:cNvPr id="17" name="TextBox 17"/>
          <p:cNvSpPr txBox="1"/>
          <p:nvPr/>
        </p:nvSpPr>
        <p:spPr>
          <a:xfrm>
            <a:off x="345151" y="5147003"/>
            <a:ext cx="2333084" cy="551433"/>
          </a:xfrm>
          <a:prstGeom prst="rect">
            <a:avLst/>
          </a:prstGeom>
        </p:spPr>
        <p:txBody>
          <a:bodyPr lIns="0" tIns="0" rIns="0" bIns="0" rtlCol="0" anchor="t">
            <a:spAutoFit/>
          </a:bodyPr>
          <a:lstStyle/>
          <a:p>
            <a:pPr algn="ctr">
              <a:lnSpc>
                <a:spcPts val="4260"/>
              </a:lnSpc>
            </a:pPr>
            <a:r>
              <a:rPr lang="en-US" sz="3042">
                <a:solidFill>
                  <a:srgbClr val="324D9C"/>
                </a:solidFill>
                <a:latin typeface="Raleway Heavy" panose="02010600030101010101" charset="0"/>
              </a:rPr>
              <a:t>Simon Wan</a:t>
            </a:r>
          </a:p>
        </p:txBody>
      </p:sp>
      <p:sp>
        <p:nvSpPr>
          <p:cNvPr id="18" name="TextBox 18"/>
          <p:cNvSpPr txBox="1"/>
          <p:nvPr/>
        </p:nvSpPr>
        <p:spPr>
          <a:xfrm>
            <a:off x="768991" y="5720350"/>
            <a:ext cx="1485405" cy="359073"/>
          </a:xfrm>
          <a:prstGeom prst="rect">
            <a:avLst/>
          </a:prstGeom>
        </p:spPr>
        <p:txBody>
          <a:bodyPr lIns="0" tIns="0" rIns="0" bIns="0" rtlCol="0" anchor="t">
            <a:spAutoFit/>
          </a:bodyPr>
          <a:lstStyle/>
          <a:p>
            <a:pPr algn="ctr">
              <a:lnSpc>
                <a:spcPts val="2785"/>
              </a:lnSpc>
            </a:pPr>
            <a:r>
              <a:rPr lang="en-US" sz="1989">
                <a:solidFill>
                  <a:srgbClr val="E22924"/>
                </a:solidFill>
                <a:latin typeface="Raleway Heavy" panose="02010600030101010101" charset="0"/>
              </a:rPr>
              <a:t>Hongkong</a:t>
            </a:r>
          </a:p>
        </p:txBody>
      </p:sp>
      <p:grpSp>
        <p:nvGrpSpPr>
          <p:cNvPr id="19" name="Group 19"/>
          <p:cNvGrpSpPr>
            <a:grpSpLocks noChangeAspect="1"/>
          </p:cNvGrpSpPr>
          <p:nvPr/>
        </p:nvGrpSpPr>
        <p:grpSpPr>
          <a:xfrm>
            <a:off x="3082121" y="6744127"/>
            <a:ext cx="1888396" cy="1888389"/>
            <a:chOff x="0" y="0"/>
            <a:chExt cx="6350000" cy="6349975"/>
          </a:xfrm>
        </p:grpSpPr>
        <p:sp>
          <p:nvSpPr>
            <p:cNvPr id="20" name="Freeform 20"/>
            <p:cNvSpPr/>
            <p:nvPr/>
          </p:nvSpPr>
          <p:spPr>
            <a:xfrm>
              <a:off x="0" y="0"/>
              <a:ext cx="6350000" cy="6349974"/>
            </a:xfrm>
            <a:custGeom>
              <a:avLst/>
              <a:gdLst/>
              <a:ahLst/>
              <a:cxnLst/>
              <a:rect l="l" t="t" r="r" b="b"/>
              <a:pathLst>
                <a:path w="6350000" h="6349974">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6"/>
              <a:stretch>
                <a:fillRect t="-9979" b="-41249"/>
              </a:stretch>
            </a:blipFill>
          </p:spPr>
        </p:sp>
      </p:grpSp>
      <p:grpSp>
        <p:nvGrpSpPr>
          <p:cNvPr id="21" name="Group 21"/>
          <p:cNvGrpSpPr>
            <a:grpSpLocks noChangeAspect="1"/>
          </p:cNvGrpSpPr>
          <p:nvPr/>
        </p:nvGrpSpPr>
        <p:grpSpPr>
          <a:xfrm>
            <a:off x="8181473" y="6744127"/>
            <a:ext cx="1888396" cy="1888389"/>
            <a:chOff x="0" y="0"/>
            <a:chExt cx="6350000" cy="6349975"/>
          </a:xfrm>
        </p:grpSpPr>
        <p:sp>
          <p:nvSpPr>
            <p:cNvPr id="22" name="Freeform 22"/>
            <p:cNvSpPr/>
            <p:nvPr/>
          </p:nvSpPr>
          <p:spPr>
            <a:xfrm>
              <a:off x="0" y="0"/>
              <a:ext cx="6350000" cy="6349974"/>
            </a:xfrm>
            <a:custGeom>
              <a:avLst/>
              <a:gdLst/>
              <a:ahLst/>
              <a:cxnLst/>
              <a:rect l="l" t="t" r="r" b="b"/>
              <a:pathLst>
                <a:path w="6350000" h="6349974">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7"/>
              <a:stretch>
                <a:fillRect l="-15634" t="-29268" r="-24510" b="-28331"/>
              </a:stretch>
            </a:blipFill>
          </p:spPr>
        </p:sp>
      </p:grpSp>
      <p:grpSp>
        <p:nvGrpSpPr>
          <p:cNvPr id="23" name="Group 23"/>
          <p:cNvGrpSpPr>
            <a:grpSpLocks noChangeAspect="1"/>
          </p:cNvGrpSpPr>
          <p:nvPr/>
        </p:nvGrpSpPr>
        <p:grpSpPr>
          <a:xfrm>
            <a:off x="5652723" y="6744127"/>
            <a:ext cx="1888396" cy="1888389"/>
            <a:chOff x="0" y="0"/>
            <a:chExt cx="6350000" cy="6349975"/>
          </a:xfrm>
        </p:grpSpPr>
        <p:sp>
          <p:nvSpPr>
            <p:cNvPr id="24" name="Freeform 24"/>
            <p:cNvSpPr/>
            <p:nvPr/>
          </p:nvSpPr>
          <p:spPr>
            <a:xfrm>
              <a:off x="0" y="0"/>
              <a:ext cx="6350000" cy="6349974"/>
            </a:xfrm>
            <a:custGeom>
              <a:avLst/>
              <a:gdLst/>
              <a:ahLst/>
              <a:cxnLst/>
              <a:rect l="l" t="t" r="r" b="b"/>
              <a:pathLst>
                <a:path w="6350000" h="6349974">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8"/>
              <a:stretch>
                <a:fillRect t="-14302" b="-35697"/>
              </a:stretch>
            </a:blipFill>
          </p:spPr>
        </p:sp>
      </p:grpSp>
      <p:sp>
        <p:nvSpPr>
          <p:cNvPr id="25" name="TextBox 25"/>
          <p:cNvSpPr txBox="1"/>
          <p:nvPr/>
        </p:nvSpPr>
        <p:spPr>
          <a:xfrm>
            <a:off x="3032549" y="8849447"/>
            <a:ext cx="2023914" cy="551433"/>
          </a:xfrm>
          <a:prstGeom prst="rect">
            <a:avLst/>
          </a:prstGeom>
        </p:spPr>
        <p:txBody>
          <a:bodyPr lIns="0" tIns="0" rIns="0" bIns="0" rtlCol="0" anchor="t">
            <a:spAutoFit/>
          </a:bodyPr>
          <a:lstStyle/>
          <a:p>
            <a:pPr algn="ctr">
              <a:lnSpc>
                <a:spcPts val="4260"/>
              </a:lnSpc>
            </a:pPr>
            <a:r>
              <a:rPr lang="en-US" sz="3042">
                <a:solidFill>
                  <a:srgbClr val="324D9C"/>
                </a:solidFill>
                <a:latin typeface="Raleway Heavy" panose="02010600030101010101" charset="0"/>
              </a:rPr>
              <a:t>Vivian Shi</a:t>
            </a:r>
          </a:p>
        </p:txBody>
      </p:sp>
      <p:sp>
        <p:nvSpPr>
          <p:cNvPr id="26" name="TextBox 26"/>
          <p:cNvSpPr txBox="1"/>
          <p:nvPr/>
        </p:nvSpPr>
        <p:spPr>
          <a:xfrm>
            <a:off x="5334900" y="8849447"/>
            <a:ext cx="2524042" cy="551433"/>
          </a:xfrm>
          <a:prstGeom prst="rect">
            <a:avLst/>
          </a:prstGeom>
        </p:spPr>
        <p:txBody>
          <a:bodyPr lIns="0" tIns="0" rIns="0" bIns="0" rtlCol="0" anchor="t">
            <a:spAutoFit/>
          </a:bodyPr>
          <a:lstStyle/>
          <a:p>
            <a:pPr algn="ctr">
              <a:lnSpc>
                <a:spcPts val="4260"/>
              </a:lnSpc>
            </a:pPr>
            <a:r>
              <a:rPr lang="en-US" sz="3042">
                <a:solidFill>
                  <a:srgbClr val="324D9C"/>
                </a:solidFill>
                <a:latin typeface="Raleway Heavy" panose="02010600030101010101" charset="0"/>
              </a:rPr>
              <a:t>Kuang Fu</a:t>
            </a:r>
          </a:p>
        </p:txBody>
      </p:sp>
      <p:sp>
        <p:nvSpPr>
          <p:cNvPr id="27" name="TextBox 27"/>
          <p:cNvSpPr txBox="1"/>
          <p:nvPr/>
        </p:nvSpPr>
        <p:spPr>
          <a:xfrm>
            <a:off x="5900014" y="9422793"/>
            <a:ext cx="1357441" cy="359073"/>
          </a:xfrm>
          <a:prstGeom prst="rect">
            <a:avLst/>
          </a:prstGeom>
        </p:spPr>
        <p:txBody>
          <a:bodyPr lIns="0" tIns="0" rIns="0" bIns="0" rtlCol="0" anchor="t">
            <a:spAutoFit/>
          </a:bodyPr>
          <a:lstStyle/>
          <a:p>
            <a:pPr algn="ctr">
              <a:lnSpc>
                <a:spcPts val="2785"/>
              </a:lnSpc>
            </a:pPr>
            <a:r>
              <a:rPr lang="en-US" sz="1989">
                <a:solidFill>
                  <a:srgbClr val="E22924"/>
                </a:solidFill>
                <a:latin typeface="Raleway Heavy" panose="02010600030101010101" charset="0"/>
              </a:rPr>
              <a:t>Suzhou</a:t>
            </a:r>
          </a:p>
        </p:txBody>
      </p:sp>
      <p:sp>
        <p:nvSpPr>
          <p:cNvPr id="28" name="TextBox 28"/>
          <p:cNvSpPr txBox="1"/>
          <p:nvPr/>
        </p:nvSpPr>
        <p:spPr>
          <a:xfrm>
            <a:off x="7863650" y="8849447"/>
            <a:ext cx="2524042" cy="551433"/>
          </a:xfrm>
          <a:prstGeom prst="rect">
            <a:avLst/>
          </a:prstGeom>
        </p:spPr>
        <p:txBody>
          <a:bodyPr lIns="0" tIns="0" rIns="0" bIns="0" rtlCol="0" anchor="t">
            <a:spAutoFit/>
          </a:bodyPr>
          <a:lstStyle/>
          <a:p>
            <a:pPr algn="ctr">
              <a:lnSpc>
                <a:spcPts val="4260"/>
              </a:lnSpc>
            </a:pPr>
            <a:r>
              <a:rPr lang="en-US" sz="3042">
                <a:solidFill>
                  <a:srgbClr val="324D9C"/>
                </a:solidFill>
                <a:latin typeface="Raleway Heavy" panose="02010600030101010101" charset="0"/>
              </a:rPr>
              <a:t>Elaine Fan</a:t>
            </a:r>
          </a:p>
        </p:txBody>
      </p:sp>
      <p:sp>
        <p:nvSpPr>
          <p:cNvPr id="29" name="TextBox 29"/>
          <p:cNvSpPr txBox="1"/>
          <p:nvPr/>
        </p:nvSpPr>
        <p:spPr>
          <a:xfrm>
            <a:off x="8428764" y="9422793"/>
            <a:ext cx="1357441" cy="359073"/>
          </a:xfrm>
          <a:prstGeom prst="rect">
            <a:avLst/>
          </a:prstGeom>
        </p:spPr>
        <p:txBody>
          <a:bodyPr lIns="0" tIns="0" rIns="0" bIns="0" rtlCol="0" anchor="t">
            <a:spAutoFit/>
          </a:bodyPr>
          <a:lstStyle/>
          <a:p>
            <a:pPr algn="ctr">
              <a:lnSpc>
                <a:spcPts val="2785"/>
              </a:lnSpc>
            </a:pPr>
            <a:r>
              <a:rPr lang="en-US" sz="1989">
                <a:solidFill>
                  <a:srgbClr val="E22924"/>
                </a:solidFill>
                <a:latin typeface="Raleway Heavy" panose="02010600030101010101" charset="0"/>
              </a:rPr>
              <a:t>Shanghai</a:t>
            </a:r>
          </a:p>
        </p:txBody>
      </p:sp>
      <p:grpSp>
        <p:nvGrpSpPr>
          <p:cNvPr id="30" name="Group 30"/>
          <p:cNvGrpSpPr>
            <a:grpSpLocks noChangeAspect="1"/>
          </p:cNvGrpSpPr>
          <p:nvPr/>
        </p:nvGrpSpPr>
        <p:grpSpPr>
          <a:xfrm>
            <a:off x="567495" y="6744127"/>
            <a:ext cx="1888396" cy="1888389"/>
            <a:chOff x="0" y="0"/>
            <a:chExt cx="6350000" cy="6349975"/>
          </a:xfrm>
        </p:grpSpPr>
        <p:sp>
          <p:nvSpPr>
            <p:cNvPr id="31" name="Freeform 31"/>
            <p:cNvSpPr/>
            <p:nvPr/>
          </p:nvSpPr>
          <p:spPr>
            <a:xfrm>
              <a:off x="0" y="0"/>
              <a:ext cx="6350000" cy="6349974"/>
            </a:xfrm>
            <a:custGeom>
              <a:avLst/>
              <a:gdLst/>
              <a:ahLst/>
              <a:cxnLst/>
              <a:rect l="l" t="t" r="r" b="b"/>
              <a:pathLst>
                <a:path w="6350000" h="6349974">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9"/>
              <a:stretch>
                <a:fillRect t="-19148" b="-19148"/>
              </a:stretch>
            </a:blipFill>
          </p:spPr>
        </p:sp>
      </p:grpSp>
      <p:sp>
        <p:nvSpPr>
          <p:cNvPr id="32" name="TextBox 32"/>
          <p:cNvSpPr txBox="1"/>
          <p:nvPr/>
        </p:nvSpPr>
        <p:spPr>
          <a:xfrm>
            <a:off x="228605" y="8849447"/>
            <a:ext cx="2566176" cy="551433"/>
          </a:xfrm>
          <a:prstGeom prst="rect">
            <a:avLst/>
          </a:prstGeom>
        </p:spPr>
        <p:txBody>
          <a:bodyPr lIns="0" tIns="0" rIns="0" bIns="0" rtlCol="0" anchor="t">
            <a:spAutoFit/>
          </a:bodyPr>
          <a:lstStyle/>
          <a:p>
            <a:pPr algn="ctr">
              <a:lnSpc>
                <a:spcPts val="4260"/>
              </a:lnSpc>
            </a:pPr>
            <a:r>
              <a:rPr lang="en-US" sz="3042">
                <a:solidFill>
                  <a:srgbClr val="324D9C"/>
                </a:solidFill>
                <a:latin typeface="Raleway Heavy" panose="02010600030101010101" charset="0"/>
              </a:rPr>
              <a:t>Yumiko Tang</a:t>
            </a:r>
          </a:p>
        </p:txBody>
      </p:sp>
      <p:sp>
        <p:nvSpPr>
          <p:cNvPr id="33" name="TextBox 33"/>
          <p:cNvSpPr txBox="1"/>
          <p:nvPr/>
        </p:nvSpPr>
        <p:spPr>
          <a:xfrm>
            <a:off x="832973" y="9422793"/>
            <a:ext cx="1357441" cy="359073"/>
          </a:xfrm>
          <a:prstGeom prst="rect">
            <a:avLst/>
          </a:prstGeom>
        </p:spPr>
        <p:txBody>
          <a:bodyPr lIns="0" tIns="0" rIns="0" bIns="0" rtlCol="0" anchor="t">
            <a:spAutoFit/>
          </a:bodyPr>
          <a:lstStyle/>
          <a:p>
            <a:pPr algn="ctr">
              <a:lnSpc>
                <a:spcPts val="2785"/>
              </a:lnSpc>
            </a:pPr>
            <a:r>
              <a:rPr lang="en-US" sz="1989">
                <a:solidFill>
                  <a:srgbClr val="E22924"/>
                </a:solidFill>
                <a:latin typeface="Raleway Heavy" panose="02010600030101010101" charset="0"/>
              </a:rPr>
              <a:t>Shanghai</a:t>
            </a:r>
          </a:p>
        </p:txBody>
      </p:sp>
      <p:sp>
        <p:nvSpPr>
          <p:cNvPr id="34" name="TextBox 34"/>
          <p:cNvSpPr txBox="1"/>
          <p:nvPr/>
        </p:nvSpPr>
        <p:spPr>
          <a:xfrm>
            <a:off x="3347599" y="9422793"/>
            <a:ext cx="1357441" cy="359073"/>
          </a:xfrm>
          <a:prstGeom prst="rect">
            <a:avLst/>
          </a:prstGeom>
        </p:spPr>
        <p:txBody>
          <a:bodyPr lIns="0" tIns="0" rIns="0" bIns="0" rtlCol="0" anchor="t">
            <a:spAutoFit/>
          </a:bodyPr>
          <a:lstStyle/>
          <a:p>
            <a:pPr algn="ctr">
              <a:lnSpc>
                <a:spcPts val="2785"/>
              </a:lnSpc>
            </a:pPr>
            <a:r>
              <a:rPr lang="en-US" sz="1989">
                <a:solidFill>
                  <a:srgbClr val="E22924"/>
                </a:solidFill>
                <a:latin typeface="Raleway Heavy" panose="02010600030101010101" charset="0"/>
              </a:rPr>
              <a:t>Shanghai</a:t>
            </a:r>
          </a:p>
        </p:txBody>
      </p:sp>
      <p:grpSp>
        <p:nvGrpSpPr>
          <p:cNvPr id="35" name="Group 35"/>
          <p:cNvGrpSpPr>
            <a:grpSpLocks noChangeAspect="1"/>
          </p:cNvGrpSpPr>
          <p:nvPr/>
        </p:nvGrpSpPr>
        <p:grpSpPr>
          <a:xfrm>
            <a:off x="10700807" y="3043590"/>
            <a:ext cx="1888396" cy="1888389"/>
            <a:chOff x="0" y="0"/>
            <a:chExt cx="6350000" cy="6349975"/>
          </a:xfrm>
        </p:grpSpPr>
        <p:sp>
          <p:nvSpPr>
            <p:cNvPr id="36" name="Freeform 36"/>
            <p:cNvSpPr/>
            <p:nvPr/>
          </p:nvSpPr>
          <p:spPr>
            <a:xfrm>
              <a:off x="0" y="0"/>
              <a:ext cx="6350000" cy="6349974"/>
            </a:xfrm>
            <a:custGeom>
              <a:avLst/>
              <a:gdLst/>
              <a:ahLst/>
              <a:cxnLst/>
              <a:rect l="l" t="t" r="r" b="b"/>
              <a:pathLst>
                <a:path w="6350000" h="6349974">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10"/>
              <a:stretch>
                <a:fillRect t="-10839" b="-27297"/>
              </a:stretch>
            </a:blipFill>
          </p:spPr>
        </p:sp>
      </p:grpSp>
      <p:sp>
        <p:nvSpPr>
          <p:cNvPr id="37" name="TextBox 37"/>
          <p:cNvSpPr txBox="1"/>
          <p:nvPr/>
        </p:nvSpPr>
        <p:spPr>
          <a:xfrm>
            <a:off x="10382984" y="5148910"/>
            <a:ext cx="2663897" cy="551433"/>
          </a:xfrm>
          <a:prstGeom prst="rect">
            <a:avLst/>
          </a:prstGeom>
        </p:spPr>
        <p:txBody>
          <a:bodyPr lIns="0" tIns="0" rIns="0" bIns="0" rtlCol="0" anchor="t">
            <a:spAutoFit/>
          </a:bodyPr>
          <a:lstStyle/>
          <a:p>
            <a:pPr algn="ctr">
              <a:lnSpc>
                <a:spcPts val="4260"/>
              </a:lnSpc>
            </a:pPr>
            <a:r>
              <a:rPr lang="en-US" sz="3042">
                <a:solidFill>
                  <a:srgbClr val="324D9C"/>
                </a:solidFill>
                <a:latin typeface="Raleway Heavy" panose="02010600030101010101" charset="0"/>
              </a:rPr>
              <a:t>Teresa Wang</a:t>
            </a:r>
          </a:p>
        </p:txBody>
      </p:sp>
      <p:sp>
        <p:nvSpPr>
          <p:cNvPr id="38" name="TextBox 38"/>
          <p:cNvSpPr txBox="1"/>
          <p:nvPr/>
        </p:nvSpPr>
        <p:spPr>
          <a:xfrm>
            <a:off x="10948098" y="5722256"/>
            <a:ext cx="1357441" cy="359073"/>
          </a:xfrm>
          <a:prstGeom prst="rect">
            <a:avLst/>
          </a:prstGeom>
        </p:spPr>
        <p:txBody>
          <a:bodyPr lIns="0" tIns="0" rIns="0" bIns="0" rtlCol="0" anchor="t">
            <a:spAutoFit/>
          </a:bodyPr>
          <a:lstStyle/>
          <a:p>
            <a:pPr algn="ctr">
              <a:lnSpc>
                <a:spcPts val="2785"/>
              </a:lnSpc>
            </a:pPr>
            <a:r>
              <a:rPr lang="en-US" sz="1989">
                <a:solidFill>
                  <a:srgbClr val="E22924"/>
                </a:solidFill>
                <a:latin typeface="Raleway Heavy" panose="02010600030101010101" charset="0"/>
              </a:rPr>
              <a:t>Beijing</a:t>
            </a:r>
          </a:p>
        </p:txBody>
      </p:sp>
      <p:grpSp>
        <p:nvGrpSpPr>
          <p:cNvPr id="39" name="Group 39"/>
          <p:cNvGrpSpPr>
            <a:grpSpLocks noChangeAspect="1"/>
          </p:cNvGrpSpPr>
          <p:nvPr/>
        </p:nvGrpSpPr>
        <p:grpSpPr>
          <a:xfrm>
            <a:off x="10700807" y="6744127"/>
            <a:ext cx="1888396" cy="1888389"/>
            <a:chOff x="0" y="0"/>
            <a:chExt cx="6350000" cy="6349975"/>
          </a:xfrm>
        </p:grpSpPr>
        <p:sp>
          <p:nvSpPr>
            <p:cNvPr id="40" name="Freeform 40"/>
            <p:cNvSpPr/>
            <p:nvPr/>
          </p:nvSpPr>
          <p:spPr>
            <a:xfrm>
              <a:off x="0" y="0"/>
              <a:ext cx="6350000" cy="6349974"/>
            </a:xfrm>
            <a:custGeom>
              <a:avLst/>
              <a:gdLst/>
              <a:ahLst/>
              <a:cxnLst/>
              <a:rect l="l" t="t" r="r" b="b"/>
              <a:pathLst>
                <a:path w="6350000" h="6349974">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11"/>
              <a:stretch>
                <a:fillRect/>
              </a:stretch>
            </a:blipFill>
          </p:spPr>
        </p:sp>
      </p:grpSp>
      <p:sp>
        <p:nvSpPr>
          <p:cNvPr id="41" name="TextBox 41"/>
          <p:cNvSpPr txBox="1"/>
          <p:nvPr/>
        </p:nvSpPr>
        <p:spPr>
          <a:xfrm>
            <a:off x="10382984" y="8849447"/>
            <a:ext cx="2524042" cy="551433"/>
          </a:xfrm>
          <a:prstGeom prst="rect">
            <a:avLst/>
          </a:prstGeom>
        </p:spPr>
        <p:txBody>
          <a:bodyPr lIns="0" tIns="0" rIns="0" bIns="0" rtlCol="0" anchor="t">
            <a:spAutoFit/>
          </a:bodyPr>
          <a:lstStyle/>
          <a:p>
            <a:pPr algn="ctr">
              <a:lnSpc>
                <a:spcPts val="4260"/>
              </a:lnSpc>
            </a:pPr>
            <a:r>
              <a:rPr lang="en-US" sz="3042">
                <a:solidFill>
                  <a:srgbClr val="324D9C"/>
                </a:solidFill>
                <a:latin typeface="Raleway Heavy" panose="02010600030101010101" charset="0"/>
              </a:rPr>
              <a:t>Anthony Lo</a:t>
            </a:r>
          </a:p>
        </p:txBody>
      </p:sp>
      <p:sp>
        <p:nvSpPr>
          <p:cNvPr id="42" name="TextBox 42"/>
          <p:cNvSpPr txBox="1"/>
          <p:nvPr/>
        </p:nvSpPr>
        <p:spPr>
          <a:xfrm>
            <a:off x="10948098" y="9422793"/>
            <a:ext cx="1357441" cy="359073"/>
          </a:xfrm>
          <a:prstGeom prst="rect">
            <a:avLst/>
          </a:prstGeom>
        </p:spPr>
        <p:txBody>
          <a:bodyPr lIns="0" tIns="0" rIns="0" bIns="0" rtlCol="0" anchor="t">
            <a:spAutoFit/>
          </a:bodyPr>
          <a:lstStyle/>
          <a:p>
            <a:pPr algn="ctr">
              <a:lnSpc>
                <a:spcPts val="2785"/>
              </a:lnSpc>
            </a:pPr>
            <a:r>
              <a:rPr lang="en-US" sz="1989">
                <a:solidFill>
                  <a:srgbClr val="E22924"/>
                </a:solidFill>
                <a:latin typeface="Raleway Heavy" panose="02010600030101010101" charset="0"/>
              </a:rPr>
              <a:t>Hongkong</a:t>
            </a:r>
          </a:p>
        </p:txBody>
      </p:sp>
      <p:grpSp>
        <p:nvGrpSpPr>
          <p:cNvPr id="43" name="Group 43"/>
          <p:cNvGrpSpPr>
            <a:grpSpLocks noChangeAspect="1"/>
          </p:cNvGrpSpPr>
          <p:nvPr/>
        </p:nvGrpSpPr>
        <p:grpSpPr>
          <a:xfrm>
            <a:off x="13221351" y="6744127"/>
            <a:ext cx="1888396" cy="1888389"/>
            <a:chOff x="0" y="0"/>
            <a:chExt cx="6350000" cy="6349975"/>
          </a:xfrm>
        </p:grpSpPr>
        <p:sp>
          <p:nvSpPr>
            <p:cNvPr id="44" name="Freeform 44"/>
            <p:cNvSpPr/>
            <p:nvPr/>
          </p:nvSpPr>
          <p:spPr>
            <a:xfrm>
              <a:off x="0" y="0"/>
              <a:ext cx="6350000" cy="6349974"/>
            </a:xfrm>
            <a:custGeom>
              <a:avLst/>
              <a:gdLst/>
              <a:ahLst/>
              <a:cxnLst/>
              <a:rect l="l" t="t" r="r" b="b"/>
              <a:pathLst>
                <a:path w="6350000" h="6349974">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12"/>
              <a:stretch>
                <a:fillRect l="-24686" t="-18349" r="-35369" b="-108348"/>
              </a:stretch>
            </a:blipFill>
          </p:spPr>
        </p:sp>
      </p:grpSp>
      <p:sp>
        <p:nvSpPr>
          <p:cNvPr id="45" name="TextBox 45"/>
          <p:cNvSpPr txBox="1"/>
          <p:nvPr/>
        </p:nvSpPr>
        <p:spPr>
          <a:xfrm>
            <a:off x="12903528" y="8849447"/>
            <a:ext cx="2524042" cy="551433"/>
          </a:xfrm>
          <a:prstGeom prst="rect">
            <a:avLst/>
          </a:prstGeom>
        </p:spPr>
        <p:txBody>
          <a:bodyPr lIns="0" tIns="0" rIns="0" bIns="0" rtlCol="0" anchor="t">
            <a:spAutoFit/>
          </a:bodyPr>
          <a:lstStyle/>
          <a:p>
            <a:pPr algn="ctr">
              <a:lnSpc>
                <a:spcPts val="4260"/>
              </a:lnSpc>
            </a:pPr>
            <a:r>
              <a:rPr lang="en-US" sz="3042">
                <a:solidFill>
                  <a:srgbClr val="324D9C"/>
                </a:solidFill>
                <a:latin typeface="Raleway Heavy" panose="02010600030101010101" charset="0"/>
              </a:rPr>
              <a:t>Nancy Chu</a:t>
            </a:r>
          </a:p>
        </p:txBody>
      </p:sp>
      <p:sp>
        <p:nvSpPr>
          <p:cNvPr id="46" name="TextBox 46"/>
          <p:cNvSpPr txBox="1"/>
          <p:nvPr/>
        </p:nvSpPr>
        <p:spPr>
          <a:xfrm>
            <a:off x="13468643" y="9422793"/>
            <a:ext cx="1357441" cy="359073"/>
          </a:xfrm>
          <a:prstGeom prst="rect">
            <a:avLst/>
          </a:prstGeom>
        </p:spPr>
        <p:txBody>
          <a:bodyPr lIns="0" tIns="0" rIns="0" bIns="0" rtlCol="0" anchor="t">
            <a:spAutoFit/>
          </a:bodyPr>
          <a:lstStyle/>
          <a:p>
            <a:pPr algn="ctr">
              <a:lnSpc>
                <a:spcPts val="2785"/>
              </a:lnSpc>
            </a:pPr>
            <a:r>
              <a:rPr lang="en-US" sz="1989">
                <a:solidFill>
                  <a:srgbClr val="E22924"/>
                </a:solidFill>
                <a:latin typeface="Raleway Heavy" panose="02010600030101010101" charset="0"/>
              </a:rPr>
              <a:t>Hongkong</a:t>
            </a:r>
          </a:p>
        </p:txBody>
      </p:sp>
      <p:grpSp>
        <p:nvGrpSpPr>
          <p:cNvPr id="47" name="Group 47"/>
          <p:cNvGrpSpPr>
            <a:grpSpLocks noChangeAspect="1"/>
          </p:cNvGrpSpPr>
          <p:nvPr/>
        </p:nvGrpSpPr>
        <p:grpSpPr>
          <a:xfrm>
            <a:off x="13364704" y="3041683"/>
            <a:ext cx="1888396" cy="1888389"/>
            <a:chOff x="0" y="0"/>
            <a:chExt cx="6350000" cy="6349975"/>
          </a:xfrm>
        </p:grpSpPr>
        <p:sp>
          <p:nvSpPr>
            <p:cNvPr id="48" name="Freeform 48"/>
            <p:cNvSpPr/>
            <p:nvPr/>
          </p:nvSpPr>
          <p:spPr>
            <a:xfrm>
              <a:off x="0" y="0"/>
              <a:ext cx="6350000" cy="6349974"/>
            </a:xfrm>
            <a:custGeom>
              <a:avLst/>
              <a:gdLst/>
              <a:ahLst/>
              <a:cxnLst/>
              <a:rect l="l" t="t" r="r" b="b"/>
              <a:pathLst>
                <a:path w="6350000" h="6349974">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13"/>
              <a:stretch>
                <a:fillRect t="-7406" b="-25747"/>
              </a:stretch>
            </a:blipFill>
          </p:spPr>
        </p:sp>
      </p:grpSp>
      <p:sp>
        <p:nvSpPr>
          <p:cNvPr id="49" name="TextBox 49"/>
          <p:cNvSpPr txBox="1"/>
          <p:nvPr/>
        </p:nvSpPr>
        <p:spPr>
          <a:xfrm>
            <a:off x="13046881" y="5147003"/>
            <a:ext cx="2663897" cy="551433"/>
          </a:xfrm>
          <a:prstGeom prst="rect">
            <a:avLst/>
          </a:prstGeom>
        </p:spPr>
        <p:txBody>
          <a:bodyPr lIns="0" tIns="0" rIns="0" bIns="0" rtlCol="0" anchor="t">
            <a:spAutoFit/>
          </a:bodyPr>
          <a:lstStyle/>
          <a:p>
            <a:pPr algn="ctr">
              <a:lnSpc>
                <a:spcPts val="4260"/>
              </a:lnSpc>
            </a:pPr>
            <a:r>
              <a:rPr lang="en-US" sz="3042">
                <a:solidFill>
                  <a:srgbClr val="324D9C"/>
                </a:solidFill>
                <a:latin typeface="Raleway Heavy" panose="02010600030101010101" charset="0"/>
              </a:rPr>
              <a:t>Raymond Lee</a:t>
            </a:r>
          </a:p>
        </p:txBody>
      </p:sp>
      <p:sp>
        <p:nvSpPr>
          <p:cNvPr id="50" name="TextBox 50"/>
          <p:cNvSpPr txBox="1"/>
          <p:nvPr/>
        </p:nvSpPr>
        <p:spPr>
          <a:xfrm>
            <a:off x="13611995" y="5720350"/>
            <a:ext cx="1357441" cy="359073"/>
          </a:xfrm>
          <a:prstGeom prst="rect">
            <a:avLst/>
          </a:prstGeom>
        </p:spPr>
        <p:txBody>
          <a:bodyPr lIns="0" tIns="0" rIns="0" bIns="0" rtlCol="0" anchor="t">
            <a:spAutoFit/>
          </a:bodyPr>
          <a:lstStyle/>
          <a:p>
            <a:pPr algn="ctr">
              <a:lnSpc>
                <a:spcPts val="2785"/>
              </a:lnSpc>
            </a:pPr>
            <a:r>
              <a:rPr lang="en-US" sz="1989">
                <a:solidFill>
                  <a:srgbClr val="E22924"/>
                </a:solidFill>
                <a:latin typeface="Raleway Heavy" panose="02010600030101010101" charset="0"/>
              </a:rPr>
              <a:t>Hongkong</a:t>
            </a:r>
          </a:p>
        </p:txBody>
      </p:sp>
      <p:grpSp>
        <p:nvGrpSpPr>
          <p:cNvPr id="51" name="Group 51"/>
          <p:cNvGrpSpPr>
            <a:grpSpLocks noChangeAspect="1"/>
          </p:cNvGrpSpPr>
          <p:nvPr/>
        </p:nvGrpSpPr>
        <p:grpSpPr>
          <a:xfrm>
            <a:off x="15713320" y="6744127"/>
            <a:ext cx="1888396" cy="1888389"/>
            <a:chOff x="0" y="0"/>
            <a:chExt cx="6350000" cy="6349975"/>
          </a:xfrm>
        </p:grpSpPr>
        <p:sp>
          <p:nvSpPr>
            <p:cNvPr id="52" name="Freeform 52"/>
            <p:cNvSpPr/>
            <p:nvPr/>
          </p:nvSpPr>
          <p:spPr>
            <a:xfrm>
              <a:off x="0" y="0"/>
              <a:ext cx="6350000" cy="6349974"/>
            </a:xfrm>
            <a:custGeom>
              <a:avLst/>
              <a:gdLst/>
              <a:ahLst/>
              <a:cxnLst/>
              <a:rect l="l" t="t" r="r" b="b"/>
              <a:pathLst>
                <a:path w="6350000" h="6349974">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14"/>
              <a:stretch>
                <a:fillRect/>
              </a:stretch>
            </a:blipFill>
          </p:spPr>
        </p:sp>
      </p:grpSp>
      <p:sp>
        <p:nvSpPr>
          <p:cNvPr id="53" name="TextBox 53"/>
          <p:cNvSpPr txBox="1"/>
          <p:nvPr/>
        </p:nvSpPr>
        <p:spPr>
          <a:xfrm>
            <a:off x="15395498" y="8849447"/>
            <a:ext cx="2663897" cy="551433"/>
          </a:xfrm>
          <a:prstGeom prst="rect">
            <a:avLst/>
          </a:prstGeom>
        </p:spPr>
        <p:txBody>
          <a:bodyPr lIns="0" tIns="0" rIns="0" bIns="0" rtlCol="0" anchor="t">
            <a:spAutoFit/>
          </a:bodyPr>
          <a:lstStyle/>
          <a:p>
            <a:pPr algn="ctr">
              <a:lnSpc>
                <a:spcPts val="4260"/>
              </a:lnSpc>
            </a:pPr>
            <a:r>
              <a:rPr lang="en-US" sz="3042">
                <a:solidFill>
                  <a:srgbClr val="324D9C"/>
                </a:solidFill>
                <a:latin typeface="Raleway Heavy" panose="02010600030101010101" charset="0"/>
              </a:rPr>
              <a:t>Irene Lin</a:t>
            </a:r>
          </a:p>
        </p:txBody>
      </p:sp>
      <p:sp>
        <p:nvSpPr>
          <p:cNvPr id="54" name="TextBox 54"/>
          <p:cNvSpPr txBox="1"/>
          <p:nvPr/>
        </p:nvSpPr>
        <p:spPr>
          <a:xfrm>
            <a:off x="15960612" y="9422793"/>
            <a:ext cx="1357441" cy="359073"/>
          </a:xfrm>
          <a:prstGeom prst="rect">
            <a:avLst/>
          </a:prstGeom>
        </p:spPr>
        <p:txBody>
          <a:bodyPr lIns="0" tIns="0" rIns="0" bIns="0" rtlCol="0" anchor="t">
            <a:spAutoFit/>
          </a:bodyPr>
          <a:lstStyle/>
          <a:p>
            <a:pPr algn="ctr">
              <a:lnSpc>
                <a:spcPts val="2785"/>
              </a:lnSpc>
            </a:pPr>
            <a:r>
              <a:rPr lang="en-US" sz="1989">
                <a:solidFill>
                  <a:srgbClr val="E22924"/>
                </a:solidFill>
                <a:latin typeface="Raleway Heavy" panose="02010600030101010101" charset="0"/>
              </a:rPr>
              <a:t>Taipei</a:t>
            </a:r>
          </a:p>
        </p:txBody>
      </p:sp>
      <p:grpSp>
        <p:nvGrpSpPr>
          <p:cNvPr id="55" name="Group 55"/>
          <p:cNvGrpSpPr>
            <a:grpSpLocks noChangeAspect="1"/>
          </p:cNvGrpSpPr>
          <p:nvPr/>
        </p:nvGrpSpPr>
        <p:grpSpPr>
          <a:xfrm>
            <a:off x="15885248" y="3043590"/>
            <a:ext cx="1888396" cy="1888389"/>
            <a:chOff x="0" y="0"/>
            <a:chExt cx="6350000" cy="6349975"/>
          </a:xfrm>
        </p:grpSpPr>
        <p:sp>
          <p:nvSpPr>
            <p:cNvPr id="56" name="Freeform 56"/>
            <p:cNvSpPr/>
            <p:nvPr/>
          </p:nvSpPr>
          <p:spPr>
            <a:xfrm>
              <a:off x="0" y="0"/>
              <a:ext cx="6350000" cy="6349974"/>
            </a:xfrm>
            <a:custGeom>
              <a:avLst/>
              <a:gdLst/>
              <a:ahLst/>
              <a:cxnLst/>
              <a:rect l="l" t="t" r="r" b="b"/>
              <a:pathLst>
                <a:path w="6350000" h="6349974">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15"/>
              <a:stretch>
                <a:fillRect/>
              </a:stretch>
            </a:blipFill>
          </p:spPr>
        </p:sp>
      </p:grpSp>
      <p:sp>
        <p:nvSpPr>
          <p:cNvPr id="57" name="TextBox 57"/>
          <p:cNvSpPr txBox="1"/>
          <p:nvPr/>
        </p:nvSpPr>
        <p:spPr>
          <a:xfrm>
            <a:off x="15567426" y="5148910"/>
            <a:ext cx="2663897" cy="551433"/>
          </a:xfrm>
          <a:prstGeom prst="rect">
            <a:avLst/>
          </a:prstGeom>
        </p:spPr>
        <p:txBody>
          <a:bodyPr lIns="0" tIns="0" rIns="0" bIns="0" rtlCol="0" anchor="t">
            <a:spAutoFit/>
          </a:bodyPr>
          <a:lstStyle/>
          <a:p>
            <a:pPr algn="ctr">
              <a:lnSpc>
                <a:spcPts val="4260"/>
              </a:lnSpc>
            </a:pPr>
            <a:r>
              <a:rPr lang="en-US" sz="3042">
                <a:solidFill>
                  <a:srgbClr val="324D9C"/>
                </a:solidFill>
                <a:latin typeface="Raleway Heavy" panose="02010600030101010101" charset="0"/>
              </a:rPr>
              <a:t>Frances Lee</a:t>
            </a:r>
          </a:p>
        </p:txBody>
      </p:sp>
      <p:sp>
        <p:nvSpPr>
          <p:cNvPr id="58" name="TextBox 58"/>
          <p:cNvSpPr txBox="1"/>
          <p:nvPr/>
        </p:nvSpPr>
        <p:spPr>
          <a:xfrm>
            <a:off x="16132540" y="5722256"/>
            <a:ext cx="1357441" cy="359073"/>
          </a:xfrm>
          <a:prstGeom prst="rect">
            <a:avLst/>
          </a:prstGeom>
        </p:spPr>
        <p:txBody>
          <a:bodyPr lIns="0" tIns="0" rIns="0" bIns="0" rtlCol="0" anchor="t">
            <a:spAutoFit/>
          </a:bodyPr>
          <a:lstStyle/>
          <a:p>
            <a:pPr algn="ctr">
              <a:lnSpc>
                <a:spcPts val="2785"/>
              </a:lnSpc>
            </a:pPr>
            <a:r>
              <a:rPr lang="en-US" sz="1989">
                <a:solidFill>
                  <a:srgbClr val="E22924"/>
                </a:solidFill>
                <a:latin typeface="Raleway Heavy" panose="02010600030101010101" charset="0"/>
              </a:rPr>
              <a:t>Taipei</a:t>
            </a:r>
          </a:p>
        </p:txBody>
      </p:sp>
      <p:pic>
        <p:nvPicPr>
          <p:cNvPr id="59" name="Picture 59"/>
          <p:cNvPicPr>
            <a:picLocks noChangeAspect="1"/>
          </p:cNvPicPr>
          <p:nvPr/>
        </p:nvPicPr>
        <p:blipFill>
          <a:blip r:embed="rId16"/>
          <a:srcRect l="14956" t="43505" r="14654" b="42497"/>
          <a:stretch>
            <a:fillRect/>
          </a:stretch>
        </p:blipFill>
        <p:spPr>
          <a:xfrm>
            <a:off x="5523917" y="617972"/>
            <a:ext cx="7240167" cy="1079901"/>
          </a:xfrm>
          <a:prstGeom prst="rect">
            <a:avLst/>
          </a:prstGeom>
        </p:spPr>
      </p:pic>
    </p:spTree>
    <p:extLst>
      <p:ext uri="{BB962C8B-B14F-4D97-AF65-F5344CB8AC3E}">
        <p14:creationId xmlns:p14="http://schemas.microsoft.com/office/powerpoint/2010/main" val="37712720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5592" b="5592"/>
          <a:stretch>
            <a:fillRect/>
          </a:stretch>
        </p:blipFill>
        <p:spPr>
          <a:xfrm>
            <a:off x="0" y="0"/>
            <a:ext cx="18288000" cy="10287000"/>
          </a:xfrm>
          <a:prstGeom prst="rect">
            <a:avLst/>
          </a:prstGeom>
        </p:spPr>
      </p:pic>
      <p:pic>
        <p:nvPicPr>
          <p:cNvPr id="3" name="Picture 3"/>
          <p:cNvPicPr>
            <a:picLocks noChangeAspect="1"/>
          </p:cNvPicPr>
          <p:nvPr/>
        </p:nvPicPr>
        <p:blipFill>
          <a:blip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rcRect/>
          <a:stretch>
            <a:fillRect/>
          </a:stretch>
        </p:blipFill>
        <p:spPr>
          <a:xfrm>
            <a:off x="11134718" y="2508548"/>
            <a:ext cx="2509792" cy="2634952"/>
          </a:xfrm>
          <a:prstGeom prst="rect">
            <a:avLst/>
          </a:prstGeom>
        </p:spPr>
      </p:pic>
      <p:pic>
        <p:nvPicPr>
          <p:cNvPr id="4" name="Picture 4"/>
          <p:cNvPicPr>
            <a:picLocks noChangeAspect="1"/>
          </p:cNvPicPr>
          <p:nvPr/>
        </p:nvPicPr>
        <p:blipFill>
          <a:blip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rcRect/>
          <a:stretch>
            <a:fillRect/>
          </a:stretch>
        </p:blipFill>
        <p:spPr>
          <a:xfrm flipH="1" flipV="1">
            <a:off x="4643490" y="2508548"/>
            <a:ext cx="2509792" cy="2634952"/>
          </a:xfrm>
          <a:prstGeom prst="rect">
            <a:avLst/>
          </a:prstGeom>
        </p:spPr>
      </p:pic>
      <p:sp>
        <p:nvSpPr>
          <p:cNvPr id="5" name="TextBox 5"/>
          <p:cNvSpPr txBox="1"/>
          <p:nvPr/>
        </p:nvSpPr>
        <p:spPr>
          <a:xfrm>
            <a:off x="5378016" y="2823274"/>
            <a:ext cx="7531969" cy="1792999"/>
          </a:xfrm>
          <a:prstGeom prst="rect">
            <a:avLst/>
          </a:prstGeom>
        </p:spPr>
        <p:txBody>
          <a:bodyPr lIns="0" tIns="0" rIns="0" bIns="0" rtlCol="0" anchor="t">
            <a:spAutoFit/>
          </a:bodyPr>
          <a:lstStyle/>
          <a:p>
            <a:pPr algn="ctr">
              <a:lnSpc>
                <a:spcPts val="14573"/>
              </a:lnSpc>
            </a:pPr>
            <a:r>
              <a:rPr lang="en-US" sz="10409">
                <a:solidFill>
                  <a:srgbClr val="FFFFFF"/>
                </a:solidFill>
                <a:latin typeface="Raleway Heavy"/>
              </a:rPr>
              <a:t>Thank You</a:t>
            </a:r>
          </a:p>
        </p:txBody>
      </p:sp>
      <p:pic>
        <p:nvPicPr>
          <p:cNvPr id="6" name="Picture 6"/>
          <p:cNvPicPr>
            <a:picLocks noChangeAspect="1"/>
          </p:cNvPicPr>
          <p:nvPr/>
        </p:nvPicPr>
        <p:blipFill>
          <a:blip r:embed="rId5"/>
          <a:srcRect l="20694" t="28097" r="21260" b="35649"/>
          <a:stretch>
            <a:fillRect/>
          </a:stretch>
        </p:blipFill>
        <p:spPr>
          <a:xfrm>
            <a:off x="13798308" y="124887"/>
            <a:ext cx="3460992" cy="1621153"/>
          </a:xfrm>
          <a:prstGeom prst="rect">
            <a:avLst/>
          </a:prstGeom>
        </p:spPr>
      </p:pic>
    </p:spTree>
    <p:extLst>
      <p:ext uri="{BB962C8B-B14F-4D97-AF65-F5344CB8AC3E}">
        <p14:creationId xmlns:p14="http://schemas.microsoft.com/office/powerpoint/2010/main" val="39449768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TotalTime>
  <Words>260</Words>
  <Application>Microsoft Office PowerPoint</Application>
  <PresentationFormat>Custom</PresentationFormat>
  <Paragraphs>67</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Raleway Heavy</vt:lpstr>
      <vt:lpstr>Calibri</vt:lpstr>
      <vt:lpstr>Arial</vt:lpstr>
      <vt:lpstr>Raleway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Career Navigator</dc:title>
  <dc:creator>Simon Wan</dc:creator>
  <cp:lastModifiedBy>Simon Wan</cp:lastModifiedBy>
  <cp:revision>6</cp:revision>
  <dcterms:created xsi:type="dcterms:W3CDTF">2006-08-16T00:00:00Z</dcterms:created>
  <dcterms:modified xsi:type="dcterms:W3CDTF">2022-10-13T14:45:48Z</dcterms:modified>
  <dc:identifier>DAFO5t_QVf8</dc:identifier>
</cp:coreProperties>
</file>