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2"/>
  </p:sldMasterIdLst>
  <p:notesMasterIdLst>
    <p:notesMasterId r:id="rId13"/>
  </p:notesMasterIdLst>
  <p:sldIdLst>
    <p:sldId id="271" r:id="rId3"/>
    <p:sldId id="273" r:id="rId4"/>
    <p:sldId id="274" r:id="rId5"/>
    <p:sldId id="272" r:id="rId6"/>
    <p:sldId id="276" r:id="rId7"/>
    <p:sldId id="277" r:id="rId8"/>
    <p:sldId id="275" r:id="rId9"/>
    <p:sldId id="278" r:id="rId10"/>
    <p:sldId id="279" r:id="rId11"/>
    <p:sldId id="280" r:id="rId12"/>
  </p:sldIdLst>
  <p:sldSz cx="10080625" cy="7559675"/>
  <p:notesSz cx="7086600" cy="9372600"/>
  <p:defaultTextStyle>
    <a:defPPr>
      <a:defRPr lang="en-GB"/>
    </a:defPPr>
    <a:lvl1pPr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-105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-105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-105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-105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-105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525" userDrawn="1">
          <p15:clr>
            <a:srgbClr val="A4A3A4"/>
          </p15:clr>
        </p15:guide>
        <p15:guide id="2" pos="2025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4ABD22"/>
    <a:srgbClr val="66B63D"/>
    <a:srgbClr val="AFE87E"/>
    <a:srgbClr val="326609"/>
    <a:srgbClr val="64D011"/>
    <a:srgbClr val="004C84"/>
    <a:srgbClr val="A5D8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>
      <p:cViewPr varScale="1">
        <p:scale>
          <a:sx n="113" d="100"/>
          <a:sy n="113" d="100"/>
        </p:scale>
        <p:origin x="1086" y="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525"/>
        <p:guide pos="20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200150" y="712788"/>
            <a:ext cx="4683125" cy="3511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08362" y="4451812"/>
            <a:ext cx="5668388" cy="421662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74531" cy="46758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Font typeface="Times New Roman" pitchFamily="16" charset="0"/>
              <a:buNone/>
              <a:tabLst>
                <a:tab pos="652813" algn="l"/>
                <a:tab pos="1305626" algn="l"/>
                <a:tab pos="1958439" algn="l"/>
                <a:tab pos="2611252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010582" y="0"/>
            <a:ext cx="3074531" cy="46758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buFont typeface="Times New Roman" pitchFamily="16" charset="0"/>
              <a:buNone/>
              <a:tabLst>
                <a:tab pos="652813" algn="l"/>
                <a:tab pos="1305626" algn="l"/>
                <a:tab pos="1958439" algn="l"/>
                <a:tab pos="2611252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8903622"/>
            <a:ext cx="3074531" cy="46758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buFont typeface="Times New Roman" pitchFamily="16" charset="0"/>
              <a:buNone/>
              <a:tabLst>
                <a:tab pos="652813" algn="l"/>
                <a:tab pos="1305626" algn="l"/>
                <a:tab pos="1958439" algn="l"/>
                <a:tab pos="2611252" algn="l"/>
              </a:tabLst>
              <a:defRPr sz="13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010582" y="8903622"/>
            <a:ext cx="3074531" cy="46758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652813" algn="l"/>
                <a:tab pos="1305626" algn="l"/>
                <a:tab pos="1958439" algn="l"/>
                <a:tab pos="2611252" algn="l"/>
              </a:tabLst>
              <a:defRPr sz="1300" smtClean="0">
                <a:solidFill>
                  <a:srgbClr val="000000"/>
                </a:solidFill>
                <a:latin typeface="Times New Roman" pitchFamily="-105" charset="0"/>
                <a:cs typeface="Arial Unicode MS" pitchFamily="-105" charset="0"/>
              </a:defRPr>
            </a:lvl1pPr>
          </a:lstStyle>
          <a:p>
            <a:pPr>
              <a:defRPr/>
            </a:pPr>
            <a:fld id="{A64B28B2-882E-4C24-B33F-FCCED983DA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8370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-105" charset="0"/>
      <a:defRPr sz="1200" kern="1200">
        <a:solidFill>
          <a:srgbClr val="000000"/>
        </a:solidFill>
        <a:latin typeface="Times New Roman" pitchFamily="16" charset="0"/>
        <a:ea typeface="ＭＳ Ｐゴシック" charset="-128"/>
        <a:cs typeface="ＭＳ Ｐゴシック" charset="-128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-105" charset="0"/>
      <a:defRPr sz="1200" kern="1200">
        <a:solidFill>
          <a:srgbClr val="000000"/>
        </a:solidFill>
        <a:latin typeface="Times New Roman" pitchFamily="16" charset="0"/>
        <a:ea typeface="ＭＳ Ｐゴシック" charset="-128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-105" charset="0"/>
      <a:defRPr sz="1200" kern="1200">
        <a:solidFill>
          <a:srgbClr val="000000"/>
        </a:solidFill>
        <a:latin typeface="Times New Roman" pitchFamily="16" charset="0"/>
        <a:ea typeface="ＭＳ Ｐゴシック" charset="-128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-105" charset="0"/>
      <a:defRPr sz="1200" kern="1200">
        <a:solidFill>
          <a:srgbClr val="000000"/>
        </a:solidFill>
        <a:latin typeface="Times New Roman" pitchFamily="16" charset="0"/>
        <a:ea typeface="ＭＳ Ｐゴシック" charset="-128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-105" charset="0"/>
      <a:defRPr sz="1200" kern="1200">
        <a:solidFill>
          <a:srgbClr val="000000"/>
        </a:solidFill>
        <a:latin typeface="Times New Roman" pitchFamily="16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2DBF7-E32B-4CED-AA89-713BB9AF17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C01A62-4E3B-4BB3-83ED-C7F9244160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08290F-4277-4C29-8594-8E985B215D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5F02B-84E3-42B7-8FDA-6FD6100DC5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6D7EB-9B18-4541-98BD-32F10EA1AD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059BE-293F-488B-A019-0151A276C3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4FD47-8FFB-463A-8E11-73BC8FA658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A2174-C773-4E89-A2F3-D1F7364814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FFB177-382A-4CCA-8CB9-685D975E32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19085-46AA-464B-8B69-FD6CA922AE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04DAA-BC70-4D91-92A4-1F1FB9F982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Arial Unicode MS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latin typeface="Times New Roman" pitchFamily="-105" charset="0"/>
                <a:cs typeface="Arial Unicode MS" pitchFamily="-105" charset="0"/>
              </a:defRPr>
            </a:lvl1pPr>
          </a:lstStyle>
          <a:p>
            <a:pPr>
              <a:defRPr/>
            </a:pPr>
            <a:fld id="{DD85721C-E124-425D-9811-A8E0FC6EF4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05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05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2pPr>
      <a:lvl3pPr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05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3pPr>
      <a:lvl4pPr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05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4pPr>
      <a:lvl5pPr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-105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5pPr>
      <a:lvl6pPr marL="2514600" indent="-228600"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6pPr>
      <a:lvl7pPr marL="2971800" indent="-228600"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7pPr>
      <a:lvl8pPr marL="3429000" indent="-228600"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8pPr>
      <a:lvl9pPr marL="3886200" indent="-228600" algn="ctr" defTabSz="457200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0"/>
          <a:cs typeface="MS Gothic" charset="0"/>
        </a:defRPr>
      </a:lvl9pPr>
    </p:titleStyle>
    <p:bodyStyle>
      <a:lvl1pPr marL="342900" indent="-342900" algn="l" defTabSz="457200" rtl="0" eaLnBrk="1" fontAlgn="base" hangingPunct="1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-105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-105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-105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-105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-105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5720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5720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5720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57200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 bwMode="auto">
          <a:xfrm>
            <a:off x="544512" y="4237034"/>
            <a:ext cx="4466439" cy="3048000"/>
          </a:xfrm>
          <a:prstGeom prst="rect">
            <a:avLst/>
          </a:prstGeom>
          <a:gradFill flip="none" rotWithShape="1">
            <a:gsLst>
              <a:gs pos="0">
                <a:srgbClr val="AFE87E"/>
              </a:gs>
              <a:gs pos="100000">
                <a:srgbClr val="64D011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auto">
          <a:xfrm>
            <a:off x="549592" y="1189037"/>
            <a:ext cx="4466439" cy="3048000"/>
          </a:xfrm>
          <a:prstGeom prst="rect">
            <a:avLst/>
          </a:prstGeom>
          <a:gradFill flip="none" rotWithShape="1">
            <a:gsLst>
              <a:gs pos="0">
                <a:srgbClr val="A5D8F9"/>
              </a:gs>
              <a:gs pos="100000">
                <a:srgbClr val="0070C0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4104" name="TextBox 16"/>
          <p:cNvSpPr txBox="1">
            <a:spLocks noChangeArrowheads="1"/>
          </p:cNvSpPr>
          <p:nvPr/>
        </p:nvSpPr>
        <p:spPr bwMode="auto">
          <a:xfrm>
            <a:off x="1387475" y="1265238"/>
            <a:ext cx="3505200" cy="276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Strengths</a:t>
            </a:r>
          </a:p>
          <a:p>
            <a:endParaRPr lang="en-US" sz="1600" b="1" dirty="0" smtClean="0"/>
          </a:p>
          <a:p>
            <a:endParaRPr lang="en-US" sz="1600" b="1" dirty="0"/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Compelling global story; </a:t>
            </a:r>
            <a:r>
              <a:rPr lang="en-US" sz="1400" b="1" noProof="1" smtClean="0">
                <a:latin typeface="Calibri" pitchFamily="34" charset="0"/>
                <a:cs typeface="Arial" charset="0"/>
              </a:rPr>
              <a:t>AESC</a:t>
            </a:r>
            <a:endParaRPr lang="en-US" sz="14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18 offices across Asia;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 smtClean="0">
                <a:latin typeface="Calibri" pitchFamily="34" charset="0"/>
                <a:cs typeface="Arial" charset="0"/>
              </a:rPr>
              <a:t> Strong members- independent &amp; successful </a:t>
            </a:r>
            <a:endParaRPr lang="en-US" sz="14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 smtClean="0">
                <a:latin typeface="Calibri" pitchFamily="34" charset="0"/>
                <a:cs typeface="Arial" charset="0"/>
              </a:rPr>
              <a:t> Diversified expertise &amp; services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Rigor of process; insights &amp; advice</a:t>
            </a:r>
            <a:endParaRPr lang="en-US" sz="14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Spirit of collaboration; Values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endParaRPr lang="en-US" sz="1400" noProof="1">
              <a:latin typeface="Calibri" pitchFamily="34" charset="0"/>
              <a:cs typeface="Arial" charset="0"/>
            </a:endParaRPr>
          </a:p>
        </p:txBody>
      </p:sp>
      <p:sp>
        <p:nvSpPr>
          <p:cNvPr id="4105" name="TextBox 16"/>
          <p:cNvSpPr txBox="1">
            <a:spLocks noChangeArrowheads="1"/>
          </p:cNvSpPr>
          <p:nvPr/>
        </p:nvSpPr>
        <p:spPr bwMode="auto">
          <a:xfrm>
            <a:off x="1387475" y="4313238"/>
            <a:ext cx="3505200" cy="316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Opportunities</a:t>
            </a:r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P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owerhouse region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Search &amp; consulting market still developing</a:t>
            </a:r>
            <a:endParaRPr lang="en-US" sz="14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Wave of new companies entering </a:t>
            </a:r>
            <a:endParaRPr lang="en-US" sz="14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 smtClean="0">
                <a:latin typeface="Calibri" pitchFamily="34" charset="0"/>
                <a:cs typeface="Arial" charset="0"/>
              </a:rPr>
              <a:t> High demand to find &amp; </a:t>
            </a:r>
            <a:r>
              <a:rPr lang="en-US" sz="1400" b="1" noProof="1" smtClean="0">
                <a:latin typeface="Calibri" pitchFamily="34" charset="0"/>
                <a:cs typeface="Arial" charset="0"/>
              </a:rPr>
              <a:t>develop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 leaders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Need for process rigor &amp; quality unabated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Cross border potential is (moderate or high)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400" noProof="1" smtClean="0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400" noProof="1" smtClean="0">
                <a:latin typeface="Calibri" pitchFamily="34" charset="0"/>
                <a:cs typeface="Arial" charset="0"/>
              </a:rPr>
              <a:t>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endParaRPr lang="en-US" sz="1400" noProof="1">
              <a:latin typeface="Calibri" pitchFamily="34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040312" y="1189038"/>
            <a:ext cx="4466439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4994275" y="4237034"/>
            <a:ext cx="4466439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4112" name="TextBox 16"/>
          <p:cNvSpPr txBox="1">
            <a:spLocks noChangeArrowheads="1"/>
          </p:cNvSpPr>
          <p:nvPr/>
        </p:nvSpPr>
        <p:spPr bwMode="auto">
          <a:xfrm>
            <a:off x="5883275" y="4313238"/>
            <a:ext cx="3505200" cy="3106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/>
              <a:t>Threats</a:t>
            </a:r>
          </a:p>
          <a:p>
            <a:endParaRPr lang="en-US" sz="1600" b="1" dirty="0" smtClean="0"/>
          </a:p>
          <a:p>
            <a:endParaRPr lang="en-US" sz="1600" b="1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 smtClean="0">
                <a:latin typeface="Calibri" pitchFamily="34" charset="0"/>
                <a:cs typeface="Arial" charset="0"/>
              </a:rPr>
              <a:t> Rise of in-house TA capability; Linkedin </a:t>
            </a:r>
            <a:endParaRPr lang="en-US" sz="14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Commoditization; Contingency; Competitors  </a:t>
            </a:r>
            <a:endParaRPr lang="en-US" sz="1400" b="1" noProof="1" smtClean="0">
              <a:solidFill>
                <a:srgbClr val="0070C0"/>
              </a:solidFill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solidFill>
                  <a:srgbClr val="0070C0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1400" b="1" noProof="1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Member alignment &amp; </a:t>
            </a:r>
            <a:r>
              <a:rPr lang="en-US" sz="1400" b="1" noProof="1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expectations </a:t>
            </a:r>
            <a:endParaRPr lang="en-US" sz="1400" b="1" noProof="1" smtClean="0">
              <a:solidFill>
                <a:srgbClr val="0070C0"/>
              </a:solidFill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b="1" noProof="1">
                <a:solidFill>
                  <a:srgbClr val="0070C0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1400" b="1" noProof="1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“</a:t>
            </a:r>
            <a:r>
              <a:rPr lang="en-US" sz="1400" b="1" i="1" noProof="1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Member of Cornerstone” passive vs active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solidFill>
                  <a:srgbClr val="0070C0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1400" b="1" noProof="1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We fail to build cross border business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b="1" noProof="1">
                <a:solidFill>
                  <a:srgbClr val="0070C0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1400" b="1" noProof="1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Maturing Owner profiles; succession?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400" noProof="1" smtClean="0">
              <a:solidFill>
                <a:srgbClr val="0070C0"/>
              </a:solidFill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400" noProof="1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400" noProof="1" smtClean="0">
                <a:latin typeface="Calibri" pitchFamily="34" charset="0"/>
                <a:cs typeface="Arial" charset="0"/>
              </a:rPr>
              <a:t> </a:t>
            </a:r>
            <a:endParaRPr lang="en-US" sz="1400" noProof="1">
              <a:latin typeface="Calibri" pitchFamily="34" charset="0"/>
              <a:cs typeface="Arial" charset="0"/>
            </a:endParaRPr>
          </a:p>
        </p:txBody>
      </p:sp>
      <p:sp>
        <p:nvSpPr>
          <p:cNvPr id="4113" name="TextBox 16"/>
          <p:cNvSpPr txBox="1">
            <a:spLocks noChangeArrowheads="1"/>
          </p:cNvSpPr>
          <p:nvPr/>
        </p:nvSpPr>
        <p:spPr bwMode="auto">
          <a:xfrm>
            <a:off x="5735638" y="1265238"/>
            <a:ext cx="3505200" cy="299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 smtClean="0"/>
              <a:t>   Weaknesses</a:t>
            </a:r>
            <a:endParaRPr lang="en-US" sz="1600" b="1" dirty="0"/>
          </a:p>
          <a:p>
            <a:endParaRPr lang="en-US" sz="1200" dirty="0" smtClean="0"/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4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Individual vs Cornerstone brand/focus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Low Cornerstone profile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Knowledge gap of New Members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R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etained vs contingency dilemma/confusion </a:t>
            </a:r>
            <a:endParaRPr lang="en-US" sz="14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Poor traction in cross border BD efforts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400" noProof="1">
                <a:latin typeface="Calibri" pitchFamily="34" charset="0"/>
                <a:cs typeface="Arial" charset="0"/>
              </a:rPr>
              <a:t> </a:t>
            </a:r>
            <a:r>
              <a:rPr lang="en-US" sz="1400" noProof="1" smtClean="0">
                <a:latin typeface="Calibri" pitchFamily="34" charset="0"/>
                <a:cs typeface="Arial" charset="0"/>
              </a:rPr>
              <a:t>Under- estimating our expertise &amp; quality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4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400" noProof="1">
              <a:latin typeface="Calibri" pitchFamily="34" charset="0"/>
              <a:cs typeface="Arial" charset="0"/>
            </a:endParaRPr>
          </a:p>
        </p:txBody>
      </p:sp>
      <p:grpSp>
        <p:nvGrpSpPr>
          <p:cNvPr id="4114" name="Group 21"/>
          <p:cNvGrpSpPr>
            <a:grpSpLocks/>
          </p:cNvGrpSpPr>
          <p:nvPr/>
        </p:nvGrpSpPr>
        <p:grpSpPr bwMode="auto">
          <a:xfrm>
            <a:off x="549275" y="1189038"/>
            <a:ext cx="736600" cy="736600"/>
            <a:chOff x="8240712" y="5684837"/>
            <a:chExt cx="736910" cy="737125"/>
          </a:xfrm>
        </p:grpSpPr>
        <p:sp>
          <p:nvSpPr>
            <p:cNvPr id="12" name="Rectangle 11"/>
            <p:cNvSpPr/>
            <p:nvPr/>
          </p:nvSpPr>
          <p:spPr bwMode="auto">
            <a:xfrm>
              <a:off x="8240712" y="5684837"/>
              <a:ext cx="736910" cy="737125"/>
            </a:xfrm>
            <a:prstGeom prst="rect">
              <a:avLst/>
            </a:prstGeom>
            <a:gradFill>
              <a:gsLst>
                <a:gs pos="0">
                  <a:srgbClr val="00B0F0">
                    <a:alpha val="30000"/>
                  </a:srgbClr>
                </a:gs>
                <a:gs pos="100000">
                  <a:srgbClr val="004C84">
                    <a:alpha val="65000"/>
                  </a:srgbClr>
                </a:gs>
              </a:gsLst>
              <a:lin ang="54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240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346961" y="5795613"/>
              <a:ext cx="498843" cy="4401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76200" dir="13500000">
                      <a:prstClr val="black">
                        <a:alpha val="38000"/>
                      </a:prstClr>
                    </a:innerShdw>
                  </a:effectLst>
                  <a:latin typeface="Verdana" pitchFamily="34" charset="0"/>
                </a:rPr>
                <a:t>S</a:t>
              </a:r>
            </a:p>
          </p:txBody>
        </p:sp>
      </p:grpSp>
      <p:grpSp>
        <p:nvGrpSpPr>
          <p:cNvPr id="4115" name="Group 18"/>
          <p:cNvGrpSpPr>
            <a:grpSpLocks/>
          </p:cNvGrpSpPr>
          <p:nvPr/>
        </p:nvGrpSpPr>
        <p:grpSpPr bwMode="auto">
          <a:xfrm>
            <a:off x="5045075" y="1189038"/>
            <a:ext cx="736600" cy="736600"/>
            <a:chOff x="5040312" y="731837"/>
            <a:chExt cx="736910" cy="737125"/>
          </a:xfrm>
        </p:grpSpPr>
        <p:sp>
          <p:nvSpPr>
            <p:cNvPr id="10" name="Rectangle 9"/>
            <p:cNvSpPr/>
            <p:nvPr/>
          </p:nvSpPr>
          <p:spPr bwMode="auto">
            <a:xfrm>
              <a:off x="5040312" y="731837"/>
              <a:ext cx="736910" cy="737125"/>
            </a:xfrm>
            <a:prstGeom prst="rect">
              <a:avLst/>
            </a:prstGeom>
            <a:gradFill>
              <a:gsLst>
                <a:gs pos="0">
                  <a:schemeClr val="bg1">
                    <a:lumMod val="75000"/>
                    <a:alpha val="58000"/>
                  </a:schemeClr>
                </a:gs>
                <a:gs pos="100000">
                  <a:schemeClr val="tx1">
                    <a:lumMod val="65000"/>
                    <a:lumOff val="35000"/>
                    <a:alpha val="74000"/>
                  </a:schemeClr>
                </a:gs>
              </a:gsLst>
              <a:lin ang="54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240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096452" y="872442"/>
              <a:ext cx="596410" cy="4401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76200" dir="13500000">
                      <a:prstClr val="black">
                        <a:alpha val="38000"/>
                      </a:prstClr>
                    </a:innerShdw>
                  </a:effectLst>
                  <a:latin typeface="Verdana" pitchFamily="34" charset="0"/>
                </a:rPr>
                <a:t>W</a:t>
              </a:r>
            </a:p>
          </p:txBody>
        </p:sp>
      </p:grpSp>
      <p:grpSp>
        <p:nvGrpSpPr>
          <p:cNvPr id="4116" name="Group 19"/>
          <p:cNvGrpSpPr>
            <a:grpSpLocks/>
          </p:cNvGrpSpPr>
          <p:nvPr/>
        </p:nvGrpSpPr>
        <p:grpSpPr bwMode="auto">
          <a:xfrm>
            <a:off x="5045075" y="4237038"/>
            <a:ext cx="736600" cy="736600"/>
            <a:chOff x="9030172" y="6475566"/>
            <a:chExt cx="736910" cy="737125"/>
          </a:xfrm>
        </p:grpSpPr>
        <p:sp>
          <p:nvSpPr>
            <p:cNvPr id="11" name="Rectangle 10"/>
            <p:cNvSpPr/>
            <p:nvPr/>
          </p:nvSpPr>
          <p:spPr bwMode="auto">
            <a:xfrm>
              <a:off x="9030172" y="6475566"/>
              <a:ext cx="736910" cy="737125"/>
            </a:xfrm>
            <a:prstGeom prst="rect">
              <a:avLst/>
            </a:prstGeom>
            <a:gradFill>
              <a:gsLst>
                <a:gs pos="0">
                  <a:schemeClr val="bg1">
                    <a:lumMod val="85000"/>
                    <a:alpha val="66000"/>
                  </a:schemeClr>
                </a:gs>
                <a:gs pos="100000">
                  <a:schemeClr val="bg1">
                    <a:lumMod val="65000"/>
                    <a:alpha val="75000"/>
                  </a:schemeClr>
                </a:gs>
              </a:gsLst>
              <a:lin ang="54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240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9215279" y="6611247"/>
              <a:ext cx="498843" cy="4401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buFont typeface="Times New Roman" pitchFamily="16" charset="0"/>
                <a:buNone/>
                <a:defRPr/>
              </a:pPr>
              <a:r>
                <a:rPr 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76200" dir="13500000">
                      <a:prstClr val="black">
                        <a:alpha val="38000"/>
                      </a:prstClr>
                    </a:innerShdw>
                  </a:effectLst>
                  <a:latin typeface="Verdana" pitchFamily="34" charset="0"/>
                </a:rPr>
                <a:t>T</a:t>
              </a:r>
            </a:p>
          </p:txBody>
        </p:sp>
      </p:grpSp>
      <p:grpSp>
        <p:nvGrpSpPr>
          <p:cNvPr id="4117" name="Group 20"/>
          <p:cNvGrpSpPr>
            <a:grpSpLocks/>
          </p:cNvGrpSpPr>
          <p:nvPr/>
        </p:nvGrpSpPr>
        <p:grpSpPr bwMode="auto">
          <a:xfrm>
            <a:off x="549275" y="4262438"/>
            <a:ext cx="736600" cy="736600"/>
            <a:chOff x="8240712" y="6468732"/>
            <a:chExt cx="736910" cy="737125"/>
          </a:xfrm>
        </p:grpSpPr>
        <p:sp>
          <p:nvSpPr>
            <p:cNvPr id="16" name="Rectangle 15"/>
            <p:cNvSpPr/>
            <p:nvPr/>
          </p:nvSpPr>
          <p:spPr bwMode="auto">
            <a:xfrm>
              <a:off x="8240712" y="6468732"/>
              <a:ext cx="736910" cy="737125"/>
            </a:xfrm>
            <a:prstGeom prst="rect">
              <a:avLst/>
            </a:prstGeom>
            <a:gradFill>
              <a:gsLst>
                <a:gs pos="0">
                  <a:srgbClr val="64D011">
                    <a:alpha val="70000"/>
                  </a:srgbClr>
                </a:gs>
                <a:gs pos="100000">
                  <a:srgbClr val="326609">
                    <a:alpha val="88000"/>
                  </a:srgbClr>
                </a:gs>
              </a:gsLst>
              <a:lin ang="54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extrusionH="100330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sz="24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49466" y="6612811"/>
              <a:ext cx="498843" cy="44012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buFont typeface="Times New Roman" pitchFamily="16" charset="0"/>
                <a:buNone/>
                <a:defRPr/>
              </a:pPr>
              <a:r>
                <a:rPr 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76200" dir="13500000">
                      <a:prstClr val="black">
                        <a:alpha val="38000"/>
                      </a:prstClr>
                    </a:innerShdw>
                  </a:effectLst>
                  <a:latin typeface="Verdana" pitchFamily="34" charset="0"/>
                </a:rPr>
                <a:t>O</a:t>
              </a:r>
            </a:p>
          </p:txBody>
        </p:sp>
      </p:grpSp>
      <p:sp>
        <p:nvSpPr>
          <p:cNvPr id="4118" name="Tekstboks 3"/>
          <p:cNvSpPr txBox="1">
            <a:spLocks noChangeArrowheads="1"/>
          </p:cNvSpPr>
          <p:nvPr/>
        </p:nvSpPr>
        <p:spPr bwMode="auto">
          <a:xfrm>
            <a:off x="239713" y="579438"/>
            <a:ext cx="6240426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Cornerstone Asia </a:t>
            </a:r>
            <a:r>
              <a:rPr lang="da-DK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Forward View: Presentation of SWOT Analysis</a:t>
            </a:r>
            <a:endParaRPr lang="da-DK" b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4119" name="Tekstboks 3"/>
          <p:cNvSpPr txBox="1">
            <a:spLocks noChangeArrowheads="1"/>
          </p:cNvSpPr>
          <p:nvPr/>
        </p:nvSpPr>
        <p:spPr bwMode="auto">
          <a:xfrm>
            <a:off x="242888" y="273050"/>
            <a:ext cx="6196248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Cornerstone International Group Global Conference Lima 2016 </a:t>
            </a:r>
            <a:endParaRPr lang="da-DK" dirty="0">
              <a:solidFill>
                <a:srgbClr val="00206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5227637"/>
            <a:ext cx="10080625" cy="2052671"/>
          </a:xfrm>
          <a:prstGeom prst="rect">
            <a:avLst/>
          </a:prstGeom>
          <a:gradFill rotWithShape="1">
            <a:gsLst>
              <a:gs pos="61000">
                <a:sysClr val="window" lastClr="FFFFFF">
                  <a:alpha val="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6" name="Left-Right Arrow 5"/>
          <p:cNvSpPr/>
          <p:nvPr/>
        </p:nvSpPr>
        <p:spPr bwMode="auto">
          <a:xfrm>
            <a:off x="4325938" y="1212850"/>
            <a:ext cx="1524000" cy="533400"/>
          </a:xfrm>
          <a:prstGeom prst="leftRightArrow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2139633" y="755658"/>
            <a:ext cx="1575918" cy="157637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00000">
                <a:srgbClr val="004C84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541353" y="1025404"/>
            <a:ext cx="772479" cy="103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76200" dir="13500000">
                    <a:prstClr val="black">
                      <a:alpha val="38000"/>
                    </a:prstClr>
                  </a:innerShdw>
                </a:effectLst>
                <a:latin typeface="Verdana" pitchFamily="34" charset="0"/>
              </a:rPr>
              <a:t>S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6483033" y="755658"/>
            <a:ext cx="1575918" cy="1576378"/>
          </a:xfrm>
          <a:prstGeom prst="rect">
            <a:avLst/>
          </a:prstGeom>
          <a:gradFill flip="none" rotWithShape="1">
            <a:gsLst>
              <a:gs pos="0">
                <a:srgbClr val="64D011"/>
              </a:gs>
              <a:gs pos="100000">
                <a:srgbClr val="326609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865665" y="977779"/>
            <a:ext cx="810654" cy="103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76200" dir="13500000">
                    <a:prstClr val="black">
                      <a:alpha val="38000"/>
                    </a:prstClr>
                  </a:innerShdw>
                </a:effectLst>
                <a:latin typeface="Verdana" pitchFamily="34" charset="0"/>
              </a:rPr>
              <a:t>O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611312" y="2432059"/>
            <a:ext cx="2713839" cy="1576378"/>
          </a:xfrm>
          <a:prstGeom prst="rect">
            <a:avLst/>
          </a:prstGeom>
          <a:gradFill flip="none" rotWithShape="1">
            <a:gsLst>
              <a:gs pos="0">
                <a:srgbClr val="A5D8F9"/>
              </a:gs>
              <a:gs pos="100000">
                <a:srgbClr val="0070C0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9229" name="TextBox 16"/>
          <p:cNvSpPr txBox="1">
            <a:spLocks noChangeArrowheads="1"/>
          </p:cNvSpPr>
          <p:nvPr/>
        </p:nvSpPr>
        <p:spPr bwMode="auto">
          <a:xfrm>
            <a:off x="1672831" y="2587386"/>
            <a:ext cx="2590800" cy="1798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 smtClean="0"/>
              <a:t>Strengths</a:t>
            </a:r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AESC validates CIG standards &amp; processes meet high benchmark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200" b="1" noProof="1" smtClean="0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 smtClean="0">
                <a:latin typeface="Calibri" pitchFamily="34" charset="0"/>
                <a:cs typeface="Arial" charset="0"/>
              </a:rPr>
              <a:t> Global brand; 25 year successful Retained Search &amp; Consulting record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. </a:t>
            </a:r>
            <a:endParaRPr lang="en-US" sz="1200" noProof="1">
              <a:latin typeface="Calibri" pitchFamily="34" charset="0"/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611312" y="4108459"/>
            <a:ext cx="2713839" cy="1576378"/>
          </a:xfrm>
          <a:prstGeom prst="rect">
            <a:avLst/>
          </a:prstGeom>
          <a:gradFill flip="none" rotWithShape="1">
            <a:gsLst>
              <a:gs pos="0">
                <a:srgbClr val="A5D8F9"/>
              </a:gs>
              <a:gs pos="100000">
                <a:srgbClr val="0070C0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9233" name="TextBox 16"/>
          <p:cNvSpPr txBox="1">
            <a:spLocks noChangeArrowheads="1"/>
          </p:cNvSpPr>
          <p:nvPr/>
        </p:nvSpPr>
        <p:spPr bwMode="auto">
          <a:xfrm>
            <a:off x="1658938" y="4184650"/>
            <a:ext cx="2590800" cy="1379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Strengths</a:t>
            </a:r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Strong, Independently owned firms 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Rigor of Member selection process 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High touch service &amp; process rigor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18 office CIG APAC network  </a:t>
            </a:r>
            <a:endParaRPr lang="en-US" sz="1200" b="1" noProof="1">
              <a:latin typeface="Calibri" pitchFamily="34" charset="0"/>
              <a:cs typeface="Arial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611312" y="5784859"/>
            <a:ext cx="2713839" cy="1576378"/>
          </a:xfrm>
          <a:prstGeom prst="rect">
            <a:avLst/>
          </a:prstGeom>
          <a:gradFill flip="none" rotWithShape="1">
            <a:gsLst>
              <a:gs pos="0">
                <a:srgbClr val="A5D8F9"/>
              </a:gs>
              <a:gs pos="100000">
                <a:srgbClr val="0070C0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9237" name="TextBox 16"/>
          <p:cNvSpPr txBox="1">
            <a:spLocks noChangeArrowheads="1"/>
          </p:cNvSpPr>
          <p:nvPr/>
        </p:nvSpPr>
        <p:spPr bwMode="auto">
          <a:xfrm>
            <a:off x="1658938" y="5861050"/>
            <a:ext cx="2590800" cy="1490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 smtClean="0"/>
              <a:t>Strengths</a:t>
            </a:r>
          </a:p>
          <a:p>
            <a:endParaRPr lang="en-US" sz="1200" noProof="1" smtClean="0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Established Cornerstone services:- Executive Search; Assessment; Coaching; Leadership &amp; HR Consulting: &amp; CEO/Board Advisory 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endParaRPr lang="en-US" sz="1200" noProof="1">
              <a:latin typeface="Calibri" pitchFamily="34" charset="0"/>
              <a:cs typeface="Arial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5849151" y="2432059"/>
            <a:ext cx="2713839" cy="1576378"/>
          </a:xfrm>
          <a:prstGeom prst="rect">
            <a:avLst/>
          </a:prstGeom>
          <a:gradFill flip="none" rotWithShape="1">
            <a:gsLst>
              <a:gs pos="0">
                <a:srgbClr val="AFE87E"/>
              </a:gs>
              <a:gs pos="100000">
                <a:srgbClr val="64D011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9241" name="TextBox 16"/>
          <p:cNvSpPr txBox="1">
            <a:spLocks noChangeArrowheads="1"/>
          </p:cNvSpPr>
          <p:nvPr/>
        </p:nvSpPr>
        <p:spPr bwMode="auto">
          <a:xfrm>
            <a:off x="5895974" y="2515815"/>
            <a:ext cx="2376488" cy="130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Opportunities</a:t>
            </a:r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Enables &amp; enhances approaches to &amp; dialogue with prospects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Empowers proactive promotion of Cornerstone with confidence    </a:t>
            </a:r>
            <a:endParaRPr lang="en-US" sz="1200" b="1" noProof="1">
              <a:latin typeface="Calibri" pitchFamily="34" charset="0"/>
              <a:cs typeface="Arial" charset="0"/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5849151" y="4108459"/>
            <a:ext cx="2713839" cy="1576378"/>
          </a:xfrm>
          <a:prstGeom prst="rect">
            <a:avLst/>
          </a:prstGeom>
          <a:gradFill flip="none" rotWithShape="1">
            <a:gsLst>
              <a:gs pos="0">
                <a:srgbClr val="AFE87E"/>
              </a:gs>
              <a:gs pos="100000">
                <a:srgbClr val="64D011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9245" name="TextBox 16"/>
          <p:cNvSpPr txBox="1">
            <a:spLocks noChangeArrowheads="1"/>
          </p:cNvSpPr>
          <p:nvPr/>
        </p:nvSpPr>
        <p:spPr bwMode="auto">
          <a:xfrm>
            <a:off x="5895974" y="4184650"/>
            <a:ext cx="2456705" cy="2819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Opportunities</a:t>
            </a:r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Differentiates us from big firms; Builds confidence &amp; trust as owners our reputations always on the line!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 smtClean="0">
                <a:latin typeface="Calibri" pitchFamily="34" charset="0"/>
                <a:cs typeface="Arial" charset="0"/>
              </a:rPr>
              <a:t> Strong APAC presence adds client value &amp; increases referral potential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200" noProof="1" smtClean="0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endParaRPr lang="en-US" sz="1200" noProof="1">
              <a:latin typeface="Calibri" pitchFamily="34" charset="0"/>
              <a:cs typeface="Arial" charset="0"/>
            </a:endParaRPr>
          </a:p>
        </p:txBody>
      </p:sp>
      <p:sp>
        <p:nvSpPr>
          <p:cNvPr id="21" name="Rectangle 20"/>
          <p:cNvSpPr/>
          <p:nvPr/>
        </p:nvSpPr>
        <p:spPr bwMode="auto">
          <a:xfrm>
            <a:off x="5849151" y="5784859"/>
            <a:ext cx="2713839" cy="1576378"/>
          </a:xfrm>
          <a:prstGeom prst="rect">
            <a:avLst/>
          </a:prstGeom>
          <a:gradFill flip="none" rotWithShape="1">
            <a:gsLst>
              <a:gs pos="0">
                <a:srgbClr val="AFE87E"/>
              </a:gs>
              <a:gs pos="100000">
                <a:srgbClr val="64D011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9249" name="TextBox 16"/>
          <p:cNvSpPr txBox="1">
            <a:spLocks noChangeArrowheads="1"/>
          </p:cNvSpPr>
          <p:nvPr/>
        </p:nvSpPr>
        <p:spPr bwMode="auto">
          <a:xfrm>
            <a:off x="5953177" y="5847860"/>
            <a:ext cx="2445537" cy="1527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Opportunities</a:t>
            </a:r>
            <a:endParaRPr lang="en-US" sz="1200" dirty="0" smtClean="0"/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Increases potential points of entry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Potential to build value add consultancy activity &amp; decrease contingency focus   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endParaRPr lang="en-US" sz="1200" noProof="1">
              <a:latin typeface="Calibri" pitchFamily="34" charset="0"/>
              <a:cs typeface="Arial" charset="0"/>
            </a:endParaRPr>
          </a:p>
        </p:txBody>
      </p:sp>
      <p:sp>
        <p:nvSpPr>
          <p:cNvPr id="23" name="Left-Right Arrow 22"/>
          <p:cNvSpPr/>
          <p:nvPr/>
        </p:nvSpPr>
        <p:spPr bwMode="auto">
          <a:xfrm>
            <a:off x="4325938" y="2889250"/>
            <a:ext cx="1524000" cy="533400"/>
          </a:xfrm>
          <a:prstGeom prst="leftRightArrow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24" name="Left-Right Arrow 23"/>
          <p:cNvSpPr/>
          <p:nvPr/>
        </p:nvSpPr>
        <p:spPr bwMode="auto">
          <a:xfrm>
            <a:off x="4325938" y="4565650"/>
            <a:ext cx="1524000" cy="533400"/>
          </a:xfrm>
          <a:prstGeom prst="leftRightArrow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25" name="Left-Right Arrow 24"/>
          <p:cNvSpPr/>
          <p:nvPr/>
        </p:nvSpPr>
        <p:spPr bwMode="auto">
          <a:xfrm>
            <a:off x="4325938" y="6242050"/>
            <a:ext cx="1524000" cy="533400"/>
          </a:xfrm>
          <a:prstGeom prst="leftRightArrow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9253" name="Tekstboks 3"/>
          <p:cNvSpPr txBox="1">
            <a:spLocks noChangeArrowheads="1"/>
          </p:cNvSpPr>
          <p:nvPr/>
        </p:nvSpPr>
        <p:spPr bwMode="auto">
          <a:xfrm>
            <a:off x="239713" y="579438"/>
            <a:ext cx="1638397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>
                <a:latin typeface="Calibri" pitchFamily="34" charset="0"/>
                <a:ea typeface="Calibri" pitchFamily="34" charset="0"/>
                <a:cs typeface="Calibri" pitchFamily="34" charset="0"/>
              </a:rPr>
              <a:t>Positive factors</a:t>
            </a:r>
          </a:p>
        </p:txBody>
      </p:sp>
      <p:sp>
        <p:nvSpPr>
          <p:cNvPr id="9254" name="Tekstboks 3"/>
          <p:cNvSpPr txBox="1">
            <a:spLocks noChangeArrowheads="1"/>
          </p:cNvSpPr>
          <p:nvPr/>
        </p:nvSpPr>
        <p:spPr bwMode="auto">
          <a:xfrm>
            <a:off x="242888" y="273050"/>
            <a:ext cx="16906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>
                <a:latin typeface="Calibri" pitchFamily="34" charset="0"/>
                <a:ea typeface="Calibri" pitchFamily="34" charset="0"/>
                <a:cs typeface="Calibri" pitchFamily="34" charset="0"/>
              </a:rPr>
              <a:t>SWOT </a:t>
            </a:r>
            <a:r>
              <a:rPr lang="da-DK">
                <a:latin typeface="Calibri" pitchFamily="34" charset="0"/>
                <a:ea typeface="Calibri" pitchFamily="34" charset="0"/>
                <a:cs typeface="Calibri" pitchFamily="34" charset="0"/>
              </a:rPr>
              <a:t>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5227637"/>
            <a:ext cx="10080625" cy="2052671"/>
          </a:xfrm>
          <a:prstGeom prst="rect">
            <a:avLst/>
          </a:prstGeom>
          <a:gradFill rotWithShape="1">
            <a:gsLst>
              <a:gs pos="61000">
                <a:sysClr val="window" lastClr="FFFFFF">
                  <a:alpha val="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2151517" y="779482"/>
            <a:ext cx="1575918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410324" y="1001603"/>
            <a:ext cx="810654" cy="103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76200" dir="13500000">
                    <a:prstClr val="black">
                      <a:alpha val="38000"/>
                    </a:prstClr>
                  </a:innerShdw>
                </a:effectLst>
                <a:latin typeface="Verdana" pitchFamily="34" charset="0"/>
              </a:rPr>
              <a:t>W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6365073" y="779482"/>
            <a:ext cx="1575918" cy="1576378"/>
          </a:xfrm>
          <a:prstGeom prst="rect">
            <a:avLst/>
          </a:prstGeom>
          <a:gradFill>
            <a:gsLst>
              <a:gs pos="0">
                <a:schemeClr val="bg1">
                  <a:lumMod val="85000"/>
                  <a:alpha val="66000"/>
                </a:schemeClr>
              </a:gs>
              <a:gs pos="100000">
                <a:schemeClr val="bg1">
                  <a:lumMod val="50000"/>
                  <a:alpha val="75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786440" y="1001603"/>
            <a:ext cx="810654" cy="103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76200" dir="13500000">
                    <a:prstClr val="black">
                      <a:alpha val="38000"/>
                    </a:prstClr>
                  </a:innerShdw>
                </a:effectLst>
                <a:latin typeface="Verdana" pitchFamily="34" charset="0"/>
              </a:rPr>
              <a:t>T</a:t>
            </a:r>
          </a:p>
        </p:txBody>
      </p:sp>
      <p:sp>
        <p:nvSpPr>
          <p:cNvPr id="6" name="Left-Right Arrow 5"/>
          <p:cNvSpPr/>
          <p:nvPr/>
        </p:nvSpPr>
        <p:spPr bwMode="auto">
          <a:xfrm>
            <a:off x="4306888" y="1265238"/>
            <a:ext cx="1524000" cy="533400"/>
          </a:xfrm>
          <a:prstGeom prst="leftRightArrow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593834" y="2432058"/>
            <a:ext cx="2713839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0253" name="TextBox 16"/>
          <p:cNvSpPr txBox="1">
            <a:spLocks noChangeArrowheads="1"/>
          </p:cNvSpPr>
          <p:nvPr/>
        </p:nvSpPr>
        <p:spPr bwMode="auto">
          <a:xfrm>
            <a:off x="1668463" y="2508250"/>
            <a:ext cx="2590800" cy="1207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 smtClean="0"/>
              <a:t>Weaknesses (Perceived)</a:t>
            </a:r>
            <a:endParaRPr lang="en-US" sz="1600" b="1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Variations in Member motivations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 smtClean="0">
                <a:latin typeface="Calibri" pitchFamily="34" charset="0"/>
                <a:cs typeface="Arial" charset="0"/>
              </a:rPr>
              <a:t> Member retention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 smtClean="0">
                <a:latin typeface="Calibri" pitchFamily="34" charset="0"/>
                <a:cs typeface="Arial" charset="0"/>
              </a:rPr>
              <a:t> Maturing profile of Owners </a:t>
            </a:r>
            <a:endParaRPr lang="en-US" sz="1200" b="1" noProof="1">
              <a:latin typeface="Calibri" pitchFamily="34" charset="0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1593834" y="4108458"/>
            <a:ext cx="2713839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0257" name="TextBox 16"/>
          <p:cNvSpPr txBox="1">
            <a:spLocks noChangeArrowheads="1"/>
          </p:cNvSpPr>
          <p:nvPr/>
        </p:nvSpPr>
        <p:spPr bwMode="auto">
          <a:xfrm>
            <a:off x="1668463" y="4184650"/>
            <a:ext cx="2590800" cy="1601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Weaknesses</a:t>
            </a:r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Co-branding = passive membership?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 smtClean="0">
                <a:latin typeface="Calibri" pitchFamily="34" charset="0"/>
                <a:cs typeface="Arial" charset="0"/>
              </a:rPr>
              <a:t> </a:t>
            </a:r>
            <a:r>
              <a:rPr lang="en-US" sz="1200" b="1" noProof="1">
                <a:latin typeface="Calibri" pitchFamily="34" charset="0"/>
                <a:cs typeface="Arial" charset="0"/>
              </a:rPr>
              <a:t>C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ross border referrals- poor record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Knowledge gap of Members’ firms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200" noProof="1">
                <a:latin typeface="Calibri" pitchFamily="34" charset="0"/>
                <a:cs typeface="Arial" charset="0"/>
              </a:rPr>
              <a:t> </a:t>
            </a: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endParaRPr lang="en-US" sz="1200" noProof="1">
              <a:latin typeface="Calibri" pitchFamily="34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1593834" y="5784858"/>
            <a:ext cx="2713839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0261" name="TextBox 16"/>
          <p:cNvSpPr txBox="1">
            <a:spLocks noChangeArrowheads="1"/>
          </p:cNvSpPr>
          <p:nvPr/>
        </p:nvSpPr>
        <p:spPr bwMode="auto">
          <a:xfrm>
            <a:off x="1668463" y="5861050"/>
            <a:ext cx="2628097" cy="1379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/>
              <a:t>Weaknesses</a:t>
            </a:r>
          </a:p>
          <a:p>
            <a:endParaRPr lang="en-US" sz="1200" dirty="0"/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Lack of Regional/Global accounts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Increase in contingent operators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 smtClean="0">
                <a:latin typeface="Calibri" pitchFamily="34" charset="0"/>
                <a:cs typeface="Arial" charset="0"/>
              </a:rPr>
              <a:t> Increase of internet, LinkedIn etc  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Market very price not quality driven</a:t>
            </a:r>
            <a:endParaRPr lang="en-US" sz="1200" b="1" noProof="1">
              <a:latin typeface="Calibri" pitchFamily="34" charset="0"/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5831673" y="2432059"/>
            <a:ext cx="2713839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0265" name="TextBox 16"/>
          <p:cNvSpPr txBox="1">
            <a:spLocks noChangeArrowheads="1"/>
          </p:cNvSpPr>
          <p:nvPr/>
        </p:nvSpPr>
        <p:spPr bwMode="auto">
          <a:xfrm>
            <a:off x="5902324" y="2508250"/>
            <a:ext cx="2594371" cy="2635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Threats</a:t>
            </a:r>
          </a:p>
          <a:p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Potential unrealistic expectations leads to withdrawal if not managed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Potential loss of territory coverage &amp; momentum if no succession plan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200" noProof="1" smtClean="0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endParaRPr lang="en-US" sz="1200" noProof="1" smtClean="0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. </a:t>
            </a:r>
            <a:endParaRPr lang="en-US" sz="1200" noProof="1">
              <a:latin typeface="Calibri" pitchFamily="34" charset="0"/>
              <a:cs typeface="Arial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5831673" y="4108459"/>
            <a:ext cx="2713839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0269" name="TextBox 16"/>
          <p:cNvSpPr txBox="1">
            <a:spLocks noChangeArrowheads="1"/>
          </p:cNvSpPr>
          <p:nvPr/>
        </p:nvSpPr>
        <p:spPr bwMode="auto">
          <a:xfrm>
            <a:off x="5902325" y="4184650"/>
            <a:ext cx="2594370" cy="1342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Threats</a:t>
            </a:r>
          </a:p>
          <a:p>
            <a:endParaRPr lang="en-US" sz="1200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May impede Cornerstone visibility 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Impacts expectations adversely &amp; may lead to loss of Members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Impedes referrals &amp; collaboration</a:t>
            </a:r>
            <a:endParaRPr lang="en-US" sz="1200" b="1" noProof="1">
              <a:latin typeface="Calibri" pitchFamily="34" charset="0"/>
              <a:cs typeface="Arial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5831673" y="5784859"/>
            <a:ext cx="2713839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 extrusionH="100330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0273" name="TextBox 16"/>
          <p:cNvSpPr txBox="1">
            <a:spLocks noChangeArrowheads="1"/>
          </p:cNvSpPr>
          <p:nvPr/>
        </p:nvSpPr>
        <p:spPr bwMode="auto">
          <a:xfrm>
            <a:off x="5902324" y="5861050"/>
            <a:ext cx="2522363" cy="1379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/>
              <a:t>Threats</a:t>
            </a:r>
          </a:p>
          <a:p>
            <a:endParaRPr lang="en-US" sz="1200" noProof="1" smtClean="0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noProof="1" smtClean="0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Leads to Member dissatisfaction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Rise of contingent only search </a:t>
            </a:r>
            <a:endParaRPr lang="en-US" sz="1200" b="1" noProof="1">
              <a:latin typeface="Calibri" pitchFamily="34" charset="0"/>
              <a:cs typeface="Arial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Rise of internal TA teams/capability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charset="0"/>
              <a:buChar char="•"/>
            </a:pPr>
            <a:r>
              <a:rPr lang="en-US" sz="1200" b="1" noProof="1">
                <a:latin typeface="Calibri" pitchFamily="34" charset="0"/>
                <a:cs typeface="Arial" charset="0"/>
              </a:rPr>
              <a:t> </a:t>
            </a:r>
            <a:r>
              <a:rPr lang="en-US" sz="1200" b="1" noProof="1" smtClean="0">
                <a:latin typeface="Calibri" pitchFamily="34" charset="0"/>
                <a:cs typeface="Arial" charset="0"/>
              </a:rPr>
              <a:t>Puts pressure on retained mandate</a:t>
            </a:r>
            <a:endParaRPr lang="en-US" sz="1200" b="1" noProof="1">
              <a:latin typeface="Calibri" pitchFamily="34" charset="0"/>
              <a:cs typeface="Arial" charset="0"/>
            </a:endParaRPr>
          </a:p>
        </p:txBody>
      </p:sp>
      <p:sp>
        <p:nvSpPr>
          <p:cNvPr id="20" name="Left-Right Arrow 19"/>
          <p:cNvSpPr/>
          <p:nvPr/>
        </p:nvSpPr>
        <p:spPr bwMode="auto">
          <a:xfrm>
            <a:off x="4306888" y="2941638"/>
            <a:ext cx="1524000" cy="533400"/>
          </a:xfrm>
          <a:prstGeom prst="leftRightArrow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21" name="Left-Right Arrow 20"/>
          <p:cNvSpPr/>
          <p:nvPr/>
        </p:nvSpPr>
        <p:spPr bwMode="auto">
          <a:xfrm>
            <a:off x="4306888" y="4541838"/>
            <a:ext cx="1524000" cy="533400"/>
          </a:xfrm>
          <a:prstGeom prst="leftRightArrow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22" name="Left-Right Arrow 21"/>
          <p:cNvSpPr/>
          <p:nvPr/>
        </p:nvSpPr>
        <p:spPr bwMode="auto">
          <a:xfrm>
            <a:off x="4306888" y="6294438"/>
            <a:ext cx="1524000" cy="533400"/>
          </a:xfrm>
          <a:prstGeom prst="leftRightArrow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10277" name="Tekstboks 3"/>
          <p:cNvSpPr txBox="1">
            <a:spLocks noChangeArrowheads="1"/>
          </p:cNvSpPr>
          <p:nvPr/>
        </p:nvSpPr>
        <p:spPr bwMode="auto">
          <a:xfrm>
            <a:off x="239713" y="579438"/>
            <a:ext cx="1732205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>
                <a:latin typeface="Calibri" pitchFamily="34" charset="0"/>
                <a:ea typeface="Calibri" pitchFamily="34" charset="0"/>
                <a:cs typeface="Calibri" pitchFamily="34" charset="0"/>
              </a:rPr>
              <a:t>Negative factors</a:t>
            </a:r>
          </a:p>
        </p:txBody>
      </p:sp>
      <p:sp>
        <p:nvSpPr>
          <p:cNvPr id="10278" name="Tekstboks 3"/>
          <p:cNvSpPr txBox="1">
            <a:spLocks noChangeArrowheads="1"/>
          </p:cNvSpPr>
          <p:nvPr/>
        </p:nvSpPr>
        <p:spPr bwMode="auto">
          <a:xfrm>
            <a:off x="242888" y="273050"/>
            <a:ext cx="16906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>
                <a:latin typeface="Calibri" pitchFamily="34" charset="0"/>
                <a:ea typeface="Calibri" pitchFamily="34" charset="0"/>
                <a:cs typeface="Calibri" pitchFamily="34" charset="0"/>
              </a:rPr>
              <a:t>SWOT </a:t>
            </a:r>
            <a:r>
              <a:rPr lang="da-DK">
                <a:latin typeface="Calibri" pitchFamily="34" charset="0"/>
                <a:ea typeface="Calibri" pitchFamily="34" charset="0"/>
                <a:cs typeface="Calibri" pitchFamily="34" charset="0"/>
              </a:rPr>
              <a:t>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0" y="5507004"/>
            <a:ext cx="10080625" cy="2052671"/>
          </a:xfrm>
          <a:prstGeom prst="rect">
            <a:avLst/>
          </a:prstGeom>
          <a:gradFill rotWithShape="1">
            <a:gsLst>
              <a:gs pos="61000">
                <a:sysClr val="window" lastClr="FFFFFF">
                  <a:alpha val="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" name="Rectangle 2"/>
          <p:cNvSpPr/>
          <p:nvPr/>
        </p:nvSpPr>
        <p:spPr bwMode="auto">
          <a:xfrm>
            <a:off x="1763712" y="1036637"/>
            <a:ext cx="1575918" cy="157637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100000">
                <a:srgbClr val="004C84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165432" y="1306383"/>
            <a:ext cx="772479" cy="103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76200" dir="13500000">
                    <a:prstClr val="black">
                      <a:alpha val="38000"/>
                    </a:prstClr>
                  </a:innerShdw>
                </a:effectLst>
                <a:latin typeface="Verdana" pitchFamily="34" charset="0"/>
              </a:rPr>
              <a:t>S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5268912" y="1036637"/>
            <a:ext cx="1575918" cy="1576378"/>
          </a:xfrm>
          <a:prstGeom prst="rect">
            <a:avLst/>
          </a:prstGeom>
          <a:gradFill flip="none" rotWithShape="1">
            <a:gsLst>
              <a:gs pos="0">
                <a:srgbClr val="64D011"/>
              </a:gs>
              <a:gs pos="100000">
                <a:srgbClr val="326609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651544" y="1258758"/>
            <a:ext cx="810654" cy="103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76200" dir="13500000">
                    <a:prstClr val="black">
                      <a:alpha val="38000"/>
                    </a:prstClr>
                  </a:innerShdw>
                </a:effectLst>
                <a:latin typeface="Verdana" pitchFamily="34" charset="0"/>
              </a:rPr>
              <a:t>O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3516312" y="1036637"/>
            <a:ext cx="1575918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775119" y="1258758"/>
            <a:ext cx="810654" cy="103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76200" dir="13500000">
                    <a:prstClr val="black">
                      <a:alpha val="38000"/>
                    </a:prstClr>
                  </a:innerShdw>
                </a:effectLst>
                <a:latin typeface="Verdana" pitchFamily="34" charset="0"/>
              </a:rPr>
              <a:t>W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7021512" y="1036637"/>
            <a:ext cx="1575918" cy="157637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7442879" y="1258758"/>
            <a:ext cx="810654" cy="1036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76200" dir="13500000">
                    <a:prstClr val="black">
                      <a:alpha val="38000"/>
                    </a:prstClr>
                  </a:innerShdw>
                </a:effectLst>
                <a:latin typeface="Verdana" pitchFamily="34" charset="0"/>
              </a:rPr>
              <a:t>T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1754185" y="2802635"/>
            <a:ext cx="1575918" cy="2105903"/>
          </a:xfrm>
          <a:prstGeom prst="rect">
            <a:avLst/>
          </a:prstGeom>
          <a:gradFill flip="none" rotWithShape="1">
            <a:gsLst>
              <a:gs pos="0">
                <a:srgbClr val="A5D8F9"/>
              </a:gs>
              <a:gs pos="100000">
                <a:srgbClr val="0070C0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12302" name="TextBox 16"/>
          <p:cNvSpPr txBox="1">
            <a:spLocks noChangeArrowheads="1"/>
          </p:cNvSpPr>
          <p:nvPr/>
        </p:nvSpPr>
        <p:spPr bwMode="auto">
          <a:xfrm>
            <a:off x="1772445" y="2927436"/>
            <a:ext cx="1600200" cy="2982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/>
              <a:t>Strengths</a:t>
            </a:r>
          </a:p>
          <a:p>
            <a:endParaRPr lang="en-US" sz="1200" dirty="0"/>
          </a:p>
          <a:p>
            <a:r>
              <a:rPr lang="en-US" sz="1200" dirty="0" smtClean="0"/>
              <a:t>Quality leadership</a:t>
            </a:r>
          </a:p>
          <a:p>
            <a:endParaRPr lang="en-US" sz="1200" dirty="0" smtClean="0"/>
          </a:p>
          <a:p>
            <a:r>
              <a:rPr lang="en-US" sz="1200" dirty="0" smtClean="0">
                <a:solidFill>
                  <a:schemeClr val="bg1"/>
                </a:solidFill>
              </a:rPr>
              <a:t>AESC endorsed</a:t>
            </a:r>
          </a:p>
          <a:p>
            <a:endParaRPr lang="en-US" sz="12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1200" dirty="0" smtClean="0"/>
              <a:t>18 offices; Values</a:t>
            </a:r>
          </a:p>
          <a:p>
            <a:endParaRPr lang="en-US" sz="1200" dirty="0" smtClean="0"/>
          </a:p>
          <a:p>
            <a:r>
              <a:rPr lang="en-US" sz="1200" dirty="0" smtClean="0">
                <a:solidFill>
                  <a:schemeClr val="bg1"/>
                </a:solidFill>
              </a:rPr>
              <a:t>Suite of services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High touch service</a:t>
            </a:r>
          </a:p>
          <a:p>
            <a:endParaRPr lang="en-US" sz="1200" dirty="0"/>
          </a:p>
          <a:p>
            <a:r>
              <a:rPr lang="en-US" sz="1200" dirty="0" smtClean="0"/>
              <a:t> </a:t>
            </a:r>
          </a:p>
          <a:p>
            <a:endParaRPr lang="en-US" sz="1200" dirty="0"/>
          </a:p>
          <a:p>
            <a:endParaRPr lang="en-US" sz="1200" dirty="0"/>
          </a:p>
          <a:p>
            <a:endParaRPr lang="en-US" dirty="0"/>
          </a:p>
        </p:txBody>
      </p:sp>
      <p:sp>
        <p:nvSpPr>
          <p:cNvPr id="13" name="Rectangle 12"/>
          <p:cNvSpPr/>
          <p:nvPr/>
        </p:nvSpPr>
        <p:spPr bwMode="auto">
          <a:xfrm>
            <a:off x="5259385" y="2802635"/>
            <a:ext cx="1575918" cy="2105903"/>
          </a:xfrm>
          <a:prstGeom prst="rect">
            <a:avLst/>
          </a:prstGeom>
          <a:gradFill flip="none" rotWithShape="1">
            <a:gsLst>
              <a:gs pos="0">
                <a:srgbClr val="AFE87E"/>
              </a:gs>
              <a:gs pos="100000">
                <a:srgbClr val="64D011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2304" name="TextBox 16"/>
          <p:cNvSpPr txBox="1">
            <a:spLocks noChangeArrowheads="1"/>
          </p:cNvSpPr>
          <p:nvPr/>
        </p:nvSpPr>
        <p:spPr bwMode="auto">
          <a:xfrm>
            <a:off x="5268913" y="2940050"/>
            <a:ext cx="1600200" cy="229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Opportunities</a:t>
            </a:r>
          </a:p>
          <a:p>
            <a:endParaRPr lang="en-US" sz="1200" dirty="0"/>
          </a:p>
          <a:p>
            <a:r>
              <a:rPr lang="en-US" sz="1200" dirty="0" smtClean="0"/>
              <a:t>Powerhouse region</a:t>
            </a:r>
          </a:p>
          <a:p>
            <a:endParaRPr lang="en-US" sz="1200" dirty="0"/>
          </a:p>
          <a:p>
            <a:r>
              <a:rPr lang="en-US" sz="1200" dirty="0" smtClean="0"/>
              <a:t>New co entrants</a:t>
            </a:r>
          </a:p>
          <a:p>
            <a:endParaRPr lang="en-US" sz="1200" dirty="0"/>
          </a:p>
          <a:p>
            <a:r>
              <a:rPr lang="en-US" sz="1200" dirty="0" smtClean="0"/>
              <a:t>High Leader demand</a:t>
            </a:r>
          </a:p>
          <a:p>
            <a:endParaRPr lang="en-US" sz="1200" dirty="0"/>
          </a:p>
          <a:p>
            <a:r>
              <a:rPr lang="en-US" sz="1200" dirty="0" smtClean="0"/>
              <a:t>Deliver quality &amp; value - add services</a:t>
            </a:r>
          </a:p>
          <a:p>
            <a:endParaRPr lang="en-US" sz="1200" dirty="0"/>
          </a:p>
          <a:p>
            <a:endParaRPr lang="en-US" dirty="0"/>
          </a:p>
        </p:txBody>
      </p:sp>
      <p:sp>
        <p:nvSpPr>
          <p:cNvPr id="15" name="Rectangle 14"/>
          <p:cNvSpPr/>
          <p:nvPr/>
        </p:nvSpPr>
        <p:spPr bwMode="auto">
          <a:xfrm>
            <a:off x="3506785" y="2802635"/>
            <a:ext cx="1575918" cy="210590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2306" name="TextBox 16"/>
          <p:cNvSpPr txBox="1">
            <a:spLocks noChangeArrowheads="1"/>
          </p:cNvSpPr>
          <p:nvPr/>
        </p:nvSpPr>
        <p:spPr bwMode="auto">
          <a:xfrm>
            <a:off x="3516313" y="2941638"/>
            <a:ext cx="1600200" cy="2124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Weaknesses</a:t>
            </a:r>
          </a:p>
          <a:p>
            <a:endParaRPr lang="en-US" sz="1200" dirty="0"/>
          </a:p>
          <a:p>
            <a:r>
              <a:rPr lang="en-US" sz="1200" dirty="0" smtClean="0"/>
              <a:t>Member retention &amp; expectations</a:t>
            </a:r>
          </a:p>
          <a:p>
            <a:endParaRPr lang="en-US" sz="1200" dirty="0" smtClean="0"/>
          </a:p>
          <a:p>
            <a:r>
              <a:rPr lang="en-US" sz="1200" dirty="0" smtClean="0"/>
              <a:t>CIG Brand Profile-relatively low</a:t>
            </a:r>
          </a:p>
          <a:p>
            <a:endParaRPr lang="en-US" sz="1200" dirty="0" smtClean="0"/>
          </a:p>
          <a:p>
            <a:r>
              <a:rPr lang="en-US" sz="1200" dirty="0" smtClean="0"/>
              <a:t>Marketing </a:t>
            </a:r>
          </a:p>
          <a:p>
            <a:r>
              <a:rPr lang="en-US" sz="1200" dirty="0" smtClean="0"/>
              <a:t>Building referrals</a:t>
            </a:r>
            <a:endParaRPr lang="en-US" sz="1200" dirty="0"/>
          </a:p>
          <a:p>
            <a:endParaRPr lang="en-US" dirty="0"/>
          </a:p>
        </p:txBody>
      </p:sp>
      <p:sp>
        <p:nvSpPr>
          <p:cNvPr id="17" name="Rectangle 16"/>
          <p:cNvSpPr/>
          <p:nvPr/>
        </p:nvSpPr>
        <p:spPr bwMode="auto">
          <a:xfrm>
            <a:off x="7021512" y="2789237"/>
            <a:ext cx="1575918" cy="210590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2308" name="TextBox 30"/>
          <p:cNvSpPr txBox="1">
            <a:spLocks noChangeArrowheads="1"/>
          </p:cNvSpPr>
          <p:nvPr/>
        </p:nvSpPr>
        <p:spPr bwMode="auto">
          <a:xfrm>
            <a:off x="6967166" y="2850011"/>
            <a:ext cx="1600200" cy="1666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 smtClean="0"/>
              <a:t>Threats</a:t>
            </a:r>
            <a:endParaRPr lang="en-US" sz="1200" b="1" dirty="0" smtClean="0"/>
          </a:p>
          <a:p>
            <a:endParaRPr lang="en-US" sz="1000" b="1" dirty="0" smtClean="0"/>
          </a:p>
          <a:p>
            <a:r>
              <a:rPr lang="en-US" sz="1200" dirty="0" smtClean="0"/>
              <a:t>Rise of </a:t>
            </a:r>
            <a:r>
              <a:rPr lang="en-US" sz="1200" dirty="0" err="1" smtClean="0"/>
              <a:t>Linkedin</a:t>
            </a:r>
            <a:r>
              <a:rPr lang="en-US" sz="1200" dirty="0" smtClean="0"/>
              <a:t> &amp; technology driven</a:t>
            </a:r>
          </a:p>
          <a:p>
            <a:r>
              <a:rPr lang="en-US" sz="1200" dirty="0"/>
              <a:t>i</a:t>
            </a:r>
            <a:r>
              <a:rPr lang="en-US" sz="1200" dirty="0" smtClean="0"/>
              <a:t>nternal TA effort</a:t>
            </a:r>
          </a:p>
          <a:p>
            <a:endParaRPr lang="en-US" sz="1200" dirty="0" smtClean="0">
              <a:solidFill>
                <a:schemeClr val="accent4">
                  <a:lumMod val="50000"/>
                  <a:lumOff val="50000"/>
                </a:schemeClr>
              </a:solidFill>
            </a:endParaRPr>
          </a:p>
          <a:p>
            <a:r>
              <a:rPr lang="en-US" sz="1200" dirty="0" smtClean="0"/>
              <a:t>Four </a:t>
            </a:r>
            <a:r>
              <a:rPr lang="en-US" sz="1200" dirty="0" smtClean="0"/>
              <a:t> </a:t>
            </a:r>
            <a:r>
              <a:rPr lang="en-US" sz="1200" dirty="0" smtClean="0"/>
              <a:t>C’s</a:t>
            </a:r>
          </a:p>
          <a:p>
            <a:endParaRPr lang="en-US" sz="1200" dirty="0"/>
          </a:p>
          <a:p>
            <a:r>
              <a:rPr lang="en-US" sz="1200" dirty="0" smtClean="0"/>
              <a:t>Passive Members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 bwMode="auto">
          <a:xfrm>
            <a:off x="1754185" y="5108955"/>
            <a:ext cx="1575918" cy="2105903"/>
          </a:xfrm>
          <a:prstGeom prst="rect">
            <a:avLst/>
          </a:prstGeom>
          <a:gradFill flip="none" rotWithShape="1">
            <a:gsLst>
              <a:gs pos="0">
                <a:srgbClr val="A5D8F9"/>
              </a:gs>
              <a:gs pos="100000">
                <a:srgbClr val="0070C0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20" name="Rectangle 19"/>
          <p:cNvSpPr/>
          <p:nvPr/>
        </p:nvSpPr>
        <p:spPr bwMode="auto">
          <a:xfrm>
            <a:off x="3506785" y="5108955"/>
            <a:ext cx="1575918" cy="210590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50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21" name="Rectangle 20"/>
          <p:cNvSpPr/>
          <p:nvPr/>
        </p:nvSpPr>
        <p:spPr bwMode="auto">
          <a:xfrm>
            <a:off x="5259385" y="5108955"/>
            <a:ext cx="1575918" cy="2105903"/>
          </a:xfrm>
          <a:prstGeom prst="rect">
            <a:avLst/>
          </a:prstGeom>
          <a:gradFill flip="none" rotWithShape="1">
            <a:gsLst>
              <a:gs pos="0">
                <a:srgbClr val="AFE87E"/>
              </a:gs>
              <a:gs pos="100000">
                <a:srgbClr val="64D011"/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22" name="Rectangle 21"/>
          <p:cNvSpPr/>
          <p:nvPr/>
        </p:nvSpPr>
        <p:spPr bwMode="auto">
          <a:xfrm>
            <a:off x="7021512" y="5108955"/>
            <a:ext cx="1575918" cy="210590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0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perspectiveBelow" fov="2700000">
              <a:rot lat="600000" lon="0" rev="0"/>
            </a:camera>
            <a:lightRig rig="threePt" dir="t"/>
          </a:scene3d>
          <a:sp3d extrusionH="10223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/>
          </a:p>
        </p:txBody>
      </p:sp>
      <p:sp>
        <p:nvSpPr>
          <p:cNvPr id="12313" name="TextBox 16"/>
          <p:cNvSpPr txBox="1">
            <a:spLocks noChangeArrowheads="1"/>
          </p:cNvSpPr>
          <p:nvPr/>
        </p:nvSpPr>
        <p:spPr bwMode="auto">
          <a:xfrm>
            <a:off x="1763713" y="5227638"/>
            <a:ext cx="1600200" cy="2982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Strengths</a:t>
            </a:r>
          </a:p>
          <a:p>
            <a:endParaRPr lang="en-US" sz="1200" dirty="0"/>
          </a:p>
          <a:p>
            <a:r>
              <a:rPr lang="en-US" sz="1200" dirty="0" smtClean="0"/>
              <a:t>Quality  leadership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AESC retained</a:t>
            </a:r>
          </a:p>
          <a:p>
            <a:r>
              <a:rPr lang="en-US" sz="1200" dirty="0" smtClean="0"/>
              <a:t>CIG Asia profile high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Marketing strong  </a:t>
            </a:r>
          </a:p>
          <a:p>
            <a:r>
              <a:rPr lang="en-US" sz="1200" dirty="0" smtClean="0"/>
              <a:t>24 offices in APAC ?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Referral stream high</a:t>
            </a:r>
          </a:p>
          <a:p>
            <a:r>
              <a:rPr lang="en-US" sz="1200" dirty="0" smtClean="0"/>
              <a:t>Process improved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Values remain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endParaRPr lang="en-US" sz="1200" dirty="0">
              <a:solidFill>
                <a:schemeClr val="bg1"/>
              </a:solidFill>
            </a:endParaRP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endParaRPr lang="en-US" sz="1200" dirty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High touch service </a:t>
            </a:r>
            <a:endParaRPr lang="en-US" sz="12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sp>
        <p:nvSpPr>
          <p:cNvPr id="12314" name="TextBox 16"/>
          <p:cNvSpPr txBox="1">
            <a:spLocks noChangeArrowheads="1"/>
          </p:cNvSpPr>
          <p:nvPr/>
        </p:nvSpPr>
        <p:spPr bwMode="auto">
          <a:xfrm>
            <a:off x="5268913" y="5226050"/>
            <a:ext cx="1600200" cy="281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Opportunities</a:t>
            </a:r>
          </a:p>
          <a:p>
            <a:endParaRPr lang="en-US" sz="1200" dirty="0"/>
          </a:p>
          <a:p>
            <a:r>
              <a:rPr lang="en-US" sz="1200" dirty="0" smtClean="0"/>
              <a:t>High regional growth</a:t>
            </a:r>
          </a:p>
          <a:p>
            <a:endParaRPr lang="en-US" sz="1200" dirty="0"/>
          </a:p>
          <a:p>
            <a:r>
              <a:rPr lang="en-US" sz="1200" dirty="0" smtClean="0"/>
              <a:t>Increase of referrals</a:t>
            </a:r>
          </a:p>
          <a:p>
            <a:endParaRPr lang="en-US" sz="1200" dirty="0"/>
          </a:p>
          <a:p>
            <a:r>
              <a:rPr lang="en-US" sz="1200" dirty="0"/>
              <a:t>D</a:t>
            </a:r>
            <a:r>
              <a:rPr lang="en-US" sz="1200" dirty="0" smtClean="0"/>
              <a:t>emand for </a:t>
            </a:r>
            <a:r>
              <a:rPr lang="en-US" sz="1200" dirty="0" smtClean="0"/>
              <a:t>leaders </a:t>
            </a:r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Value add leadership consulting services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/>
          </a:p>
          <a:p>
            <a:endParaRPr lang="en-US" dirty="0"/>
          </a:p>
        </p:txBody>
      </p:sp>
      <p:sp>
        <p:nvSpPr>
          <p:cNvPr id="12315" name="TextBox 16"/>
          <p:cNvSpPr txBox="1">
            <a:spLocks noChangeArrowheads="1"/>
          </p:cNvSpPr>
          <p:nvPr/>
        </p:nvSpPr>
        <p:spPr bwMode="auto">
          <a:xfrm>
            <a:off x="3516313" y="5227638"/>
            <a:ext cx="1600200" cy="229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Weaknesses</a:t>
            </a:r>
          </a:p>
          <a:p>
            <a:endParaRPr lang="en-US" sz="1200" dirty="0"/>
          </a:p>
          <a:p>
            <a:r>
              <a:rPr lang="en-US" sz="1200" dirty="0" smtClean="0"/>
              <a:t>Maturing Owner Profiles –no plan</a:t>
            </a:r>
          </a:p>
          <a:p>
            <a:endParaRPr lang="en-US" sz="1200" dirty="0"/>
          </a:p>
          <a:p>
            <a:r>
              <a:rPr lang="en-US" sz="1200" dirty="0" smtClean="0"/>
              <a:t>We fail to advance  CIG profile; retained work &amp; attract/retain strong members </a:t>
            </a:r>
          </a:p>
          <a:p>
            <a:endParaRPr lang="en-US" sz="1200" dirty="0"/>
          </a:p>
          <a:p>
            <a:endParaRPr lang="en-US" sz="1200" dirty="0"/>
          </a:p>
          <a:p>
            <a:endParaRPr lang="en-US" dirty="0"/>
          </a:p>
        </p:txBody>
      </p:sp>
      <p:sp>
        <p:nvSpPr>
          <p:cNvPr id="12316" name="TextBox 30"/>
          <p:cNvSpPr txBox="1">
            <a:spLocks noChangeArrowheads="1"/>
          </p:cNvSpPr>
          <p:nvPr/>
        </p:nvSpPr>
        <p:spPr bwMode="auto">
          <a:xfrm>
            <a:off x="7004050" y="5227638"/>
            <a:ext cx="1600200" cy="2639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dirty="0"/>
              <a:t>Threats</a:t>
            </a:r>
          </a:p>
          <a:p>
            <a:endParaRPr lang="en-US" sz="1200" dirty="0"/>
          </a:p>
          <a:p>
            <a:r>
              <a:rPr lang="en-US" sz="1200" dirty="0" smtClean="0"/>
              <a:t> Economies &amp; </a:t>
            </a:r>
            <a:r>
              <a:rPr lang="en-US" sz="1200" dirty="0" smtClean="0"/>
              <a:t>4 </a:t>
            </a:r>
            <a:r>
              <a:rPr lang="en-US" sz="1200" dirty="0" smtClean="0"/>
              <a:t>C’s</a:t>
            </a:r>
          </a:p>
          <a:p>
            <a:endParaRPr lang="en-US" sz="1200" dirty="0"/>
          </a:p>
          <a:p>
            <a:r>
              <a:rPr lang="en-US" sz="1200" dirty="0" smtClean="0"/>
              <a:t>Loss of Members</a:t>
            </a:r>
          </a:p>
          <a:p>
            <a:endParaRPr lang="en-US" sz="1200" dirty="0" smtClean="0"/>
          </a:p>
          <a:p>
            <a:r>
              <a:rPr lang="en-US" sz="1200" dirty="0" smtClean="0"/>
              <a:t>Referrals remain low</a:t>
            </a:r>
          </a:p>
          <a:p>
            <a:endParaRPr lang="en-US" sz="1200" dirty="0" smtClean="0"/>
          </a:p>
          <a:p>
            <a:r>
              <a:rPr lang="en-US" sz="1200" dirty="0" smtClean="0"/>
              <a:t>Failure to adapt or respond </a:t>
            </a:r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/>
          </a:p>
          <a:p>
            <a:endParaRPr lang="en-US" dirty="0"/>
          </a:p>
        </p:txBody>
      </p:sp>
      <p:sp>
        <p:nvSpPr>
          <p:cNvPr id="30" name="Right Arrow 29"/>
          <p:cNvSpPr/>
          <p:nvPr/>
        </p:nvSpPr>
        <p:spPr bwMode="auto">
          <a:xfrm>
            <a:off x="392113" y="2789238"/>
            <a:ext cx="1295400" cy="990600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12318" name="TextBox 27"/>
          <p:cNvSpPr txBox="1">
            <a:spLocks noChangeArrowheads="1"/>
          </p:cNvSpPr>
          <p:nvPr/>
        </p:nvSpPr>
        <p:spPr bwMode="auto">
          <a:xfrm>
            <a:off x="404254" y="3056732"/>
            <a:ext cx="91440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2016</a:t>
            </a:r>
            <a:endParaRPr lang="en-US" sz="2400" b="1" dirty="0">
              <a:solidFill>
                <a:srgbClr val="00206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31" name="Right Arrow 30"/>
          <p:cNvSpPr/>
          <p:nvPr/>
        </p:nvSpPr>
        <p:spPr bwMode="auto">
          <a:xfrm>
            <a:off x="392113" y="4922838"/>
            <a:ext cx="1295400" cy="990600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0"/>
            <a:tileRect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sp>
        <p:nvSpPr>
          <p:cNvPr id="12320" name="TextBox 31"/>
          <p:cNvSpPr txBox="1">
            <a:spLocks noChangeArrowheads="1"/>
          </p:cNvSpPr>
          <p:nvPr/>
        </p:nvSpPr>
        <p:spPr bwMode="auto">
          <a:xfrm>
            <a:off x="392113" y="5168900"/>
            <a:ext cx="91440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2020</a:t>
            </a:r>
            <a:endParaRPr lang="en-US" sz="2400" b="1" dirty="0">
              <a:solidFill>
                <a:srgbClr val="002060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2321" name="Tekstboks 3"/>
          <p:cNvSpPr txBox="1">
            <a:spLocks noChangeArrowheads="1"/>
          </p:cNvSpPr>
          <p:nvPr/>
        </p:nvSpPr>
        <p:spPr bwMode="auto">
          <a:xfrm>
            <a:off x="217488" y="573361"/>
            <a:ext cx="2236703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>
                <a:latin typeface="Calibri" pitchFamily="34" charset="0"/>
                <a:ea typeface="Calibri" pitchFamily="34" charset="0"/>
                <a:cs typeface="Calibri" pitchFamily="34" charset="0"/>
              </a:rPr>
              <a:t>Differentiating values</a:t>
            </a:r>
          </a:p>
        </p:txBody>
      </p:sp>
      <p:sp>
        <p:nvSpPr>
          <p:cNvPr id="12322" name="Tekstboks 3"/>
          <p:cNvSpPr txBox="1">
            <a:spLocks noChangeArrowheads="1"/>
          </p:cNvSpPr>
          <p:nvPr/>
        </p:nvSpPr>
        <p:spPr bwMode="auto">
          <a:xfrm>
            <a:off x="242888" y="273050"/>
            <a:ext cx="16906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>
                <a:latin typeface="Calibri" pitchFamily="34" charset="0"/>
                <a:ea typeface="Calibri" pitchFamily="34" charset="0"/>
                <a:cs typeface="Calibri" pitchFamily="34" charset="0"/>
              </a:rPr>
              <a:t>SWOT </a:t>
            </a:r>
            <a:r>
              <a:rPr lang="da-DK">
                <a:latin typeface="Calibri" pitchFamily="34" charset="0"/>
                <a:ea typeface="Calibri" pitchFamily="34" charset="0"/>
                <a:cs typeface="Calibri" pitchFamily="34" charset="0"/>
              </a:rPr>
              <a:t>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 flipV="1">
            <a:off x="0" y="2870166"/>
            <a:ext cx="10080625" cy="2052671"/>
          </a:xfrm>
          <a:prstGeom prst="rect">
            <a:avLst/>
          </a:prstGeom>
          <a:gradFill rotWithShape="1">
            <a:gsLst>
              <a:gs pos="61000">
                <a:sysClr val="window" lastClr="FFFFFF">
                  <a:alpha val="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13317" name="Grupper 5"/>
          <p:cNvGrpSpPr>
            <a:grpSpLocks/>
          </p:cNvGrpSpPr>
          <p:nvPr/>
        </p:nvGrpSpPr>
        <p:grpSpPr bwMode="auto">
          <a:xfrm>
            <a:off x="6259513" y="1646238"/>
            <a:ext cx="3657600" cy="5410200"/>
            <a:chOff x="-38100" y="5366940"/>
            <a:chExt cx="9296400" cy="5411645"/>
          </a:xfrm>
        </p:grpSpPr>
        <p:sp>
          <p:nvSpPr>
            <p:cNvPr id="18" name="Rektangel 18"/>
            <p:cNvSpPr/>
            <p:nvPr/>
          </p:nvSpPr>
          <p:spPr>
            <a:xfrm>
              <a:off x="-1787" y="5549551"/>
              <a:ext cx="9223772" cy="5229034"/>
            </a:xfrm>
            <a:prstGeom prst="rect">
              <a:avLst/>
            </a:prstGeom>
            <a:gradFill rotWithShape="1">
              <a:gsLst>
                <a:gs pos="0">
                  <a:srgbClr val="D4F4F9"/>
                </a:gs>
                <a:gs pos="100000">
                  <a:srgbClr val="88AACA"/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3334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20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100000">
                    <a:srgbClr val="00B0F0"/>
                  </a:gs>
                  <a:gs pos="0">
                    <a:srgbClr val="00355C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21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grpSp>
        <p:nvGrpSpPr>
          <p:cNvPr id="13318" name="Group 23"/>
          <p:cNvGrpSpPr>
            <a:grpSpLocks/>
          </p:cNvGrpSpPr>
          <p:nvPr/>
        </p:nvGrpSpPr>
        <p:grpSpPr bwMode="auto">
          <a:xfrm>
            <a:off x="644525" y="5532438"/>
            <a:ext cx="1576388" cy="1576387"/>
            <a:chOff x="3363913" y="2052629"/>
            <a:chExt cx="1575687" cy="1576235"/>
          </a:xfrm>
        </p:grpSpPr>
        <p:sp>
          <p:nvSpPr>
            <p:cNvPr id="22" name="TextBox 21"/>
            <p:cNvSpPr txBox="1"/>
            <p:nvPr/>
          </p:nvSpPr>
          <p:spPr>
            <a:xfrm>
              <a:off x="3699529" y="2105598"/>
              <a:ext cx="1066800" cy="1048648"/>
            </a:xfrm>
            <a:prstGeom prst="rect">
              <a:avLst/>
            </a:prstGeom>
            <a:noFill/>
            <a:scene3d>
              <a:camera prst="isometricOffAxis1Right">
                <a:rot lat="775397" lon="20592968" rev="0"/>
              </a:camera>
              <a:lightRig rig="threePt" dir="t"/>
            </a:scene3d>
          </p:spPr>
          <p:txBody>
            <a:bodyPr>
              <a:spAutoFit/>
              <a:sp3d extrusionH="304800"/>
            </a:bodyPr>
            <a:lstStyle/>
            <a:p>
              <a:pPr>
                <a:buFont typeface="Times New Roman" pitchFamily="16" charset="0"/>
                <a:buNone/>
                <a:defRPr/>
              </a:pPr>
              <a:r>
                <a:rPr lang="en-US" sz="6600" b="1" dirty="0">
                  <a:solidFill>
                    <a:srgbClr val="0070C0"/>
                  </a:solidFill>
                  <a:effectLst>
                    <a:outerShdw blurRad="127000" dir="5220000" sy="-20000" rotWithShape="0">
                      <a:prstClr val="black">
                        <a:alpha val="25000"/>
                      </a:prstClr>
                    </a:outerShdw>
                  </a:effectLst>
                  <a:latin typeface="Verdana" pitchFamily="34" charset="0"/>
                </a:rPr>
                <a:t>S</a:t>
              </a:r>
            </a:p>
          </p:txBody>
        </p:sp>
        <p:sp>
          <p:nvSpPr>
            <p:cNvPr id="23" name="Rectangle 22"/>
            <p:cNvSpPr/>
            <p:nvPr/>
          </p:nvSpPr>
          <p:spPr bwMode="auto">
            <a:xfrm>
              <a:off x="3363913" y="2052629"/>
              <a:ext cx="1575687" cy="1576235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  <a:alpha val="25000"/>
                  </a:schemeClr>
                </a:gs>
                <a:gs pos="100000">
                  <a:schemeClr val="bg1">
                    <a:lumMod val="65000"/>
                    <a:alpha val="39000"/>
                  </a:schemeClr>
                </a:gs>
              </a:gsLst>
              <a:lin ang="54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isometricOffAxis1Right">
                <a:rot lat="775397" lon="20592968" rev="0"/>
              </a:camera>
              <a:lightRig rig="threePt" dir="t"/>
            </a:scene3d>
            <a:sp3d extrusionH="1352550"/>
          </p:spPr>
          <p:txBody>
            <a:bodyPr/>
            <a:lstStyle/>
            <a:p>
              <a:pPr>
                <a:buFont typeface="Times New Roman" pitchFamily="16" charset="0"/>
                <a:buNone/>
                <a:defRPr/>
              </a:pPr>
              <a:endParaRPr 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25" name="Right Arrow 24"/>
          <p:cNvSpPr/>
          <p:nvPr/>
        </p:nvSpPr>
        <p:spPr bwMode="auto">
          <a:xfrm>
            <a:off x="5878513" y="4313238"/>
            <a:ext cx="533400" cy="457200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grpSp>
        <p:nvGrpSpPr>
          <p:cNvPr id="13320" name="Grupper 5"/>
          <p:cNvGrpSpPr>
            <a:grpSpLocks/>
          </p:cNvGrpSpPr>
          <p:nvPr/>
        </p:nvGrpSpPr>
        <p:grpSpPr bwMode="auto">
          <a:xfrm>
            <a:off x="2381019" y="1646238"/>
            <a:ext cx="3657600" cy="5410200"/>
            <a:chOff x="-38100" y="5366940"/>
            <a:chExt cx="9296400" cy="5411645"/>
          </a:xfrm>
        </p:grpSpPr>
        <p:sp>
          <p:nvSpPr>
            <p:cNvPr id="5" name="Rektangel 18"/>
            <p:cNvSpPr/>
            <p:nvPr/>
          </p:nvSpPr>
          <p:spPr>
            <a:xfrm>
              <a:off x="-1787" y="5549551"/>
              <a:ext cx="9223772" cy="5229034"/>
            </a:xfrm>
            <a:prstGeom prst="rect">
              <a:avLst/>
            </a:prstGeom>
            <a:gradFill rotWithShape="1">
              <a:gsLst>
                <a:gs pos="0">
                  <a:srgbClr val="D4F4F9"/>
                </a:gs>
                <a:gs pos="100000">
                  <a:srgbClr val="88AACA"/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3326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7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100000">
                    <a:srgbClr val="00B0F0"/>
                  </a:gs>
                  <a:gs pos="0">
                    <a:srgbClr val="00355C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8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sp>
        <p:nvSpPr>
          <p:cNvPr id="27" name="Text Box 17"/>
          <p:cNvSpPr txBox="1">
            <a:spLocks noChangeArrowheads="1"/>
          </p:cNvSpPr>
          <p:nvPr/>
        </p:nvSpPr>
        <p:spPr bwMode="auto">
          <a:xfrm>
            <a:off x="2696369" y="2368849"/>
            <a:ext cx="3025775" cy="4435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>
                <a:latin typeface="Arial" pitchFamily="-109" charset="0"/>
              </a:rPr>
              <a:t>Current </a:t>
            </a:r>
            <a:r>
              <a:rPr lang="en-US" sz="1400" b="1" dirty="0" smtClean="0">
                <a:latin typeface="Arial" pitchFamily="-109" charset="0"/>
              </a:rPr>
              <a:t>strengths</a:t>
            </a:r>
          </a:p>
          <a:p>
            <a:pPr>
              <a:buFont typeface="Times New Roman" pitchFamily="-109" charset="0"/>
              <a:buNone/>
              <a:defRPr/>
            </a:pPr>
            <a:endParaRPr lang="en-US" sz="1400" b="1" dirty="0">
              <a:latin typeface="Arial" pitchFamily="-109" charset="0"/>
            </a:endParaRPr>
          </a:p>
          <a:p>
            <a:pPr>
              <a:buFont typeface="Times New Roman" pitchFamily="-109" charset="0"/>
              <a:buNone/>
              <a:defRPr/>
            </a:pPr>
            <a:endParaRPr lang="en-US" sz="1400" dirty="0">
              <a:latin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Strength of APAC network- 18 offices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Stable, quality leadership &amp; structure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Suite of relevant services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kern="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Quality of member firms, people &amp; processes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kern="0" dirty="0" smtClean="0">
              <a:latin typeface="Calibri" pitchFamily="34" charset="0"/>
              <a:cs typeface="Arial" pitchFamily="34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kern="0" dirty="0">
              <a:latin typeface="Calibri" pitchFamily="34" charset="0"/>
              <a:cs typeface="Arial" pitchFamily="34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kern="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AESC Membership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kern="0" dirty="0" smtClean="0">
              <a:latin typeface="Calibri" pitchFamily="34" charset="0"/>
              <a:cs typeface="Arial" pitchFamily="34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kern="0" dirty="0">
              <a:latin typeface="Calibri" pitchFamily="34" charset="0"/>
              <a:cs typeface="Arial" pitchFamily="34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kern="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Spirit &amp; culture of collaboration, mutuality, respect &amp; trust </a:t>
            </a:r>
            <a:endParaRPr lang="en-US" sz="1400" kern="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8" name="Text Box 17"/>
          <p:cNvSpPr txBox="1">
            <a:spLocks noChangeArrowheads="1"/>
          </p:cNvSpPr>
          <p:nvPr/>
        </p:nvSpPr>
        <p:spPr bwMode="auto">
          <a:xfrm>
            <a:off x="6602338" y="2627709"/>
            <a:ext cx="3025775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>
                <a:latin typeface="Arial" pitchFamily="-109" charset="0"/>
              </a:rPr>
              <a:t>Goals and project plan: </a:t>
            </a:r>
            <a:r>
              <a:rPr lang="en-US" sz="1400" b="1" dirty="0" smtClean="0">
                <a:latin typeface="Arial" pitchFamily="-109" charset="0"/>
              </a:rPr>
              <a:t>strengths</a:t>
            </a:r>
          </a:p>
          <a:p>
            <a:pPr>
              <a:buFont typeface="Times New Roman" pitchFamily="-109" charset="0"/>
              <a:buNone/>
              <a:defRPr/>
            </a:pPr>
            <a:endParaRPr lang="en-US" sz="1400" dirty="0">
              <a:latin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Continue to grow with focus/priority on Singapore, Malayasia, Korea, ???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Develop succession plans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Continue to research &amp; develop/enhance value add  services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 Maintain current high standards of member selection- ensure alignment of expectations;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enhance process rigor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  </a:t>
            </a:r>
            <a:endParaRPr lang="en-US" sz="1400" kern="0" dirty="0">
              <a:latin typeface="Calibri" pitchFamily="34" charset="0"/>
              <a:cs typeface="Arial" pitchFamily="34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kern="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Maintain AESC &amp; articulate/uphold Code </a:t>
            </a:r>
            <a:r>
              <a:rPr lang="en-US" sz="1400" kern="0" dirty="0" err="1" smtClean="0">
                <a:latin typeface="Calibri" pitchFamily="34" charset="0"/>
                <a:cs typeface="Arial" pitchFamily="34" charset="0"/>
              </a:rPr>
              <a:t>etc</a:t>
            </a: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  to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differentiate</a:t>
            </a: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 Cornerstone 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kern="0" dirty="0">
              <a:latin typeface="Calibri" pitchFamily="34" charset="0"/>
              <a:cs typeface="Arial" pitchFamily="34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kern="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1400" kern="0" dirty="0" smtClean="0">
                <a:latin typeface="Calibri" pitchFamily="34" charset="0"/>
                <a:cs typeface="Arial" pitchFamily="34" charset="0"/>
              </a:rPr>
              <a:t>Continue to develop through CIG Conference content value/ attendance</a:t>
            </a:r>
            <a:endParaRPr lang="en-US" sz="1400" kern="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3323" name="Tekstboks 3"/>
          <p:cNvSpPr txBox="1">
            <a:spLocks noChangeArrowheads="1"/>
          </p:cNvSpPr>
          <p:nvPr/>
        </p:nvSpPr>
        <p:spPr bwMode="auto">
          <a:xfrm>
            <a:off x="239713" y="579438"/>
            <a:ext cx="4168257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Possible options to build on our strengths</a:t>
            </a:r>
            <a:endParaRPr lang="da-DK" b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3324" name="Tekstboks 3"/>
          <p:cNvSpPr txBox="1">
            <a:spLocks noChangeArrowheads="1"/>
          </p:cNvSpPr>
          <p:nvPr/>
        </p:nvSpPr>
        <p:spPr bwMode="auto">
          <a:xfrm>
            <a:off x="242888" y="273050"/>
            <a:ext cx="16906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>
                <a:latin typeface="Calibri" pitchFamily="34" charset="0"/>
                <a:ea typeface="Calibri" pitchFamily="34" charset="0"/>
                <a:cs typeface="Calibri" pitchFamily="34" charset="0"/>
              </a:rPr>
              <a:t>SWOT </a:t>
            </a:r>
            <a:r>
              <a:rPr lang="da-DK">
                <a:latin typeface="Calibri" pitchFamily="34" charset="0"/>
                <a:ea typeface="Calibri" pitchFamily="34" charset="0"/>
                <a:cs typeface="Calibri" pitchFamily="34" charset="0"/>
              </a:rPr>
              <a:t>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 flipV="1">
            <a:off x="0" y="2870166"/>
            <a:ext cx="10080625" cy="2052671"/>
          </a:xfrm>
          <a:prstGeom prst="rect">
            <a:avLst/>
          </a:prstGeom>
          <a:gradFill rotWithShape="1">
            <a:gsLst>
              <a:gs pos="61000">
                <a:sysClr val="window" lastClr="FFFFFF">
                  <a:alpha val="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4341" name="Tekstboks 3"/>
          <p:cNvSpPr txBox="1">
            <a:spLocks noChangeArrowheads="1"/>
          </p:cNvSpPr>
          <p:nvPr/>
        </p:nvSpPr>
        <p:spPr bwMode="auto">
          <a:xfrm>
            <a:off x="239713" y="579438"/>
            <a:ext cx="4475905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Possible options to address our weaknesses</a:t>
            </a:r>
            <a:endParaRPr lang="da-DK" b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pSp>
        <p:nvGrpSpPr>
          <p:cNvPr id="14342" name="Grupper 5"/>
          <p:cNvGrpSpPr>
            <a:grpSpLocks/>
          </p:cNvGrpSpPr>
          <p:nvPr/>
        </p:nvGrpSpPr>
        <p:grpSpPr bwMode="auto">
          <a:xfrm>
            <a:off x="6248400" y="1601523"/>
            <a:ext cx="3657600" cy="5423429"/>
            <a:chOff x="-38100" y="5366940"/>
            <a:chExt cx="9296400" cy="5411645"/>
          </a:xfrm>
        </p:grpSpPr>
        <p:sp>
          <p:nvSpPr>
            <p:cNvPr id="18" name="Rektangel 18"/>
            <p:cNvSpPr/>
            <p:nvPr/>
          </p:nvSpPr>
          <p:spPr>
            <a:xfrm>
              <a:off x="-1787" y="5549551"/>
              <a:ext cx="9223772" cy="5229034"/>
            </a:xfrm>
            <a:prstGeom prst="rect">
              <a:avLst/>
            </a:prstGeom>
            <a:gradFill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4358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20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21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grpSp>
        <p:nvGrpSpPr>
          <p:cNvPr id="14343" name="Group 27"/>
          <p:cNvGrpSpPr>
            <a:grpSpLocks/>
          </p:cNvGrpSpPr>
          <p:nvPr/>
        </p:nvGrpSpPr>
        <p:grpSpPr bwMode="auto">
          <a:xfrm>
            <a:off x="620713" y="5538788"/>
            <a:ext cx="1576387" cy="2127250"/>
            <a:chOff x="569025" y="5456238"/>
            <a:chExt cx="1575687" cy="2127554"/>
          </a:xfrm>
        </p:grpSpPr>
        <p:sp>
          <p:nvSpPr>
            <p:cNvPr id="29" name="TextBox 28"/>
            <p:cNvSpPr txBox="1"/>
            <p:nvPr/>
          </p:nvSpPr>
          <p:spPr>
            <a:xfrm>
              <a:off x="752487" y="5590477"/>
              <a:ext cx="1066800" cy="1993315"/>
            </a:xfrm>
            <a:prstGeom prst="rect">
              <a:avLst/>
            </a:prstGeom>
            <a:noFill/>
            <a:scene3d>
              <a:camera prst="isometricOffAxis1Right">
                <a:rot lat="775397" lon="20592968" rev="0"/>
              </a:camera>
              <a:lightRig rig="threePt" dir="t"/>
            </a:scene3d>
          </p:spPr>
          <p:txBody>
            <a:bodyPr>
              <a:spAutoFit/>
              <a:sp3d extrusionH="304800"/>
            </a:bodyPr>
            <a:lstStyle/>
            <a:p>
              <a:pPr>
                <a:buFont typeface="Times New Roman" pitchFamily="16" charset="0"/>
                <a:buNone/>
                <a:defRPr/>
              </a:pPr>
              <a:r>
                <a:rPr lang="en-US" sz="6600" b="1" dirty="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127000" dir="5220000" sy="-20000" rotWithShape="0">
                      <a:prstClr val="black">
                        <a:alpha val="20000"/>
                      </a:prstClr>
                    </a:outerShdw>
                  </a:effectLst>
                  <a:latin typeface="Verdana" pitchFamily="34" charset="0"/>
                </a:rPr>
                <a:t>W</a:t>
              </a:r>
            </a:p>
          </p:txBody>
        </p:sp>
        <p:sp>
          <p:nvSpPr>
            <p:cNvPr id="30" name="Rectangle 29"/>
            <p:cNvSpPr/>
            <p:nvPr/>
          </p:nvSpPr>
          <p:spPr bwMode="auto">
            <a:xfrm>
              <a:off x="569025" y="5456238"/>
              <a:ext cx="1575687" cy="1576235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  <a:alpha val="25000"/>
                  </a:schemeClr>
                </a:gs>
                <a:gs pos="100000">
                  <a:schemeClr val="bg1">
                    <a:lumMod val="65000"/>
                    <a:alpha val="39000"/>
                  </a:schemeClr>
                </a:gs>
              </a:gsLst>
              <a:lin ang="54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isometricOffAxis1Right">
                <a:rot lat="775397" lon="20592968" rev="0"/>
              </a:camera>
              <a:lightRig rig="threePt" dir="t"/>
            </a:scene3d>
            <a:sp3d extrusionH="1352550"/>
          </p:spPr>
          <p:txBody>
            <a:bodyPr/>
            <a:lstStyle/>
            <a:p>
              <a:pPr>
                <a:buFont typeface="Times New Roman" charset="0"/>
                <a:buNone/>
                <a:defRPr/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1" name="Right Arrow 30"/>
          <p:cNvSpPr/>
          <p:nvPr/>
        </p:nvSpPr>
        <p:spPr bwMode="auto">
          <a:xfrm>
            <a:off x="5878513" y="4313238"/>
            <a:ext cx="533400" cy="457200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grpSp>
        <p:nvGrpSpPr>
          <p:cNvPr id="14345" name="Grupper 5"/>
          <p:cNvGrpSpPr>
            <a:grpSpLocks/>
          </p:cNvGrpSpPr>
          <p:nvPr/>
        </p:nvGrpSpPr>
        <p:grpSpPr bwMode="auto">
          <a:xfrm>
            <a:off x="2408105" y="1614752"/>
            <a:ext cx="3657600" cy="5410200"/>
            <a:chOff x="-38100" y="5366940"/>
            <a:chExt cx="9296400" cy="5411645"/>
          </a:xfrm>
        </p:grpSpPr>
        <p:sp>
          <p:nvSpPr>
            <p:cNvPr id="5" name="Rektangel 18"/>
            <p:cNvSpPr/>
            <p:nvPr/>
          </p:nvSpPr>
          <p:spPr>
            <a:xfrm>
              <a:off x="-1787" y="5549551"/>
              <a:ext cx="9223772" cy="5229034"/>
            </a:xfrm>
            <a:prstGeom prst="rect">
              <a:avLst/>
            </a:prstGeom>
            <a:gradFill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4350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7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100000">
                    <a:schemeClr val="bg1">
                      <a:lumMod val="75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8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sp>
        <p:nvSpPr>
          <p:cNvPr id="33" name="Text Box 17"/>
          <p:cNvSpPr txBox="1">
            <a:spLocks noChangeArrowheads="1"/>
          </p:cNvSpPr>
          <p:nvPr/>
        </p:nvSpPr>
        <p:spPr bwMode="auto">
          <a:xfrm>
            <a:off x="2710954" y="2343485"/>
            <a:ext cx="3025775" cy="438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>
                <a:latin typeface="Arial" pitchFamily="-109" charset="0"/>
              </a:rPr>
              <a:t>Current weaknesses</a:t>
            </a:r>
          </a:p>
          <a:p>
            <a:pPr>
              <a:buFont typeface="Times New Roman" pitchFamily="-109" charset="0"/>
              <a:buNone/>
              <a:defRPr/>
            </a:pPr>
            <a:endParaRPr lang="en-US" sz="1400" dirty="0">
              <a:latin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Variation in Membership  motivation &amp; possibly unrealistic expectations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CIG profile relatively low regionally</a:t>
            </a: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Marketing focus/spend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Building cross border referrals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Client demand for commodity/ tech driven services &amp; thus increase in contingent &amp; fee reduction trend </a:t>
            </a: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34" name="Text Box 17"/>
          <p:cNvSpPr txBox="1">
            <a:spLocks noChangeArrowheads="1"/>
          </p:cNvSpPr>
          <p:nvPr/>
        </p:nvSpPr>
        <p:spPr bwMode="auto">
          <a:xfrm>
            <a:off x="6564313" y="2179637"/>
            <a:ext cx="3025775" cy="45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>
                <a:latin typeface="Arial" pitchFamily="-109" charset="0"/>
              </a:rPr>
              <a:t>Goals and project plan: weaknesses</a:t>
            </a:r>
          </a:p>
          <a:p>
            <a:pPr>
              <a:buFont typeface="Times New Roman" pitchFamily="-109" charset="0"/>
              <a:buNone/>
              <a:defRPr/>
            </a:pPr>
            <a:endParaRPr lang="en-US" sz="1400" dirty="0">
              <a:latin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Ensure alignment of “reason for joining” and ROI expectations are realistic through selection process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 </a:t>
            </a: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Increase in targeted higher profile marketing &amp; spend +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Members more proactive promotion of Cornerstone brand/capabilities in their activities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b="1" noProof="1">
                <a:latin typeface="Calibri" pitchFamily="-109" charset="0"/>
                <a:ea typeface="Arial" pitchFamily="-109" charset="0"/>
                <a:cs typeface="Arial" pitchFamily="-109" charset="0"/>
              </a:rPr>
              <a:t>D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etermined Member follow up &amp; proactive effort to articulate CIG APAC Network strength &amp; capability when in contact with clients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b="1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Increase value add  leadership development consulting services to complement and/or lead to search; </a:t>
            </a: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4348" name="Tekstboks 3"/>
          <p:cNvSpPr txBox="1">
            <a:spLocks noChangeArrowheads="1"/>
          </p:cNvSpPr>
          <p:nvPr/>
        </p:nvSpPr>
        <p:spPr bwMode="auto">
          <a:xfrm>
            <a:off x="242888" y="273050"/>
            <a:ext cx="16906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>
                <a:latin typeface="Calibri" pitchFamily="34" charset="0"/>
                <a:ea typeface="Calibri" pitchFamily="34" charset="0"/>
                <a:cs typeface="Calibri" pitchFamily="34" charset="0"/>
              </a:rPr>
              <a:t>SWOT </a:t>
            </a:r>
            <a:r>
              <a:rPr lang="da-DK">
                <a:latin typeface="Calibri" pitchFamily="34" charset="0"/>
                <a:ea typeface="Calibri" pitchFamily="34" charset="0"/>
                <a:cs typeface="Calibri" pitchFamily="34" charset="0"/>
              </a:rPr>
              <a:t>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 flipV="1">
            <a:off x="-16272" y="2863633"/>
            <a:ext cx="10080625" cy="2052671"/>
          </a:xfrm>
          <a:prstGeom prst="rect">
            <a:avLst/>
          </a:prstGeom>
          <a:gradFill rotWithShape="1">
            <a:gsLst>
              <a:gs pos="61000">
                <a:sysClr val="window" lastClr="FFFFFF">
                  <a:alpha val="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5365" name="Tekstboks 3"/>
          <p:cNvSpPr txBox="1">
            <a:spLocks noChangeArrowheads="1"/>
          </p:cNvSpPr>
          <p:nvPr/>
        </p:nvSpPr>
        <p:spPr bwMode="auto">
          <a:xfrm>
            <a:off x="239713" y="579438"/>
            <a:ext cx="4243534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Possible options to seize our opportunities</a:t>
            </a:r>
            <a:endParaRPr lang="da-DK" b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pSp>
        <p:nvGrpSpPr>
          <p:cNvPr id="15366" name="Grupper 5"/>
          <p:cNvGrpSpPr>
            <a:grpSpLocks/>
          </p:cNvGrpSpPr>
          <p:nvPr/>
        </p:nvGrpSpPr>
        <p:grpSpPr bwMode="auto">
          <a:xfrm>
            <a:off x="6248400" y="1670220"/>
            <a:ext cx="3657600" cy="5410200"/>
            <a:chOff x="-38100" y="5366940"/>
            <a:chExt cx="9296400" cy="5411645"/>
          </a:xfrm>
        </p:grpSpPr>
        <p:sp>
          <p:nvSpPr>
            <p:cNvPr id="18" name="Rektangel 18"/>
            <p:cNvSpPr/>
            <p:nvPr/>
          </p:nvSpPr>
          <p:spPr>
            <a:xfrm>
              <a:off x="-1787" y="5549551"/>
              <a:ext cx="9223772" cy="5229034"/>
            </a:xfrm>
            <a:prstGeom prst="rect">
              <a:avLst/>
            </a:prstGeom>
            <a:gradFill rotWithShape="1">
              <a:gsLst>
                <a:gs pos="0">
                  <a:srgbClr val="AFE87E"/>
                </a:gs>
                <a:gs pos="100000">
                  <a:srgbClr val="64D011"/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5381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20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100000">
                    <a:srgbClr val="64D011"/>
                  </a:gs>
                  <a:gs pos="0">
                    <a:srgbClr val="326609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21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sp>
        <p:nvSpPr>
          <p:cNvPr id="31" name="TextBox 30"/>
          <p:cNvSpPr txBox="1"/>
          <p:nvPr/>
        </p:nvSpPr>
        <p:spPr>
          <a:xfrm>
            <a:off x="869019" y="5649850"/>
            <a:ext cx="1066800" cy="1048749"/>
          </a:xfrm>
          <a:prstGeom prst="rect">
            <a:avLst/>
          </a:prstGeom>
          <a:noFill/>
          <a:scene3d>
            <a:camera prst="isometricOffAxis1Right">
              <a:rot lat="775397" lon="20592968" rev="0"/>
            </a:camera>
            <a:lightRig rig="threePt" dir="t"/>
          </a:scene3d>
        </p:spPr>
        <p:txBody>
          <a:bodyPr>
            <a:spAutoFit/>
            <a:sp3d extrusionH="3048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rgbClr val="326609"/>
                </a:solidFill>
                <a:effectLst>
                  <a:outerShdw blurRad="127000" dir="5220000" sy="-20000" rotWithShape="0">
                    <a:prstClr val="black">
                      <a:alpha val="20000"/>
                    </a:prstClr>
                  </a:outerShdw>
                </a:effectLst>
                <a:latin typeface="Verdana" pitchFamily="34" charset="0"/>
              </a:rPr>
              <a:t>O</a:t>
            </a:r>
          </a:p>
        </p:txBody>
      </p:sp>
      <p:sp>
        <p:nvSpPr>
          <p:cNvPr id="32" name="Rectangle 31"/>
          <p:cNvSpPr/>
          <p:nvPr/>
        </p:nvSpPr>
        <p:spPr bwMode="auto">
          <a:xfrm>
            <a:off x="620712" y="5556402"/>
            <a:ext cx="1575687" cy="1576235"/>
          </a:xfrm>
          <a:prstGeom prst="rect">
            <a:avLst/>
          </a:prstGeom>
          <a:gradFill>
            <a:gsLst>
              <a:gs pos="0">
                <a:schemeClr val="bg1">
                  <a:lumMod val="95000"/>
                  <a:alpha val="25000"/>
                </a:schemeClr>
              </a:gs>
              <a:gs pos="100000">
                <a:schemeClr val="bg1">
                  <a:lumMod val="65000"/>
                  <a:alpha val="39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isometricOffAxis1Right">
              <a:rot lat="775397" lon="20592968" rev="0"/>
            </a:camera>
            <a:lightRig rig="threePt" dir="t"/>
          </a:scene3d>
          <a:sp3d extrusionH="13525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 dirty="0">
              <a:solidFill>
                <a:srgbClr val="326609"/>
              </a:solidFill>
            </a:endParaRPr>
          </a:p>
        </p:txBody>
      </p:sp>
      <p:sp>
        <p:nvSpPr>
          <p:cNvPr id="33" name="Right Arrow 32"/>
          <p:cNvSpPr/>
          <p:nvPr/>
        </p:nvSpPr>
        <p:spPr bwMode="auto">
          <a:xfrm>
            <a:off x="5878513" y="4313238"/>
            <a:ext cx="533400" cy="457200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grpSp>
        <p:nvGrpSpPr>
          <p:cNvPr id="15370" name="Grupper 5"/>
          <p:cNvGrpSpPr>
            <a:grpSpLocks/>
          </p:cNvGrpSpPr>
          <p:nvPr/>
        </p:nvGrpSpPr>
        <p:grpSpPr bwMode="auto">
          <a:xfrm>
            <a:off x="2325944" y="1746855"/>
            <a:ext cx="3657600" cy="5384655"/>
            <a:chOff x="-38100" y="5366940"/>
            <a:chExt cx="9296400" cy="5411645"/>
          </a:xfrm>
        </p:grpSpPr>
        <p:sp>
          <p:nvSpPr>
            <p:cNvPr id="5" name="Rektangel 18"/>
            <p:cNvSpPr/>
            <p:nvPr/>
          </p:nvSpPr>
          <p:spPr>
            <a:xfrm>
              <a:off x="-1787" y="5579722"/>
              <a:ext cx="9223772" cy="5198863"/>
            </a:xfrm>
            <a:prstGeom prst="rect">
              <a:avLst/>
            </a:prstGeom>
            <a:gradFill rotWithShape="1">
              <a:gsLst>
                <a:gs pos="0">
                  <a:srgbClr val="AFE87E"/>
                </a:gs>
                <a:gs pos="100000">
                  <a:srgbClr val="64D011"/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5375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7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100000">
                    <a:srgbClr val="64D011"/>
                  </a:gs>
                  <a:gs pos="0">
                    <a:srgbClr val="326609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8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sp>
        <p:nvSpPr>
          <p:cNvPr id="36" name="Text Box 17"/>
          <p:cNvSpPr txBox="1">
            <a:spLocks noChangeArrowheads="1"/>
          </p:cNvSpPr>
          <p:nvPr/>
        </p:nvSpPr>
        <p:spPr bwMode="auto">
          <a:xfrm>
            <a:off x="2776539" y="4036397"/>
            <a:ext cx="3025775" cy="20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>
                <a:latin typeface="Arial" pitchFamily="-109" charset="0"/>
              </a:rPr>
              <a:t>Current </a:t>
            </a:r>
            <a:r>
              <a:rPr lang="en-US" sz="1400" b="1" dirty="0" smtClean="0">
                <a:latin typeface="Arial" pitchFamily="-109" charset="0"/>
              </a:rPr>
              <a:t>opportunities</a:t>
            </a:r>
          </a:p>
          <a:p>
            <a:pPr>
              <a:buFont typeface="Times New Roman" pitchFamily="-109" charset="0"/>
              <a:buNone/>
              <a:defRPr/>
            </a:pPr>
            <a:endParaRPr lang="en-US" sz="1400" b="1" noProof="1">
              <a:latin typeface="Arial" pitchFamily="-109" charset="0"/>
              <a:ea typeface="Arial" pitchFamily="-109" charset="0"/>
              <a:cs typeface="Arial" pitchFamily="-109" charset="0"/>
            </a:endParaRPr>
          </a:p>
          <a:p>
            <a:pPr>
              <a:buFont typeface="Times New Roman" pitchFamily="-109" charset="0"/>
              <a:buNone/>
              <a:defRPr/>
            </a:pPr>
            <a:r>
              <a:rPr lang="en-US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</a:p>
          <a:p>
            <a:pPr>
              <a:buFont typeface="Times New Roman" pitchFamily="-109" charset="0"/>
              <a:buNone/>
              <a:defRPr/>
            </a:pPr>
            <a:endParaRPr lang="en-US" b="1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6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 </a:t>
            </a:r>
            <a:r>
              <a:rPr lang="en-US" sz="2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Increasing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2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 Cross Border</a:t>
            </a:r>
            <a:endParaRPr lang="en-US" sz="2400" b="1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2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 Business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20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37" name="Text Box 17"/>
          <p:cNvSpPr txBox="1">
            <a:spLocks noChangeArrowheads="1"/>
          </p:cNvSpPr>
          <p:nvPr/>
        </p:nvSpPr>
        <p:spPr bwMode="auto">
          <a:xfrm>
            <a:off x="6564311" y="3225074"/>
            <a:ext cx="3025775" cy="392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>
                <a:latin typeface="Arial" pitchFamily="-109" charset="0"/>
              </a:rPr>
              <a:t>Goals and project plan: Opportunities</a:t>
            </a:r>
          </a:p>
          <a:p>
            <a:pPr>
              <a:buFont typeface="Times New Roman" pitchFamily="-109" charset="0"/>
              <a:buNone/>
              <a:defRPr/>
            </a:pPr>
            <a:endParaRPr lang="en-US" sz="1400" dirty="0">
              <a:latin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b="1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Develop spreadsheet of 5 current clients with high referral potential for each office location;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b="1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Each Partner commits to proactively promote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b="1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b="1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Establish new Regional Cross Border BD Chair to maintain follow up focus in regular Regional Go To Meetings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b="1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Develop suggested scripts to be used in client meetings to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highlight Cornerstone regional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capability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5373" name="Tekstboks 3"/>
          <p:cNvSpPr txBox="1">
            <a:spLocks noChangeArrowheads="1"/>
          </p:cNvSpPr>
          <p:nvPr/>
        </p:nvSpPr>
        <p:spPr bwMode="auto">
          <a:xfrm>
            <a:off x="242888" y="273050"/>
            <a:ext cx="16906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>
                <a:latin typeface="Calibri" pitchFamily="34" charset="0"/>
                <a:ea typeface="Calibri" pitchFamily="34" charset="0"/>
                <a:cs typeface="Calibri" pitchFamily="34" charset="0"/>
              </a:rPr>
              <a:t>SWOT </a:t>
            </a:r>
            <a:r>
              <a:rPr lang="da-DK">
                <a:latin typeface="Calibri" pitchFamily="34" charset="0"/>
                <a:ea typeface="Calibri" pitchFamily="34" charset="0"/>
                <a:cs typeface="Calibri" pitchFamily="34" charset="0"/>
              </a:rPr>
              <a:t>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 flipV="1">
            <a:off x="0" y="2870166"/>
            <a:ext cx="10080625" cy="2052671"/>
          </a:xfrm>
          <a:prstGeom prst="rect">
            <a:avLst/>
          </a:prstGeom>
          <a:gradFill rotWithShape="1">
            <a:gsLst>
              <a:gs pos="61000">
                <a:sysClr val="window" lastClr="FFFFFF">
                  <a:alpha val="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6389" name="Tekstboks 3"/>
          <p:cNvSpPr txBox="1">
            <a:spLocks noChangeArrowheads="1"/>
          </p:cNvSpPr>
          <p:nvPr/>
        </p:nvSpPr>
        <p:spPr bwMode="auto">
          <a:xfrm>
            <a:off x="239713" y="579438"/>
            <a:ext cx="4531753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Possible options to address perceived threats</a:t>
            </a:r>
            <a:endParaRPr lang="da-DK" b="1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grpSp>
        <p:nvGrpSpPr>
          <p:cNvPr id="16390" name="Grupper 5"/>
          <p:cNvGrpSpPr>
            <a:grpSpLocks/>
          </p:cNvGrpSpPr>
          <p:nvPr/>
        </p:nvGrpSpPr>
        <p:grpSpPr bwMode="auto">
          <a:xfrm>
            <a:off x="6259513" y="1646238"/>
            <a:ext cx="3657600" cy="5013919"/>
            <a:chOff x="-38100" y="5366940"/>
            <a:chExt cx="9296400" cy="5411645"/>
          </a:xfrm>
        </p:grpSpPr>
        <p:sp>
          <p:nvSpPr>
            <p:cNvPr id="18" name="Rektangel 18"/>
            <p:cNvSpPr/>
            <p:nvPr/>
          </p:nvSpPr>
          <p:spPr>
            <a:xfrm>
              <a:off x="-1787" y="5549551"/>
              <a:ext cx="9223772" cy="5229034"/>
            </a:xfrm>
            <a:prstGeom prst="rect">
              <a:avLst/>
            </a:prstGeom>
            <a:gradFill rotWithShape="1"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6406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20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21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grpSp>
        <p:nvGrpSpPr>
          <p:cNvPr id="16391" name="Group 25"/>
          <p:cNvGrpSpPr>
            <a:grpSpLocks/>
          </p:cNvGrpSpPr>
          <p:nvPr/>
        </p:nvGrpSpPr>
        <p:grpSpPr bwMode="auto">
          <a:xfrm>
            <a:off x="620713" y="5556250"/>
            <a:ext cx="1576387" cy="1576388"/>
            <a:chOff x="5080701" y="3657763"/>
            <a:chExt cx="1575687" cy="1576235"/>
          </a:xfrm>
        </p:grpSpPr>
        <p:sp>
          <p:nvSpPr>
            <p:cNvPr id="22" name="TextBox 21"/>
            <p:cNvSpPr txBox="1"/>
            <p:nvPr/>
          </p:nvSpPr>
          <p:spPr>
            <a:xfrm>
              <a:off x="5420697" y="3862961"/>
              <a:ext cx="1066800" cy="1048647"/>
            </a:xfrm>
            <a:prstGeom prst="rect">
              <a:avLst/>
            </a:prstGeom>
            <a:noFill/>
            <a:scene3d>
              <a:camera prst="isometricOffAxis1Right">
                <a:rot lat="775397" lon="20592968" rev="0"/>
              </a:camera>
              <a:lightRig rig="threePt" dir="t"/>
            </a:scene3d>
          </p:spPr>
          <p:txBody>
            <a:bodyPr>
              <a:spAutoFit/>
              <a:sp3d extrusionH="304800"/>
            </a:bodyPr>
            <a:lstStyle/>
            <a:p>
              <a:pPr>
                <a:buFont typeface="Times New Roman" pitchFamily="16" charset="0"/>
                <a:buNone/>
                <a:defRPr/>
              </a:pPr>
              <a:r>
                <a:rPr lang="en-US" sz="6600" b="1" dirty="0">
                  <a:solidFill>
                    <a:srgbClr val="A6A6A6"/>
                  </a:solidFill>
                  <a:effectLst>
                    <a:outerShdw blurRad="127000" dir="5220000" sy="-20000" rotWithShape="0">
                      <a:prstClr val="black">
                        <a:alpha val="20000"/>
                      </a:prstClr>
                    </a:outerShdw>
                  </a:effectLst>
                  <a:latin typeface="Verdana" pitchFamily="34" charset="0"/>
                </a:rPr>
                <a:t>T</a:t>
              </a:r>
            </a:p>
          </p:txBody>
        </p:sp>
        <p:sp>
          <p:nvSpPr>
            <p:cNvPr id="23" name="Rectangle 22"/>
            <p:cNvSpPr/>
            <p:nvPr/>
          </p:nvSpPr>
          <p:spPr bwMode="auto">
            <a:xfrm>
              <a:off x="5080701" y="3657763"/>
              <a:ext cx="1575687" cy="1576235"/>
            </a:xfrm>
            <a:prstGeom prst="rect">
              <a:avLst/>
            </a:prstGeom>
            <a:gradFill>
              <a:gsLst>
                <a:gs pos="0">
                  <a:schemeClr val="bg1">
                    <a:lumMod val="95000"/>
                    <a:alpha val="25000"/>
                  </a:schemeClr>
                </a:gs>
                <a:gs pos="100000">
                  <a:schemeClr val="bg1">
                    <a:lumMod val="65000"/>
                    <a:alpha val="39000"/>
                  </a:schemeClr>
                </a:gs>
              </a:gsLst>
              <a:lin ang="54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isometricOffAxis1Right">
                <a:rot lat="775397" lon="20592968" rev="0"/>
              </a:camera>
              <a:lightRig rig="threePt" dir="t"/>
            </a:scene3d>
            <a:sp3d extrusionH="1352550"/>
          </p:spPr>
          <p:txBody>
            <a:bodyPr/>
            <a:lstStyle/>
            <a:p>
              <a:pPr>
                <a:buFont typeface="Times New Roman" charset="0"/>
                <a:buNone/>
                <a:defRPr/>
              </a:pPr>
              <a:endParaRPr lang="en-US">
                <a:solidFill>
                  <a:srgbClr val="A6A6A6"/>
                </a:solidFill>
              </a:endParaRPr>
            </a:p>
          </p:txBody>
        </p:sp>
      </p:grpSp>
      <p:sp>
        <p:nvSpPr>
          <p:cNvPr id="27" name="Right Arrow 26"/>
          <p:cNvSpPr/>
          <p:nvPr/>
        </p:nvSpPr>
        <p:spPr bwMode="auto">
          <a:xfrm>
            <a:off x="5878513" y="4313238"/>
            <a:ext cx="533400" cy="457200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/>
          </a:p>
        </p:txBody>
      </p:sp>
      <p:grpSp>
        <p:nvGrpSpPr>
          <p:cNvPr id="16393" name="Grupper 5"/>
          <p:cNvGrpSpPr>
            <a:grpSpLocks/>
          </p:cNvGrpSpPr>
          <p:nvPr/>
        </p:nvGrpSpPr>
        <p:grpSpPr bwMode="auto">
          <a:xfrm>
            <a:off x="2373313" y="1646238"/>
            <a:ext cx="3657600" cy="5013919"/>
            <a:chOff x="-38100" y="5366940"/>
            <a:chExt cx="9296400" cy="5117654"/>
          </a:xfrm>
        </p:grpSpPr>
        <p:sp>
          <p:nvSpPr>
            <p:cNvPr id="5" name="Rektangel 18"/>
            <p:cNvSpPr/>
            <p:nvPr/>
          </p:nvSpPr>
          <p:spPr>
            <a:xfrm>
              <a:off x="-1787" y="5549551"/>
              <a:ext cx="9223772" cy="4935043"/>
            </a:xfrm>
            <a:prstGeom prst="rect">
              <a:avLst/>
            </a:prstGeom>
            <a:gradFill rotWithShape="1">
              <a:gsLst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6398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7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8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sp>
        <p:nvSpPr>
          <p:cNvPr id="30" name="Text Box 17"/>
          <p:cNvSpPr txBox="1">
            <a:spLocks noChangeArrowheads="1"/>
          </p:cNvSpPr>
          <p:nvPr/>
        </p:nvSpPr>
        <p:spPr bwMode="auto">
          <a:xfrm>
            <a:off x="2719822" y="1997696"/>
            <a:ext cx="3025775" cy="4889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>
                <a:latin typeface="Arial" pitchFamily="-109" charset="0"/>
              </a:rPr>
              <a:t>Current </a:t>
            </a:r>
            <a:r>
              <a:rPr lang="en-US" sz="1400" b="1" dirty="0" smtClean="0">
                <a:latin typeface="Arial" pitchFamily="-109" charset="0"/>
              </a:rPr>
              <a:t>threats</a:t>
            </a:r>
          </a:p>
          <a:p>
            <a:pPr>
              <a:buFont typeface="Times New Roman" pitchFamily="-109" charset="0"/>
              <a:buNone/>
              <a:defRPr/>
            </a:pPr>
            <a:endParaRPr lang="en-US" sz="1400" b="1" dirty="0">
              <a:latin typeface="Arial" pitchFamily="-109" charset="0"/>
            </a:endParaRPr>
          </a:p>
          <a:p>
            <a:pPr>
              <a:buFont typeface="Times New Roman" pitchFamily="-109" charset="0"/>
              <a:buNone/>
              <a:defRPr/>
            </a:pPr>
            <a:endParaRPr lang="en-US" sz="1400" dirty="0">
              <a:latin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Retention of quality Members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Contingency &amp; Fee Pressure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31" name="Text Box 17"/>
          <p:cNvSpPr txBox="1">
            <a:spLocks noChangeArrowheads="1"/>
          </p:cNvSpPr>
          <p:nvPr/>
        </p:nvSpPr>
        <p:spPr bwMode="auto">
          <a:xfrm>
            <a:off x="6677744" y="3301274"/>
            <a:ext cx="3025775" cy="3142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>
                <a:latin typeface="Arial" pitchFamily="-109" charset="0"/>
              </a:rPr>
              <a:t>Goals and project plan: threats</a:t>
            </a:r>
          </a:p>
          <a:p>
            <a:pPr>
              <a:buFont typeface="Times New Roman" pitchFamily="-109" charset="0"/>
              <a:buNone/>
              <a:defRPr/>
            </a:pPr>
            <a:endParaRPr lang="en-US" sz="1400" dirty="0">
              <a:latin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Ensure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Cornerstone Value Proposition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is clearly articulated to Members &amp; continually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reinforced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; review “no referral fee” policy</a:t>
            </a: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Promote increased use of Global Cornerstone Website &amp; content value 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(shared responsibility by all Members) &amp; Conference attendance &amp; value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noProof="1" smtClean="0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Consider forging currently separate 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Cornerstone Assessment &amp; Coaching </a:t>
            </a:r>
            <a:r>
              <a:rPr lang="en-US" sz="1400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offerings into a more integrated &amp; powerful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Leadership Development Consulting model &amp; Program</a:t>
            </a:r>
            <a:endParaRPr lang="en-US" sz="1400" b="1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</p:txBody>
      </p:sp>
      <p:sp>
        <p:nvSpPr>
          <p:cNvPr id="16396" name="Tekstboks 3"/>
          <p:cNvSpPr txBox="1">
            <a:spLocks noChangeArrowheads="1"/>
          </p:cNvSpPr>
          <p:nvPr/>
        </p:nvSpPr>
        <p:spPr bwMode="auto">
          <a:xfrm>
            <a:off x="242888" y="273050"/>
            <a:ext cx="1690687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>
                <a:latin typeface="Calibri" pitchFamily="34" charset="0"/>
                <a:ea typeface="Calibri" pitchFamily="34" charset="0"/>
                <a:cs typeface="Calibri" pitchFamily="34" charset="0"/>
              </a:rPr>
              <a:t>SWOT </a:t>
            </a:r>
            <a:r>
              <a:rPr lang="da-DK">
                <a:latin typeface="Calibri" pitchFamily="34" charset="0"/>
                <a:ea typeface="Calibri" pitchFamily="34" charset="0"/>
                <a:cs typeface="Calibri" pitchFamily="34" charset="0"/>
              </a:rPr>
              <a:t>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 flipV="1">
            <a:off x="5101" y="1565817"/>
            <a:ext cx="10080625" cy="2052671"/>
          </a:xfrm>
          <a:prstGeom prst="rect">
            <a:avLst/>
          </a:prstGeom>
          <a:gradFill rotWithShape="1">
            <a:gsLst>
              <a:gs pos="61000">
                <a:sysClr val="window" lastClr="FFFFFF">
                  <a:alpha val="0"/>
                </a:sysClr>
              </a:gs>
              <a:gs pos="100000">
                <a:sysClr val="window" lastClr="FFFFFF">
                  <a:lumMod val="85000"/>
                </a:sysClr>
              </a:gs>
            </a:gsLst>
            <a:lin ang="16200000" scaled="0"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" name="TextBox 1"/>
          <p:cNvSpPr txBox="1"/>
          <p:nvPr/>
        </p:nvSpPr>
        <p:spPr bwMode="auto">
          <a:xfrm>
            <a:off x="1236210" y="4303944"/>
            <a:ext cx="987588" cy="1048912"/>
          </a:xfrm>
          <a:prstGeom prst="rect">
            <a:avLst/>
          </a:prstGeom>
          <a:noFill/>
          <a:scene3d>
            <a:camera prst="isometricOffAxis1Right">
              <a:rot lat="775397" lon="20592968" rev="0"/>
            </a:camera>
            <a:lightRig rig="threePt" dir="t"/>
          </a:scene3d>
        </p:spPr>
        <p:txBody>
          <a:bodyPr>
            <a:spAutoFit/>
            <a:sp3d extrusionH="3048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rgbClr val="0070C0"/>
                </a:solidFill>
                <a:effectLst>
                  <a:outerShdw blurRad="127000" dir="5220000" sy="-20000" rotWithShape="0">
                    <a:prstClr val="black">
                      <a:alpha val="25000"/>
                    </a:prstClr>
                  </a:outerShdw>
                </a:effectLst>
                <a:latin typeface="Verdana" pitchFamily="34" charset="0"/>
              </a:rPr>
              <a:t>S</a:t>
            </a:r>
          </a:p>
        </p:txBody>
      </p:sp>
      <p:sp>
        <p:nvSpPr>
          <p:cNvPr id="3" name="TextBox 2"/>
          <p:cNvSpPr txBox="1"/>
          <p:nvPr/>
        </p:nvSpPr>
        <p:spPr bwMode="auto">
          <a:xfrm>
            <a:off x="2647048" y="4285130"/>
            <a:ext cx="987588" cy="1993625"/>
          </a:xfrm>
          <a:prstGeom prst="rect">
            <a:avLst/>
          </a:prstGeom>
          <a:noFill/>
          <a:scene3d>
            <a:camera prst="isometricOffAxis1Right">
              <a:rot lat="775397" lon="20592968" rev="0"/>
            </a:camera>
            <a:lightRig rig="threePt" dir="t"/>
          </a:scene3d>
        </p:spPr>
        <p:txBody>
          <a:bodyPr>
            <a:spAutoFit/>
            <a:sp3d extrusionH="3048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rgbClr val="595959"/>
                </a:solidFill>
                <a:effectLst>
                  <a:outerShdw blurRad="127000" dir="5220000" sy="-20000" rotWithShape="0">
                    <a:prstClr val="black">
                      <a:alpha val="20000"/>
                    </a:prstClr>
                  </a:outerShdw>
                </a:effectLst>
                <a:latin typeface="Verdana" pitchFamily="34" charset="0"/>
              </a:rPr>
              <a:t>W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1174191" y="5921665"/>
            <a:ext cx="987588" cy="1048912"/>
          </a:xfrm>
          <a:prstGeom prst="rect">
            <a:avLst/>
          </a:prstGeom>
          <a:noFill/>
          <a:scene3d>
            <a:camera prst="isometricOffAxis1Right">
              <a:rot lat="775397" lon="20592968" rev="0"/>
            </a:camera>
            <a:lightRig rig="threePt" dir="t"/>
          </a:scene3d>
        </p:spPr>
        <p:txBody>
          <a:bodyPr>
            <a:spAutoFit/>
            <a:sp3d extrusionH="3048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rgbClr val="326609"/>
                </a:solidFill>
                <a:effectLst>
                  <a:outerShdw blurRad="127000" dir="5220000" sy="-20000" rotWithShape="0">
                    <a:prstClr val="black">
                      <a:alpha val="20000"/>
                    </a:prstClr>
                  </a:outerShdw>
                </a:effectLst>
                <a:latin typeface="Verdana" pitchFamily="34" charset="0"/>
              </a:rPr>
              <a:t>O</a:t>
            </a:r>
          </a:p>
        </p:txBody>
      </p:sp>
      <p:sp>
        <p:nvSpPr>
          <p:cNvPr id="5" name="TextBox 4"/>
          <p:cNvSpPr txBox="1"/>
          <p:nvPr/>
        </p:nvSpPr>
        <p:spPr bwMode="auto">
          <a:xfrm>
            <a:off x="2829575" y="5931071"/>
            <a:ext cx="987588" cy="1048912"/>
          </a:xfrm>
          <a:prstGeom prst="rect">
            <a:avLst/>
          </a:prstGeom>
          <a:noFill/>
          <a:scene3d>
            <a:camera prst="isometricOffAxis1Right">
              <a:rot lat="775397" lon="20592968" rev="0"/>
            </a:camera>
            <a:lightRig rig="threePt" dir="t"/>
          </a:scene3d>
        </p:spPr>
        <p:txBody>
          <a:bodyPr>
            <a:spAutoFit/>
            <a:sp3d extrusionH="3048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en-US" sz="6600" b="1" dirty="0">
                <a:solidFill>
                  <a:schemeClr val="bg1">
                    <a:lumMod val="65000"/>
                  </a:schemeClr>
                </a:solidFill>
                <a:effectLst>
                  <a:outerShdw blurRad="127000" dir="5220000" sy="-20000" rotWithShape="0">
                    <a:prstClr val="black">
                      <a:alpha val="20000"/>
                    </a:prstClr>
                  </a:outerShdw>
                </a:effectLst>
                <a:latin typeface="Verdana" pitchFamily="34" charset="0"/>
              </a:rPr>
              <a:t>T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2514825" y="5741080"/>
            <a:ext cx="1458688" cy="1459422"/>
          </a:xfrm>
          <a:prstGeom prst="rect">
            <a:avLst/>
          </a:prstGeom>
          <a:gradFill>
            <a:gsLst>
              <a:gs pos="0">
                <a:schemeClr val="bg1">
                  <a:lumMod val="95000"/>
                  <a:alpha val="25000"/>
                </a:schemeClr>
              </a:gs>
              <a:gs pos="100000">
                <a:schemeClr val="bg1">
                  <a:lumMod val="65000"/>
                  <a:alpha val="39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isometricOffAxis1Right">
              <a:rot lat="775397" lon="20592968" rev="0"/>
            </a:camera>
            <a:lightRig rig="threePt" dir="t"/>
          </a:scene3d>
          <a:sp3d extrusionH="13525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944321" y="5835141"/>
            <a:ext cx="1458688" cy="1459422"/>
          </a:xfrm>
          <a:prstGeom prst="rect">
            <a:avLst/>
          </a:prstGeom>
          <a:gradFill>
            <a:gsLst>
              <a:gs pos="0">
                <a:schemeClr val="bg1">
                  <a:lumMod val="95000"/>
                  <a:alpha val="25000"/>
                </a:schemeClr>
              </a:gs>
              <a:gs pos="100000">
                <a:schemeClr val="bg1">
                  <a:lumMod val="65000"/>
                  <a:alpha val="39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isometricOffAxis1Right">
              <a:rot lat="775397" lon="20592968" rev="0"/>
            </a:camera>
            <a:lightRig rig="threePt" dir="t"/>
          </a:scene3d>
          <a:sp3d extrusionH="13525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>
              <a:solidFill>
                <a:srgbClr val="326609"/>
              </a:solidFill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477208" y="4160838"/>
            <a:ext cx="1458688" cy="1459422"/>
          </a:xfrm>
          <a:prstGeom prst="rect">
            <a:avLst/>
          </a:prstGeom>
          <a:gradFill>
            <a:gsLst>
              <a:gs pos="0">
                <a:schemeClr val="bg1">
                  <a:lumMod val="95000"/>
                  <a:alpha val="25000"/>
                </a:schemeClr>
              </a:gs>
              <a:gs pos="100000">
                <a:schemeClr val="bg1">
                  <a:lumMod val="65000"/>
                  <a:alpha val="39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isometricOffAxis1Right">
              <a:rot lat="775397" lon="20592968" rev="0"/>
            </a:camera>
            <a:lightRig rig="threePt" dir="t"/>
          </a:scene3d>
          <a:sp3d extrusionH="1352550"/>
        </p:spPr>
        <p:txBody>
          <a:bodyPr/>
          <a:lstStyle/>
          <a:p>
            <a:pPr>
              <a:buFont typeface="Times New Roman" charset="0"/>
              <a:buNone/>
              <a:defRPr/>
            </a:pPr>
            <a:endParaRPr lang="en-US" dirty="0">
              <a:solidFill>
                <a:srgbClr val="595959"/>
              </a:solidFill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925513" y="4254900"/>
            <a:ext cx="1458688" cy="1459422"/>
          </a:xfrm>
          <a:prstGeom prst="rect">
            <a:avLst/>
          </a:prstGeom>
          <a:gradFill>
            <a:gsLst>
              <a:gs pos="0">
                <a:schemeClr val="bg1">
                  <a:lumMod val="95000"/>
                  <a:alpha val="25000"/>
                </a:schemeClr>
              </a:gs>
              <a:gs pos="100000">
                <a:schemeClr val="bg1">
                  <a:lumMod val="65000"/>
                  <a:alpha val="39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isometricOffAxis1Right">
              <a:rot lat="775397" lon="20592968" rev="0"/>
            </a:camera>
            <a:lightRig rig="threePt" dir="t"/>
          </a:scene3d>
          <a:sp3d extrusionH="1352550"/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endParaRPr lang="en-US">
              <a:solidFill>
                <a:srgbClr val="0070C0"/>
              </a:solidFill>
            </a:endParaRPr>
          </a:p>
        </p:txBody>
      </p:sp>
      <p:grpSp>
        <p:nvGrpSpPr>
          <p:cNvPr id="17421" name="Grupper 5"/>
          <p:cNvGrpSpPr>
            <a:grpSpLocks/>
          </p:cNvGrpSpPr>
          <p:nvPr/>
        </p:nvGrpSpPr>
        <p:grpSpPr bwMode="auto">
          <a:xfrm>
            <a:off x="4752280" y="1120030"/>
            <a:ext cx="4845495" cy="5972175"/>
            <a:chOff x="-38100" y="5366940"/>
            <a:chExt cx="9296400" cy="5411645"/>
          </a:xfrm>
        </p:grpSpPr>
        <p:sp>
          <p:nvSpPr>
            <p:cNvPr id="14" name="Rektangel 18"/>
            <p:cNvSpPr/>
            <p:nvPr/>
          </p:nvSpPr>
          <p:spPr>
            <a:xfrm>
              <a:off x="-2594" y="5549551"/>
              <a:ext cx="9225386" cy="5229034"/>
            </a:xfrm>
            <a:prstGeom prst="rect">
              <a:avLst/>
            </a:prstGeom>
            <a:gradFill rotWithShape="1"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defTabSz="91440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da-DK" kern="0">
                <a:solidFill>
                  <a:sysClr val="window" lastClr="FFFFFF"/>
                </a:solidFill>
                <a:latin typeface="Calibri"/>
              </a:endParaRPr>
            </a:p>
          </p:txBody>
        </p:sp>
        <p:grpSp>
          <p:nvGrpSpPr>
            <p:cNvPr id="17426" name="Grupper 13"/>
            <p:cNvGrpSpPr>
              <a:grpSpLocks/>
            </p:cNvGrpSpPr>
            <p:nvPr/>
          </p:nvGrpSpPr>
          <p:grpSpPr bwMode="auto">
            <a:xfrm>
              <a:off x="-38100" y="5366940"/>
              <a:ext cx="9296400" cy="212782"/>
              <a:chOff x="0" y="1536700"/>
              <a:chExt cx="9144000" cy="317275"/>
            </a:xfrm>
          </p:grpSpPr>
          <p:sp>
            <p:nvSpPr>
              <p:cNvPr id="16" name="Rektangel 20"/>
              <p:cNvSpPr/>
              <p:nvPr/>
            </p:nvSpPr>
            <p:spPr>
              <a:xfrm>
                <a:off x="0" y="1536700"/>
                <a:ext cx="9144000" cy="317275"/>
              </a:xfrm>
              <a:prstGeom prst="rect">
                <a:avLst/>
              </a:prstGeom>
              <a:gradFill rotWithShape="1">
                <a:gsLst>
                  <a:gs pos="0">
                    <a:srgbClr val="00B0F0"/>
                  </a:gs>
                  <a:gs pos="100000">
                    <a:srgbClr val="00355C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  <p:sp>
            <p:nvSpPr>
              <p:cNvPr id="17" name="Rektangel 21"/>
              <p:cNvSpPr/>
              <p:nvPr/>
            </p:nvSpPr>
            <p:spPr>
              <a:xfrm>
                <a:off x="0" y="1574800"/>
                <a:ext cx="9144000" cy="152400"/>
              </a:xfrm>
              <a:prstGeom prst="rect">
                <a:avLst/>
              </a:prstGeom>
              <a:gradFill rotWithShape="1">
                <a:gsLst>
                  <a:gs pos="100000">
                    <a:srgbClr val="FFFCF9">
                      <a:alpha val="79000"/>
                    </a:srgbClr>
                  </a:gs>
                  <a:gs pos="0">
                    <a:srgbClr val="E6E6E6">
                      <a:tint val="50000"/>
                      <a:shade val="100000"/>
                      <a:satMod val="350000"/>
                      <a:alpha val="0"/>
                    </a:srgbClr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lang="da-DK" kern="0" dirty="0">
                  <a:solidFill>
                    <a:sysClr val="window" lastClr="FFFFFF"/>
                  </a:solidFill>
                  <a:latin typeface="Calibri"/>
                </a:endParaRPr>
              </a:p>
            </p:txBody>
          </p:sp>
        </p:grpSp>
      </p:grpSp>
      <p:sp>
        <p:nvSpPr>
          <p:cNvPr id="17422" name="Tekstboks 3"/>
          <p:cNvSpPr txBox="1">
            <a:spLocks noChangeArrowheads="1"/>
          </p:cNvSpPr>
          <p:nvPr/>
        </p:nvSpPr>
        <p:spPr bwMode="auto">
          <a:xfrm>
            <a:off x="239713" y="579438"/>
            <a:ext cx="1097801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b="1" dirty="0">
                <a:latin typeface="Calibri" pitchFamily="34" charset="0"/>
                <a:ea typeface="Calibri" pitchFamily="34" charset="0"/>
                <a:cs typeface="Calibri" pitchFamily="34" charset="0"/>
              </a:rPr>
              <a:t>Summary</a:t>
            </a:r>
          </a:p>
        </p:txBody>
      </p:sp>
      <p:sp>
        <p:nvSpPr>
          <p:cNvPr id="21" name="Text Box 17"/>
          <p:cNvSpPr txBox="1">
            <a:spLocks noChangeArrowheads="1"/>
          </p:cNvSpPr>
          <p:nvPr/>
        </p:nvSpPr>
        <p:spPr bwMode="auto">
          <a:xfrm>
            <a:off x="5078411" y="1792759"/>
            <a:ext cx="3994348" cy="5022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>
              <a:buFont typeface="Times New Roman" pitchFamily="-109" charset="0"/>
              <a:buNone/>
              <a:defRPr/>
            </a:pPr>
            <a:r>
              <a:rPr lang="en-US" sz="1400" b="1" dirty="0" smtClean="0">
                <a:latin typeface="Arial" pitchFamily="-109" charset="0"/>
              </a:rPr>
              <a:t>Summary</a:t>
            </a:r>
            <a:endParaRPr lang="en-US" sz="1400" b="1" dirty="0">
              <a:latin typeface="Arial" pitchFamily="-109" charset="0"/>
            </a:endParaRPr>
          </a:p>
          <a:p>
            <a:pPr>
              <a:buFont typeface="Times New Roman" pitchFamily="-109" charset="0"/>
              <a:buNone/>
              <a:defRPr/>
            </a:pPr>
            <a:endParaRPr lang="en-US" sz="1400" dirty="0">
              <a:latin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Cornerstone Asia is a vibrant, diverse group with many strengths, much to celebrate &amp; to be excited about as we grow and mature as a team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b="1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b="1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We know &amp; </a:t>
            </a:r>
            <a:r>
              <a:rPr lang="en-US" sz="1400" b="1" noProof="1" smtClean="0">
                <a:solidFill>
                  <a:srgbClr val="0070C0"/>
                </a:solidFill>
                <a:latin typeface="Calibri" pitchFamily="-109" charset="0"/>
                <a:ea typeface="Arial" pitchFamily="-109" charset="0"/>
                <a:cs typeface="Arial" pitchFamily="-109" charset="0"/>
              </a:rPr>
              <a:t>own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our weaknesses and we are confident we will find solutions to address them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endParaRPr lang="en-US" sz="1400" b="1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b="1" noProof="1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We recognize the vast opportunities in our region yet to be explored and pursued together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1400" b="1" noProof="1" smtClean="0">
                <a:latin typeface="Calibri" pitchFamily="-109" charset="0"/>
                <a:ea typeface="Arial" pitchFamily="-109" charset="0"/>
                <a:cs typeface="Arial" pitchFamily="-109" charset="0"/>
              </a:rPr>
              <a:t> </a:t>
            </a:r>
            <a:endParaRPr lang="en-US" sz="1400" b="1" noProof="1">
              <a:latin typeface="Calibri" pitchFamily="-109" charset="0"/>
              <a:ea typeface="Arial" pitchFamily="-109" charset="0"/>
              <a:cs typeface="Arial" pitchFamily="-109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b="1" kern="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We are vigilant in terms of potential threats recognizing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that some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are </a:t>
            </a:r>
            <a:r>
              <a:rPr lang="en-US" sz="1400" b="1" i="1" kern="0" dirty="0" smtClean="0">
                <a:latin typeface="Calibri" pitchFamily="34" charset="0"/>
                <a:cs typeface="Arial" pitchFamily="34" charset="0"/>
              </a:rPr>
              <a:t>i</a:t>
            </a:r>
            <a:r>
              <a:rPr lang="en-US" sz="1400" b="1" i="1" kern="0" dirty="0" smtClean="0">
                <a:solidFill>
                  <a:srgbClr val="0070C0"/>
                </a:solidFill>
                <a:latin typeface="Calibri" pitchFamily="34" charset="0"/>
                <a:cs typeface="Arial" pitchFamily="34" charset="0"/>
              </a:rPr>
              <a:t>nternal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 &amp; therefore within our control to influence; and some that are </a:t>
            </a:r>
            <a:r>
              <a:rPr lang="en-US" sz="1400" b="1" i="1" kern="0" dirty="0" smtClean="0">
                <a:solidFill>
                  <a:srgbClr val="0070C0"/>
                </a:solidFill>
                <a:latin typeface="Calibri" pitchFamily="34" charset="0"/>
                <a:cs typeface="Arial" pitchFamily="34" charset="0"/>
              </a:rPr>
              <a:t>external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 and which, in order to respond, we must be agile, creative &amp; proactively collaborative </a:t>
            </a: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 </a:t>
            </a:r>
            <a:endParaRPr lang="en-US" sz="1400" b="1" kern="0" dirty="0">
              <a:latin typeface="Calibri" pitchFamily="34" charset="0"/>
              <a:cs typeface="Arial" pitchFamily="34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buFont typeface="Arial" pitchFamily="-109" charset="0"/>
              <a:buChar char="•"/>
              <a:defRPr/>
            </a:pPr>
            <a:r>
              <a:rPr lang="en-US" sz="1400" b="1" kern="0" dirty="0">
                <a:latin typeface="Calibri" pitchFamily="34" charset="0"/>
                <a:cs typeface="Arial" pitchFamily="34" charset="0"/>
              </a:rPr>
              <a:t>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Above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all, there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is </a:t>
            </a:r>
            <a:r>
              <a:rPr lang="en-US" sz="1400" b="1" kern="0" dirty="0" smtClean="0">
                <a:solidFill>
                  <a:srgbClr val="0070C0"/>
                </a:solidFill>
                <a:latin typeface="Calibri" pitchFamily="34" charset="0"/>
                <a:cs typeface="Arial" pitchFamily="34" charset="0"/>
              </a:rPr>
              <a:t>one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statement we in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Cornerstone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Asia agree, and  </a:t>
            </a:r>
            <a:r>
              <a:rPr lang="en-US" sz="1400" b="1" kern="0" dirty="0" smtClean="0">
                <a:latin typeface="Calibri" pitchFamily="34" charset="0"/>
                <a:cs typeface="Arial" pitchFamily="34" charset="0"/>
              </a:rPr>
              <a:t>it is that we are:-</a:t>
            </a:r>
            <a:endParaRPr lang="en-US" sz="1400" b="1" kern="0" dirty="0">
              <a:latin typeface="Calibri" pitchFamily="34" charset="0"/>
              <a:cs typeface="Arial" pitchFamily="34" charset="0"/>
            </a:endParaRPr>
          </a:p>
          <a:p>
            <a:pPr hangingPunct="1">
              <a:lnSpc>
                <a:spcPct val="100000"/>
              </a:lnSpc>
              <a:spcBef>
                <a:spcPct val="20000"/>
              </a:spcBef>
              <a:buClrTx/>
              <a:buSzTx/>
              <a:defRPr/>
            </a:pPr>
            <a:endParaRPr lang="en-US" sz="1400" b="1" kern="0" dirty="0">
              <a:latin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32296" y="107429"/>
            <a:ext cx="6768752" cy="1101947"/>
          </a:xfrm>
        </p:spPr>
        <p:txBody>
          <a:bodyPr/>
          <a:lstStyle/>
          <a:p>
            <a:r>
              <a:rPr lang="en-US" sz="2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Closing Statement of Cornerstone Asia Presentation           </a:t>
            </a:r>
            <a:r>
              <a:rPr lang="en-US" sz="20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endParaRPr lang="en-US" sz="20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912" y="1619597"/>
            <a:ext cx="7128000" cy="5178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6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MS Gothic"/>
        <a:cs typeface="MS Gothic"/>
      </a:majorFont>
      <a:minorFont>
        <a:latin typeface="Arial"/>
        <a:ea typeface="MS Gothic"/>
        <a:cs typeface="MS Gothic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AF3004B-9108-4C4B-8CE9-64F411650F3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SWOT analysis examples</Template>
  <TotalTime>2439</TotalTime>
  <Words>1199</Words>
  <Application>Microsoft Office PowerPoint</Application>
  <PresentationFormat>Custom</PresentationFormat>
  <Paragraphs>348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 Unicode MS</vt:lpstr>
      <vt:lpstr>MS Gothic</vt:lpstr>
      <vt:lpstr>ＭＳ Ｐゴシック</vt:lpstr>
      <vt:lpstr>Arial</vt:lpstr>
      <vt:lpstr>Calibri</vt:lpstr>
      <vt:lpstr>Times New Roman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Closing Statement of Cornerstone Asia Presentation       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Allan</dc:creator>
  <cp:keywords/>
  <cp:lastModifiedBy>Allan</cp:lastModifiedBy>
  <cp:revision>127</cp:revision>
  <cp:lastPrinted>2016-05-02T04:31:55Z</cp:lastPrinted>
  <dcterms:created xsi:type="dcterms:W3CDTF">2016-04-20T01:30:34Z</dcterms:created>
  <dcterms:modified xsi:type="dcterms:W3CDTF">2016-05-08T09:48:45Z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TC018754769991</vt:lpwstr>
  </property>
</Properties>
</file>